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336" r:id="rId3"/>
    <p:sldId id="337" r:id="rId4"/>
    <p:sldId id="320" r:id="rId5"/>
    <p:sldId id="338" r:id="rId6"/>
    <p:sldId id="339" r:id="rId7"/>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84983" autoAdjust="0"/>
  </p:normalViewPr>
  <p:slideViewPr>
    <p:cSldViewPr>
      <p:cViewPr varScale="1">
        <p:scale>
          <a:sx n="81" d="100"/>
          <a:sy n="81" d="100"/>
        </p:scale>
        <p:origin x="112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442"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Santosh Pandey, Cisco</a:t>
            </a:r>
            <a:endParaRPr lang="en-GB"/>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Santosh Pandey, Cisco</a:t>
            </a:r>
            <a:endParaRPr lang="en-GB"/>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smtClean="0"/>
              <a:t>Santosh Pandey, Cisco</a:t>
            </a:r>
            <a:endParaRPr lang="en-GB" dirty="0" smtClean="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76285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xfrm>
            <a:off x="6716502" y="6475413"/>
            <a:ext cx="1827423" cy="184666"/>
          </a:xfrm>
          <a:ln/>
        </p:spPr>
        <p:txBody>
          <a:bodyPr/>
          <a:lstStyle>
            <a:lvl1pPr>
              <a:defRPr/>
            </a:lvl1pPr>
          </a:lstStyle>
          <a:p>
            <a:pPr>
              <a:defRPr/>
            </a:pPr>
            <a:r>
              <a:rPr lang="en-GB" dirty="0" smtClean="0"/>
              <a:t>Chittabrata Ghosh et.al., Intel</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
        <p:nvSpPr>
          <p:cNvPr id="7" name="Date Placeholder 3"/>
          <p:cNvSpPr txBox="1">
            <a:spLocks/>
          </p:cNvSpPr>
          <p:nvPr userDrawn="1"/>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2015</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802.11-15/0919r2</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9" name="Rectangle 5"/>
          <p:cNvSpPr>
            <a:spLocks noGrp="1" noChangeArrowheads="1"/>
          </p:cNvSpPr>
          <p:nvPr>
            <p:ph type="ftr" sz="quarter" idx="3"/>
          </p:nvPr>
        </p:nvSpPr>
        <p:spPr bwMode="auto">
          <a:xfrm>
            <a:off x="6948264" y="6475413"/>
            <a:ext cx="16350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Santosh Pandey, Cisco</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smtClean="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smtClean="0"/>
          </a:p>
        </p:txBody>
      </p:sp>
      <p:sp>
        <p:nvSpPr>
          <p:cNvPr id="3076" name="Rectangle 2"/>
          <p:cNvSpPr>
            <a:spLocks noGrp="1" noChangeArrowheads="1"/>
          </p:cNvSpPr>
          <p:nvPr>
            <p:ph type="title"/>
          </p:nvPr>
        </p:nvSpPr>
        <p:spPr>
          <a:xfrm>
            <a:off x="685800" y="685800"/>
            <a:ext cx="7772400" cy="1231032"/>
          </a:xfrm>
          <a:noFill/>
        </p:spPr>
        <p:txBody>
          <a:bodyPr/>
          <a:lstStyle/>
          <a:p>
            <a:pPr fontAlgn="auto">
              <a:spcBef>
                <a:spcPts val="0"/>
              </a:spcBef>
              <a:spcAft>
                <a:spcPts val="0"/>
              </a:spcAft>
              <a:defRPr/>
            </a:pPr>
            <a:r>
              <a:rPr lang="en-US" dirty="0" smtClean="0"/>
              <a:t>NGP Use Case</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smtClean="0"/>
              <a:t>Date:</a:t>
            </a:r>
            <a:r>
              <a:rPr lang="en-GB" sz="2000" b="0" dirty="0" smtClean="0"/>
              <a:t> 2015-07-15</a:t>
            </a:r>
          </a:p>
        </p:txBody>
      </p:sp>
      <p:graphicFrame>
        <p:nvGraphicFramePr>
          <p:cNvPr id="3078" name="Object 11"/>
          <p:cNvGraphicFramePr>
            <a:graphicFrameLocks noChangeAspect="1"/>
          </p:cNvGraphicFramePr>
          <p:nvPr>
            <p:extLst>
              <p:ext uri="{D42A27DB-BD31-4B8C-83A1-F6EECF244321}">
                <p14:modId xmlns:p14="http://schemas.microsoft.com/office/powerpoint/2010/main" val="519787854"/>
              </p:ext>
            </p:extLst>
          </p:nvPr>
        </p:nvGraphicFramePr>
        <p:xfrm>
          <a:off x="508000" y="2679700"/>
          <a:ext cx="7797800" cy="2616200"/>
        </p:xfrm>
        <a:graphic>
          <a:graphicData uri="http://schemas.openxmlformats.org/presentationml/2006/ole">
            <mc:AlternateContent xmlns:mc="http://schemas.openxmlformats.org/markup-compatibility/2006">
              <mc:Choice xmlns:v="urn:schemas-microsoft-com:vml" Requires="v">
                <p:oleObj spid="_x0000_s3474" name="Document" r:id="rId4" imgW="8254533" imgH="2767719" progId="Word.Document.8">
                  <p:embed/>
                </p:oleObj>
              </mc:Choice>
              <mc:Fallback>
                <p:oleObj name="Document" r:id="rId4" imgW="8254533" imgH="2767719" progId="Word.Document.8">
                  <p:embed/>
                  <p:pic>
                    <p:nvPicPr>
                      <p:cNvPr id="0" name="Object 11"/>
                      <p:cNvPicPr>
                        <a:picLocks noChangeAspect="1" noChangeArrowheads="1"/>
                      </p:cNvPicPr>
                      <p:nvPr/>
                    </p:nvPicPr>
                    <p:blipFill>
                      <a:blip r:embed="rId5"/>
                      <a:srcRect/>
                      <a:stretch>
                        <a:fillRect/>
                      </a:stretch>
                    </p:blipFill>
                    <p:spPr bwMode="auto">
                      <a:xfrm>
                        <a:off x="508000" y="2679700"/>
                        <a:ext cx="7797800" cy="261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8"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404664"/>
            <a:ext cx="7772400" cy="1066800"/>
          </a:xfrm>
        </p:spPr>
        <p:txBody>
          <a:bodyPr/>
          <a:lstStyle/>
          <a:p>
            <a:r>
              <a:rPr lang="en-US" dirty="0" smtClean="0"/>
              <a:t>Agricultural IOT</a:t>
            </a:r>
            <a:endParaRPr lang="en-US" dirty="0"/>
          </a:p>
        </p:txBody>
      </p:sp>
      <p:sp>
        <p:nvSpPr>
          <p:cNvPr id="3" name="Content Placeholder 2"/>
          <p:cNvSpPr>
            <a:spLocks noGrp="1"/>
          </p:cNvSpPr>
          <p:nvPr>
            <p:ph idx="1"/>
          </p:nvPr>
        </p:nvSpPr>
        <p:spPr>
          <a:xfrm>
            <a:off x="483411" y="1304385"/>
            <a:ext cx="7918648" cy="2328006"/>
          </a:xfrm>
        </p:spPr>
        <p:txBody>
          <a:bodyPr>
            <a:noAutofit/>
          </a:bodyPr>
          <a:lstStyle/>
          <a:p>
            <a:r>
              <a:rPr lang="en-US" sz="1600" dirty="0" smtClean="0"/>
              <a:t>User</a:t>
            </a:r>
            <a:r>
              <a:rPr lang="en-US" sz="1400" dirty="0" smtClean="0"/>
              <a:t>: </a:t>
            </a:r>
            <a:r>
              <a:rPr lang="en-US" sz="1400" b="0" dirty="0" smtClean="0"/>
              <a:t>Owner</a:t>
            </a:r>
            <a:r>
              <a:rPr lang="en-US" sz="1400" dirty="0" smtClean="0"/>
              <a:t> </a:t>
            </a:r>
            <a:r>
              <a:rPr lang="en-US" sz="1400" b="0" dirty="0" smtClean="0"/>
              <a:t>of an agricultural land of 100 acres monitors the sprinkler efficiency in irrigation, crop yield, and labor efficiency in his smartphone that has the smart field app installed </a:t>
            </a:r>
          </a:p>
          <a:p>
            <a:pPr algn="just"/>
            <a:r>
              <a:rPr lang="en-US" sz="1600" dirty="0" smtClean="0"/>
              <a:t>Environment:</a:t>
            </a:r>
            <a:r>
              <a:rPr lang="en-US" sz="1400" dirty="0" smtClean="0"/>
              <a:t> </a:t>
            </a:r>
            <a:r>
              <a:rPr lang="en-US" sz="1400" b="0" dirty="0" smtClean="0"/>
              <a:t>The agricultural land has sprinklers installed every 2 square feet as shown in the figure</a:t>
            </a:r>
            <a:r>
              <a:rPr lang="en-US" sz="1400" b="0" dirty="0"/>
              <a:t>. The expected AP density is about 1 AP per 1000 sq. ft</a:t>
            </a:r>
            <a:r>
              <a:rPr lang="en-US" sz="1400" b="0" dirty="0" smtClean="0"/>
              <a:t>. </a:t>
            </a:r>
            <a:r>
              <a:rPr lang="en-US" sz="1400" b="0" dirty="0"/>
              <a:t>B</a:t>
            </a:r>
            <a:r>
              <a:rPr lang="en-US" sz="1400" b="0" dirty="0" smtClean="0"/>
              <a:t>attery-operated smart </a:t>
            </a:r>
            <a:r>
              <a:rPr lang="en-US" sz="1400" b="0" dirty="0"/>
              <a:t>sensors are deployed in the field </a:t>
            </a:r>
            <a:r>
              <a:rPr lang="en-US" sz="1400" b="0" dirty="0" smtClean="0"/>
              <a:t>distributed in a uniformly random manner for </a:t>
            </a:r>
            <a:r>
              <a:rPr lang="en-US" sz="1400" b="0" dirty="0"/>
              <a:t>monitoring </a:t>
            </a:r>
            <a:r>
              <a:rPr lang="en-US" sz="1400" b="0" dirty="0" smtClean="0"/>
              <a:t>various parameters of soil/plants </a:t>
            </a:r>
            <a:r>
              <a:rPr lang="en-US" sz="1400" b="0" dirty="0"/>
              <a:t>health (e.g. crop yield status, soil conditions, </a:t>
            </a:r>
            <a:r>
              <a:rPr lang="en-US" sz="1400" b="0" dirty="0" smtClean="0"/>
              <a:t>moisture/water content/deposition, temperature</a:t>
            </a:r>
            <a:r>
              <a:rPr lang="en-US" sz="1400" b="0" dirty="0"/>
              <a:t>, heat </a:t>
            </a:r>
            <a:r>
              <a:rPr lang="en-US" sz="1400" b="0" dirty="0" smtClean="0"/>
              <a:t>risks, etc.) </a:t>
            </a:r>
            <a:r>
              <a:rPr lang="en-US" sz="1400" b="0" dirty="0"/>
              <a:t>and support HT, </a:t>
            </a:r>
            <a:r>
              <a:rPr lang="en-US" sz="1400" b="0" dirty="0" smtClean="0"/>
              <a:t>VHT, </a:t>
            </a:r>
            <a:r>
              <a:rPr lang="en-US" sz="1400" b="0" dirty="0"/>
              <a:t>and NGP; </a:t>
            </a:r>
            <a:r>
              <a:rPr lang="en-US" sz="1400" b="0" dirty="0" smtClean="0"/>
              <a:t>number of sensors is larger than the number of sprinklers in the agricultural land; the farmer </a:t>
            </a:r>
            <a:r>
              <a:rPr lang="en-US" sz="1400" b="0" dirty="0"/>
              <a:t>walking through the field with his smartphone </a:t>
            </a:r>
            <a:r>
              <a:rPr lang="en-US" sz="1400" b="0" dirty="0" smtClean="0"/>
              <a:t>notes </a:t>
            </a:r>
            <a:r>
              <a:rPr lang="en-US" sz="1400" b="0" dirty="0"/>
              <a:t>soil/plant health parameters </a:t>
            </a:r>
            <a:r>
              <a:rPr lang="en-US" sz="1400" b="0" dirty="0" smtClean="0"/>
              <a:t>from the sensors, paying special attention to locations where the sensors detected anomalous data.</a:t>
            </a:r>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a:t>
            </a:fld>
            <a:endParaRPr lang="en-GB"/>
          </a:p>
        </p:txBody>
      </p:sp>
      <p:pic>
        <p:nvPicPr>
          <p:cNvPr id="4098" name="Picture 2" descr="Image result for sprinkle in agricul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933056"/>
            <a:ext cx="2061398" cy="18362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3501008"/>
            <a:ext cx="5760640" cy="2923877"/>
          </a:xfrm>
          <a:prstGeom prst="rect">
            <a:avLst/>
          </a:prstGeom>
          <a:noFill/>
        </p:spPr>
        <p:txBody>
          <a:bodyPr wrap="square" rtlCol="0">
            <a:spAutoFit/>
          </a:bodyPr>
          <a:lstStyle/>
          <a:p>
            <a:r>
              <a:rPr lang="en-US" sz="1800" b="1" dirty="0"/>
              <a:t>Use case</a:t>
            </a:r>
            <a:r>
              <a:rPr lang="en-US" sz="1800" dirty="0"/>
              <a:t>:</a:t>
            </a:r>
          </a:p>
          <a:p>
            <a:pPr marL="914400" lvl="1" indent="-457200">
              <a:buFont typeface="+mj-lt"/>
              <a:buAutoNum type="arabicPeriod"/>
            </a:pPr>
            <a:r>
              <a:rPr lang="en-US" sz="1400" dirty="0"/>
              <a:t>Sensors report data at periodic intervals to the AP from where the data is entered into a database.</a:t>
            </a:r>
          </a:p>
          <a:p>
            <a:pPr marL="914400" lvl="1" indent="-457200">
              <a:buFont typeface="+mj-lt"/>
              <a:buAutoNum type="arabicPeriod"/>
            </a:pPr>
            <a:r>
              <a:rPr lang="en-US" sz="1400" dirty="0"/>
              <a:t>Sensors send alarms when thresholds for each observed parameter are breached. The alarm is then relayed by the AP to the farmer.</a:t>
            </a:r>
          </a:p>
          <a:p>
            <a:pPr marL="914400" lvl="1" indent="-457200">
              <a:buFont typeface="+mj-lt"/>
              <a:buAutoNum type="arabicPeriod"/>
            </a:pPr>
            <a:r>
              <a:rPr lang="en-US" sz="1400" dirty="0"/>
              <a:t>The farmer then uses a smartphone application that guides him through the farm to the sensors that raised an alarm and/or reported anomalous data. </a:t>
            </a:r>
          </a:p>
          <a:p>
            <a:pPr marL="914400" lvl="1" indent="-457200">
              <a:buFont typeface="+mj-lt"/>
              <a:buAutoNum type="arabicPeriod"/>
            </a:pPr>
            <a:r>
              <a:rPr lang="en-US" sz="1400" dirty="0"/>
              <a:t>The farmer then takes appropriate corrective action, fix broken sprinklers, </a:t>
            </a:r>
            <a:r>
              <a:rPr lang="en-US" sz="1400" dirty="0" smtClean="0"/>
              <a:t>selectively spray </a:t>
            </a:r>
            <a:r>
              <a:rPr lang="en-US" sz="1400" dirty="0"/>
              <a:t>certain areas for pest/disease control, fix leaks in the greenhouse</a:t>
            </a:r>
            <a:r>
              <a:rPr lang="en-US" sz="1400" dirty="0" smtClean="0"/>
              <a:t>., </a:t>
            </a:r>
            <a:r>
              <a:rPr lang="en-US" sz="1400" i="1" dirty="0" smtClean="0"/>
              <a:t>etc.</a:t>
            </a:r>
            <a:endParaRPr lang="en-US" sz="1400" i="1" dirty="0"/>
          </a:p>
          <a:p>
            <a:endParaRPr lang="en-US" dirty="0"/>
          </a:p>
        </p:txBody>
      </p:sp>
      <p:sp>
        <p:nvSpPr>
          <p:cNvPr id="8"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1047597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Performance and </a:t>
            </a:r>
            <a:r>
              <a:rPr lang="en-US" dirty="0" smtClean="0"/>
              <a:t>Attributes</a:t>
            </a:r>
            <a:endParaRPr lang="en-US" dirty="0"/>
          </a:p>
        </p:txBody>
      </p:sp>
      <p:sp>
        <p:nvSpPr>
          <p:cNvPr id="3" name="Content Placeholder 2"/>
          <p:cNvSpPr>
            <a:spLocks noGrp="1"/>
          </p:cNvSpPr>
          <p:nvPr>
            <p:ph idx="1"/>
          </p:nvPr>
        </p:nvSpPr>
        <p:spPr/>
        <p:txBody>
          <a:bodyPr/>
          <a:lstStyle/>
          <a:p>
            <a:pPr marL="0" indent="0">
              <a:buNone/>
            </a:pPr>
            <a:r>
              <a:rPr lang="en-US" sz="1800" b="0" dirty="0" smtClean="0"/>
              <a:t>Applies only when the farmer is guided to the problem spots via an application running on his/her handheld device</a:t>
            </a:r>
          </a:p>
          <a:p>
            <a:r>
              <a:rPr lang="en-US" sz="1800" b="0" dirty="0" smtClean="0"/>
              <a:t>Horizontal </a:t>
            </a:r>
            <a:r>
              <a:rPr lang="en-US" sz="1800" b="0" dirty="0"/>
              <a:t>accuracy: &lt;0.5 m@90%, </a:t>
            </a:r>
            <a:endParaRPr lang="en-US" sz="1800" b="0" dirty="0" smtClean="0"/>
          </a:p>
          <a:p>
            <a:r>
              <a:rPr lang="en-US" sz="1800" b="0" dirty="0" smtClean="0"/>
              <a:t>Vertical  </a:t>
            </a:r>
            <a:r>
              <a:rPr lang="en-US" sz="1800" b="0" dirty="0"/>
              <a:t>accuracy</a:t>
            </a:r>
            <a:r>
              <a:rPr lang="en-US" sz="1800" b="0" dirty="0" smtClean="0"/>
              <a:t>: does not apply for open farms; correct rack@99% in greenhouse cases</a:t>
            </a:r>
            <a:endParaRPr lang="en-US" sz="1800" b="0" dirty="0"/>
          </a:p>
          <a:p>
            <a:r>
              <a:rPr lang="en-US" sz="1800" b="0" dirty="0"/>
              <a:t>Latency: &lt;500ms </a:t>
            </a:r>
          </a:p>
          <a:p>
            <a:r>
              <a:rPr lang="en-US" sz="1800" b="0" dirty="0"/>
              <a:t>Refresh Rate: &gt; 1 </a:t>
            </a:r>
            <a:r>
              <a:rPr lang="en-US" sz="1800" b="0" dirty="0" smtClean="0"/>
              <a:t>location/sec</a:t>
            </a:r>
            <a:endParaRPr lang="en-US" sz="1800" b="0" dirty="0"/>
          </a:p>
          <a:p>
            <a:r>
              <a:rPr lang="en-US" sz="1800" b="0" dirty="0"/>
              <a:t>Number of simultaneous users: </a:t>
            </a:r>
            <a:r>
              <a:rPr lang="en-US" sz="1800" b="0" dirty="0" smtClean="0"/>
              <a:t>&lt; 5 depending on the size of the farm and the type of crop</a:t>
            </a:r>
            <a:endParaRPr lang="en-US" sz="1800" b="0" dirty="0"/>
          </a:p>
          <a:p>
            <a:r>
              <a:rPr lang="en-US" sz="1800" b="0" dirty="0"/>
              <a:t>Impact on Network Bandwidth: &lt; 3 additional frames per </a:t>
            </a:r>
            <a:r>
              <a:rPr lang="en-US" sz="1800" b="0" dirty="0" smtClean="0"/>
              <a:t>handheld device/location estimate</a:t>
            </a:r>
            <a:endParaRPr lang="en-US" sz="1800" b="0" dirty="0"/>
          </a:p>
          <a:p>
            <a:pPr lvl="1"/>
            <a:endParaRPr lang="en-US" sz="1400" dirty="0">
              <a:solidFill>
                <a:srgbClr val="FF0000"/>
              </a:solidFill>
            </a:endParaRPr>
          </a:p>
          <a:p>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a:t>
            </a:fld>
            <a:endParaRPr lang="en-GB"/>
          </a:p>
        </p:txBody>
      </p:sp>
      <p:sp>
        <p:nvSpPr>
          <p:cNvPr id="6"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3033825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7772400" cy="1807840"/>
          </a:xfrm>
        </p:spPr>
        <p:txBody>
          <a:bodyPr/>
          <a:lstStyle/>
          <a:p>
            <a:r>
              <a:rPr lang="en-US" sz="1600" b="0" dirty="0" smtClean="0"/>
              <a:t>Locate lost items (cell phones, keys. TV remote, wallet)/tools (pliers, shovels, shears etc., typically used by maintenance personnel) in large homes, apartment complexes, construction sites, etc. Each of these items have a low power tag attached to them.</a:t>
            </a:r>
          </a:p>
          <a:p>
            <a:r>
              <a:rPr lang="en-US" sz="1600" b="0" dirty="0" smtClean="0"/>
              <a:t>Track location in a crop field deficient of planted seeds due to use of automation (</a:t>
            </a:r>
            <a:r>
              <a:rPr lang="en-US" sz="1600" b="0" i="1" dirty="0" smtClean="0"/>
              <a:t>e.g.</a:t>
            </a:r>
            <a:r>
              <a:rPr lang="en-US" sz="1600" b="0" dirty="0" smtClean="0"/>
              <a:t>, airborne sprayers) in random distribution of seed sowing</a:t>
            </a:r>
            <a:endParaRPr lang="en-US" sz="1600" b="0" dirty="0"/>
          </a:p>
          <a:p>
            <a:r>
              <a:rPr lang="en-US" sz="1600" b="0" dirty="0" smtClean="0"/>
              <a:t>In locating lost devices within a home, Angle of Arrival (</a:t>
            </a:r>
            <a:r>
              <a:rPr lang="en-US" sz="1600" b="0" dirty="0" err="1" smtClean="0"/>
              <a:t>AoA</a:t>
            </a:r>
            <a:r>
              <a:rPr lang="en-US" sz="1600" b="0" dirty="0" smtClean="0"/>
              <a:t>) may be useful in locating the item and/or navigating the user to the location of the lost item.</a:t>
            </a:r>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4</a:t>
            </a:fld>
            <a:endParaRPr lang="en-GB"/>
          </a:p>
        </p:txBody>
      </p:sp>
      <p:sp>
        <p:nvSpPr>
          <p:cNvPr id="7" name="Title 1"/>
          <p:cNvSpPr>
            <a:spLocks noGrp="1"/>
          </p:cNvSpPr>
          <p:nvPr>
            <p:ph type="title"/>
          </p:nvPr>
        </p:nvSpPr>
        <p:spPr>
          <a:xfrm>
            <a:off x="685800" y="685800"/>
            <a:ext cx="7772400" cy="1066800"/>
          </a:xfrm>
        </p:spPr>
        <p:txBody>
          <a:bodyPr/>
          <a:lstStyle/>
          <a:p>
            <a:r>
              <a:rPr lang="en-US" dirty="0" smtClean="0"/>
              <a:t>Variations of the Use Case</a:t>
            </a:r>
            <a:endParaRPr lang="en-US" dirty="0"/>
          </a:p>
        </p:txBody>
      </p:sp>
      <p:pic>
        <p:nvPicPr>
          <p:cNvPr id="4098" name="Picture 2" descr="Image result for sprinkler operation in irrig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957413"/>
            <a:ext cx="2466975" cy="18478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508104" y="5919663"/>
            <a:ext cx="3179837" cy="461665"/>
          </a:xfrm>
          <a:prstGeom prst="rect">
            <a:avLst/>
          </a:prstGeom>
          <a:noFill/>
        </p:spPr>
        <p:txBody>
          <a:bodyPr wrap="square" rtlCol="0">
            <a:spAutoFit/>
          </a:bodyPr>
          <a:lstStyle/>
          <a:p>
            <a:r>
              <a:rPr lang="en-US" b="1" dirty="0" smtClean="0"/>
              <a:t>Tracking a sprinkler with accumulated dirt making it inoperable </a:t>
            </a:r>
            <a:endParaRPr lang="en-US" b="1" dirty="0"/>
          </a:p>
        </p:txBody>
      </p:sp>
      <p:sp>
        <p:nvSpPr>
          <p:cNvPr id="2" name="TextBox 1"/>
          <p:cNvSpPr txBox="1"/>
          <p:nvPr/>
        </p:nvSpPr>
        <p:spPr>
          <a:xfrm>
            <a:off x="705555" y="3524758"/>
            <a:ext cx="5256584" cy="2800767"/>
          </a:xfrm>
          <a:prstGeom prst="rect">
            <a:avLst/>
          </a:prstGeom>
          <a:noFill/>
        </p:spPr>
        <p:txBody>
          <a:bodyPr wrap="square" rtlCol="0">
            <a:spAutoFit/>
          </a:bodyPr>
          <a:lstStyle/>
          <a:p>
            <a:pPr marL="285750" indent="-285750">
              <a:buFont typeface="Arial" panose="020B0604020202020204" pitchFamily="34" charset="0"/>
              <a:buChar char="•"/>
            </a:pPr>
            <a:r>
              <a:rPr lang="en-US" sz="1600" dirty="0"/>
              <a:t>For power efficiency, battery operated sensors may </a:t>
            </a:r>
            <a:r>
              <a:rPr lang="en-US" sz="1600" dirty="0" smtClean="0"/>
              <a:t>aggregate sensed data. In these cases micro-location within the range of the aggregator may be needed.</a:t>
            </a:r>
          </a:p>
          <a:p>
            <a:pPr marL="285750" indent="-285750">
              <a:buFont typeface="Arial" panose="020B0604020202020204" pitchFamily="34" charset="0"/>
              <a:buChar char="•"/>
            </a:pPr>
            <a:r>
              <a:rPr lang="en-US" sz="1600" dirty="0" smtClean="0"/>
              <a:t>Electronic sweep of medium sized campsites – be alerted when items brought to a campsite are left behind. A smartphone application keeps track of tags on all items brought into the campsite. When an item is left back at the campsite an alert is set and the user is guided to the item.</a:t>
            </a:r>
          </a:p>
          <a:p>
            <a:pPr marL="285750" indent="-285750">
              <a:buFont typeface="Arial" panose="020B0604020202020204" pitchFamily="34" charset="0"/>
              <a:buChar char="•"/>
            </a:pPr>
            <a:endParaRPr lang="en-US" sz="1600" dirty="0"/>
          </a:p>
          <a:p>
            <a:r>
              <a:rPr lang="en-US" sz="1600" dirty="0" smtClean="0"/>
              <a:t> </a:t>
            </a:r>
            <a:endParaRPr lang="en-US" sz="1600" dirty="0"/>
          </a:p>
          <a:p>
            <a:endParaRPr lang="en-US" sz="1600" dirty="0"/>
          </a:p>
        </p:txBody>
      </p:sp>
      <p:sp>
        <p:nvSpPr>
          <p:cNvPr id="9"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3610724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use cases to the NGP working draft?</a:t>
            </a:r>
          </a:p>
          <a:p>
            <a:pPr lvl="1">
              <a:buFont typeface="Arial" panose="020B0604020202020204" pitchFamily="34" charset="0"/>
              <a:buChar char="•"/>
            </a:pPr>
            <a:r>
              <a:rPr lang="en-US" dirty="0"/>
              <a:t>Use case </a:t>
            </a:r>
            <a:r>
              <a:rPr lang="en-US" dirty="0" smtClean="0"/>
              <a:t>“</a:t>
            </a:r>
            <a:r>
              <a:rPr lang="en-US" altLang="ja-JP" dirty="0" smtClean="0"/>
              <a:t>Positioning </a:t>
            </a:r>
            <a:r>
              <a:rPr lang="en-US" altLang="ja-JP" dirty="0"/>
              <a:t>for </a:t>
            </a:r>
            <a:r>
              <a:rPr lang="en-US" altLang="ja-JP" dirty="0" smtClean="0"/>
              <a:t>Agricultural IOT”</a:t>
            </a:r>
          </a:p>
          <a:p>
            <a:pPr marL="457200" lvl="1" indent="0">
              <a:buNone/>
            </a:pPr>
            <a:endParaRPr lang="en-US" altLang="ja-JP" dirty="0" smtClean="0"/>
          </a:p>
          <a:p>
            <a:pPr marL="457200" lvl="1" indent="0">
              <a:buNone/>
            </a:pPr>
            <a:endParaRPr lang="en-US" altLang="ja-JP" dirty="0"/>
          </a:p>
          <a:p>
            <a:pPr marL="457200" lvl="1" indent="0">
              <a:buNone/>
            </a:pPr>
            <a:r>
              <a:rPr lang="en-US" altLang="ja-JP" dirty="0" smtClean="0"/>
              <a:t>Y:	18	N: 0		A: 3</a:t>
            </a:r>
            <a:endParaRPr lang="en-US" altLang="ja-JP" dirty="0"/>
          </a:p>
          <a:p>
            <a:endParaRPr lang="en-US" dirty="0"/>
          </a:p>
        </p:txBody>
      </p:sp>
      <p:sp>
        <p:nvSpPr>
          <p:cNvPr id="4" name="Footer Placeholder 3"/>
          <p:cNvSpPr>
            <a:spLocks noGrp="1"/>
          </p:cNvSpPr>
          <p:nvPr>
            <p:ph type="ftr" sz="quarter" idx="10"/>
          </p:nvPr>
        </p:nvSpPr>
        <p:spPr/>
        <p:txBody>
          <a:bodyPr/>
          <a:lstStyle/>
          <a:p>
            <a:pPr>
              <a:defRPr/>
            </a:pPr>
            <a:r>
              <a:rPr lang="en-GB" dirty="0" smtClean="0"/>
              <a:t>Chittabrata Ghosh et.al., Intel</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5</a:t>
            </a:fld>
            <a:endParaRPr lang="en-GB"/>
          </a:p>
        </p:txBody>
      </p:sp>
    </p:spTree>
    <p:extLst>
      <p:ext uri="{BB962C8B-B14F-4D97-AF65-F5344CB8AC3E}">
        <p14:creationId xmlns:p14="http://schemas.microsoft.com/office/powerpoint/2010/main" val="3775211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use case document editor to add use cases depicted by slides </a:t>
            </a:r>
            <a:r>
              <a:rPr lang="en-US" altLang="en-US" dirty="0" smtClean="0"/>
              <a:t>2, 4 </a:t>
            </a:r>
            <a:r>
              <a:rPr lang="en-US" altLang="en-US" dirty="0"/>
              <a:t>of submission </a:t>
            </a:r>
            <a:r>
              <a:rPr lang="en-US" altLang="en-US" dirty="0" smtClean="0"/>
              <a:t>11-15/919r1 to </a:t>
            </a:r>
            <a:r>
              <a:rPr lang="en-US" altLang="en-US" dirty="0"/>
              <a:t>the use case working draft document.</a:t>
            </a:r>
          </a:p>
          <a:p>
            <a:pPr marL="0" indent="0">
              <a:buNone/>
            </a:pPr>
            <a:r>
              <a:rPr lang="en-US" altLang="en-US" dirty="0"/>
              <a:t>Move</a:t>
            </a:r>
            <a:r>
              <a:rPr lang="en-US" altLang="en-US" dirty="0" smtClean="0"/>
              <a:t>: Chittabrata Ghosh</a:t>
            </a:r>
            <a:endParaRPr lang="en-US" altLang="en-US" dirty="0"/>
          </a:p>
          <a:p>
            <a:pPr marL="0" indent="0">
              <a:buNone/>
            </a:pPr>
            <a:r>
              <a:rPr lang="en-US" altLang="en-US" dirty="0"/>
              <a:t>2</a:t>
            </a:r>
            <a:r>
              <a:rPr lang="en-US" altLang="en-US" baseline="30000" dirty="0"/>
              <a:t>nd</a:t>
            </a:r>
            <a:r>
              <a:rPr lang="en-US" altLang="en-US" dirty="0" smtClean="0"/>
              <a:t>: Ganesh Venkatesan </a:t>
            </a:r>
            <a:endParaRPr lang="en-US" altLang="en-US" dirty="0"/>
          </a:p>
          <a:p>
            <a:pPr marL="0" indent="0">
              <a:buNone/>
            </a:pPr>
            <a:endParaRPr lang="en-US" altLang="en-US" b="0" dirty="0" smtClean="0"/>
          </a:p>
          <a:p>
            <a:pPr marL="0" indent="0">
              <a:buNone/>
            </a:pPr>
            <a:r>
              <a:rPr lang="en-US" altLang="en-US" b="0" dirty="0" smtClean="0"/>
              <a:t>Y: 17	 </a:t>
            </a:r>
            <a:r>
              <a:rPr lang="en-US" altLang="en-US" b="0" dirty="0"/>
              <a:t>	</a:t>
            </a:r>
            <a:r>
              <a:rPr lang="en-US" altLang="en-US" b="0" dirty="0" smtClean="0"/>
              <a:t>N:0	 </a:t>
            </a:r>
            <a:r>
              <a:rPr lang="en-US" altLang="en-US" b="0" dirty="0"/>
              <a:t>	</a:t>
            </a:r>
            <a:r>
              <a:rPr lang="en-US" altLang="en-US" b="0" dirty="0" smtClean="0"/>
              <a:t>A:4</a:t>
            </a:r>
            <a:endParaRPr lang="en-US" altLang="ja-JP" b="0" dirty="0"/>
          </a:p>
          <a:p>
            <a:endParaRPr lang="en-US" b="0" dirty="0"/>
          </a:p>
        </p:txBody>
      </p:sp>
      <p:sp>
        <p:nvSpPr>
          <p:cNvPr id="4" name="Footer Placeholder 3"/>
          <p:cNvSpPr>
            <a:spLocks noGrp="1"/>
          </p:cNvSpPr>
          <p:nvPr>
            <p:ph type="ftr" sz="quarter" idx="10"/>
          </p:nvPr>
        </p:nvSpPr>
        <p:spPr/>
        <p:txBody>
          <a:bodyPr/>
          <a:lstStyle/>
          <a:p>
            <a:pPr>
              <a:defRPr/>
            </a:pPr>
            <a:r>
              <a:rPr lang="en-GB" dirty="0" smtClean="0"/>
              <a:t>Chittabrata Ghosh et.al., Intel</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6</a:t>
            </a:fld>
            <a:endParaRPr lang="en-GB"/>
          </a:p>
        </p:txBody>
      </p:sp>
    </p:spTree>
    <p:extLst>
      <p:ext uri="{BB962C8B-B14F-4D97-AF65-F5344CB8AC3E}">
        <p14:creationId xmlns:p14="http://schemas.microsoft.com/office/powerpoint/2010/main" val="1262683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40089</TotalTime>
  <Words>688</Words>
  <Application>Microsoft Office PowerPoint</Application>
  <PresentationFormat>On-screen Show (4:3)</PresentationFormat>
  <Paragraphs>56</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ACcord-Submission</vt:lpstr>
      <vt:lpstr>Document</vt:lpstr>
      <vt:lpstr>NGP Use Case</vt:lpstr>
      <vt:lpstr>Agricultural IOT</vt:lpstr>
      <vt:lpstr>Key Performance and Attributes</vt:lpstr>
      <vt:lpstr>Variations of the Use Case</vt:lpstr>
      <vt:lpstr>Straw Poll</vt:lpstr>
      <vt:lpstr>Motion</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Renegotiation etc</dc:title>
  <dc:creator>Brian Hart</dc:creator>
  <cp:lastModifiedBy>Ghosh, Chittabrata</cp:lastModifiedBy>
  <cp:revision>518</cp:revision>
  <cp:lastPrinted>2013-07-10T22:27:23Z</cp:lastPrinted>
  <dcterms:created xsi:type="dcterms:W3CDTF">2009-11-13T19:11:16Z</dcterms:created>
  <dcterms:modified xsi:type="dcterms:W3CDTF">2015-07-16T19:18:01Z</dcterms:modified>
</cp:coreProperties>
</file>