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321" r:id="rId3"/>
    <p:sldId id="322" r:id="rId4"/>
    <p:sldId id="324" r:id="rId5"/>
    <p:sldId id="326" r:id="rId6"/>
    <p:sldId id="343" r:id="rId7"/>
    <p:sldId id="344" r:id="rId8"/>
    <p:sldId id="345" r:id="rId9"/>
    <p:sldId id="329" r:id="rId10"/>
    <p:sldId id="334" r:id="rId11"/>
    <p:sldId id="342" r:id="rId12"/>
    <p:sldId id="331" r:id="rId13"/>
    <p:sldId id="347" r:id="rId14"/>
    <p:sldId id="346" r:id="rId15"/>
    <p:sldId id="336" r:id="rId16"/>
    <p:sldId id="337" r:id="rId17"/>
    <p:sldId id="351" r:id="rId18"/>
    <p:sldId id="348" r:id="rId19"/>
    <p:sldId id="350" r:id="rId20"/>
    <p:sldId id="355" r:id="rId21"/>
    <p:sldId id="356" r:id="rId22"/>
    <p:sldId id="349" r:id="rId23"/>
    <p:sldId id="338" r:id="rId24"/>
    <p:sldId id="339" r:id="rId25"/>
    <p:sldId id="327" r:id="rId26"/>
    <p:sldId id="352" r:id="rId27"/>
    <p:sldId id="353" r:id="rId28"/>
    <p:sldId id="354" r:id="rId29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67" autoAdjust="0"/>
    <p:restoredTop sz="96860" autoAdjust="0"/>
  </p:normalViewPr>
  <p:slideViewPr>
    <p:cSldViewPr>
      <p:cViewPr varScale="1">
        <p:scale>
          <a:sx n="85" d="100"/>
          <a:sy n="85" d="100"/>
        </p:scale>
        <p:origin x="-20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108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sefly.com/drones/overview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dirty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2340" y="9012916"/>
            <a:ext cx="2099934" cy="184666"/>
          </a:xfrm>
          <a:noFill/>
        </p:spPr>
        <p:txBody>
          <a:bodyPr/>
          <a:lstStyle>
            <a:lvl1pPr marL="345369" indent="-345369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60492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20984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8147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41967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302459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Santosh Pandey, Cisco</a:t>
            </a:r>
            <a:endParaRPr lang="en-GB" dirty="0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8101" y="9012916"/>
            <a:ext cx="415177" cy="184666"/>
          </a:xfrm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8675" cy="347980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7863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97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commercial-drone industry is still young but has begun to see some consolidation and major investments from large industrial conglomerates, chip companies, and defense contractors. 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413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Drones for GIS</a:t>
            </a:r>
          </a:p>
          <a:p>
            <a:pPr lvl="1"/>
            <a:r>
              <a:rPr lang="en-US" dirty="0" smtClean="0"/>
              <a:t>Drone technology allows GIS professionals to work more efficiently. With an easy-to-deploy mapping drone you can capture accurate aerial imagery and transform it into 2D </a:t>
            </a:r>
            <a:r>
              <a:rPr lang="en-US" dirty="0" err="1" smtClean="0"/>
              <a:t>orthomosaics</a:t>
            </a:r>
            <a:r>
              <a:rPr lang="en-US" dirty="0" smtClean="0"/>
              <a:t> (maps) and 3D models of small- and medium-sized sites – all on demand and without needing any piloting skills. </a:t>
            </a:r>
          </a:p>
          <a:p>
            <a:r>
              <a:rPr lang="en-US" dirty="0" smtClean="0"/>
              <a:t>Land Survey/Management</a:t>
            </a:r>
          </a:p>
          <a:p>
            <a:pPr lvl="1"/>
            <a:r>
              <a:rPr lang="en-US" dirty="0" smtClean="0"/>
              <a:t>By acquiring raster data from the sky – in the form of geo-referenced digital aerial images, with resolutions as sharp as 1.5 cm (0.6 in) per pixel – you can gather millions of data points in one short flight.</a:t>
            </a:r>
          </a:p>
          <a:p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Drone (or UAV/UAS) technology suits a myriad of conservation and environmental protection applications — offering quick, easy and cost-effective aerial imagery, on demand.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888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By allowing surveyors to collect accurate spatial data from above, </a:t>
            </a:r>
            <a:r>
              <a:rPr lang="en-US" dirty="0" smtClean="0">
                <a:hlinkClick r:id="rId3"/>
              </a:rPr>
              <a:t>drone </a:t>
            </a:r>
            <a:r>
              <a:rPr lang="en-US" dirty="0" smtClean="0"/>
              <a:t>or UAV technology can vastly reduce risk by </a:t>
            </a:r>
            <a:r>
              <a:rPr lang="en-US" dirty="0" err="1" smtClean="0"/>
              <a:t>minimising</a:t>
            </a:r>
            <a:r>
              <a:rPr lang="en-US" dirty="0" smtClean="0"/>
              <a:t> the time mining staff spend on site.</a:t>
            </a:r>
          </a:p>
          <a:p>
            <a:pPr lvl="1"/>
            <a:r>
              <a:rPr lang="en-US" dirty="0" smtClean="0"/>
              <a:t>boost productivity; surveying projects that once took days or weeks using traditional surveying techniques are now possible in just a few hours</a:t>
            </a:r>
          </a:p>
          <a:p>
            <a:pPr lvl="1"/>
            <a:r>
              <a:rPr lang="en-US" dirty="0" smtClean="0"/>
              <a:t>thanks to a drone’s ability to collect data from above, there is no downtime required while surveyors move around a pit, as can be the case when using terrestrial surveying instruments.</a:t>
            </a:r>
          </a:p>
          <a:p>
            <a:r>
              <a:rPr lang="en-US" dirty="0" smtClean="0"/>
              <a:t>Humanitarian Aid</a:t>
            </a:r>
          </a:p>
          <a:p>
            <a:pPr lvl="1"/>
            <a:r>
              <a:rPr lang="en-US" dirty="0" smtClean="0"/>
              <a:t>Aid, development, emergency response or disaster preparedness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479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0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9361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Sep, 2015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802.11-15/0907r4</a:t>
            </a:r>
            <a:endParaRPr lang="en-US" sz="1800" b="1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78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63F3E-4E25-4F6B-964E-6D147ED073B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E7DA-E4F5-4366-873A-602ADFB45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588224" y="6525344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 smtClean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.nzherald.co.nz/business/news/article.cfm?c_id=3&amp;objectid=1146856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obotshop.com/en/lidar-lite-laser-rangefinder-pulsedlight.html?gclid=Cj0KEQjw_YKtBRC7zZjFp8bF_foBEiQAfyigc0_pyX17vVSWOC_p4E17yRU5dZUfl5LG1WS7wLth4W0aAmXZ8P8HA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4Gq9qfpnM" TargetMode="External"/><Relationship Id="rId2" Type="http://schemas.openxmlformats.org/officeDocument/2006/relationships/hyperlink" Target="http://www.smalluavcoalition.org/aerial-photovide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sider.com/uav-or-commercial-drone-market-forecast-2015-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web.org/News/Press-Releases/CES-Press-Release.aspx?NodeID=a8cf1815-ad54-4bfd-9e70-62d7e4a1868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watch.com/story/all-i-want-for-christmas-is-adrone-2014-10-02" TargetMode="External"/><Relationship Id="rId2" Type="http://schemas.openxmlformats.org/officeDocument/2006/relationships/hyperlink" Target="http://3drobotic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ergizmo.com/2015/07/nokia-looks-to-drones-for-network-maintenanc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Commercial UAV Positioning Use Case</a:t>
            </a:r>
            <a:endParaRPr lang="en-US" dirty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988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2015-09-14</a:t>
            </a:r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5462894"/>
              </p:ext>
            </p:extLst>
          </p:nvPr>
        </p:nvGraphicFramePr>
        <p:xfrm>
          <a:off x="903485" y="2859063"/>
          <a:ext cx="7700963" cy="2370137"/>
        </p:xfrm>
        <a:graphic>
          <a:graphicData uri="http://schemas.openxmlformats.org/presentationml/2006/ole">
            <p:oleObj spid="_x0000_s3365" name="Document" r:id="rId4" imgW="8249468" imgH="2544902" progId="Word.Document.8">
              <p:embed/>
            </p:oleObj>
          </a:graphicData>
        </a:graphic>
      </p:graphicFrame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Auto Parts Delivery</a:t>
            </a:r>
            <a:endParaRPr lang="en-US" dirty="0"/>
          </a:p>
        </p:txBody>
      </p:sp>
      <p:pic>
        <p:nvPicPr>
          <p:cNvPr id="3074" name="Picture 2" descr="http://media.nzherald.co.nz/webcontent/image/jpg/201525/Drone2_480x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57" y="1844824"/>
            <a:ext cx="6892219" cy="38768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93998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The drone transported auto parts between Penrose and Mt Wellington in Auckland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 Post Office Package Delivery</a:t>
            </a:r>
            <a:endParaRPr lang="en-US" dirty="0"/>
          </a:p>
        </p:txBody>
      </p:sp>
      <p:pic>
        <p:nvPicPr>
          <p:cNvPr id="7" name="Content Placeholder 6" descr="swiss p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3251820" cy="2167880"/>
          </a:xfrm>
        </p:spPr>
      </p:pic>
      <p:pic>
        <p:nvPicPr>
          <p:cNvPr id="8" name="Picture 7" descr="mm15 drohne bild4 2165 3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053615" cy="4581128"/>
          </a:xfrm>
          <a:prstGeom prst="rect">
            <a:avLst/>
          </a:prstGeom>
        </p:spPr>
      </p:pic>
      <p:pic>
        <p:nvPicPr>
          <p:cNvPr id="9" name="Picture 8" descr="swiss pos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194193"/>
            <a:ext cx="3240360" cy="216024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Commercial Drones Use GPS for Fly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830416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Exceptions being the cheap toys, which have control range of about 30 meters. </a:t>
            </a:r>
          </a:p>
          <a:p>
            <a:r>
              <a:rPr lang="en-US" dirty="0" smtClean="0"/>
              <a:t>Example #1: Parrot Bebop </a:t>
            </a:r>
            <a:r>
              <a:rPr lang="en-US" b="0" dirty="0" smtClean="0"/>
              <a:t>(user manual, page 14)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Note: If you are in an area with no GPS reception, the Parrot Bebop Drone position will not be detected. 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Make sure the Parrot Bebop Drone position is detected before taking off to register the starting point correctly.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 #2: </a:t>
            </a:r>
            <a:r>
              <a:rPr lang="en-US" dirty="0" err="1" smtClean="0"/>
              <a:t>SDRobotics</a:t>
            </a:r>
            <a:r>
              <a:rPr lang="en-US" dirty="0" smtClean="0"/>
              <a:t> Solo </a:t>
            </a:r>
            <a:r>
              <a:rPr lang="en-US" b="0" dirty="0" smtClean="0"/>
              <a:t>(in the manual)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Solo requires an active GPS signal for flight… Always choose a flying location with a clear view of the sky to improve GPS signal strength. 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5" name="Picture 2" descr="http://parrotcontact.parrot.com/website/images/products/bebop-dr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76872"/>
            <a:ext cx="2245567" cy="2245568"/>
          </a:xfrm>
          <a:prstGeom prst="rect">
            <a:avLst/>
          </a:prstGeom>
          <a:noFill/>
        </p:spPr>
      </p:pic>
      <p:pic>
        <p:nvPicPr>
          <p:cNvPr id="26626" name="Picture 2" descr="Drone Spinning Blades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716" y="4653136"/>
            <a:ext cx="2818284" cy="1707881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when Flying with GPS-Only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situations, especially in a city with many skyscrapers like NYC and San Francisco, GPS lock requirements may not be able to achieve.</a:t>
            </a:r>
          </a:p>
          <a:p>
            <a:pPr lvl="1"/>
            <a:r>
              <a:rPr lang="en-US" dirty="0" smtClean="0"/>
              <a:t>Most require receiving GPS signal from 6 different satellites to achieve a GPS lock (e.g., the </a:t>
            </a:r>
            <a:r>
              <a:rPr lang="en-US" dirty="0" err="1" smtClean="0"/>
              <a:t>SDRobotics</a:t>
            </a:r>
            <a:r>
              <a:rPr lang="en-US" dirty="0" smtClean="0"/>
              <a:t> Solo).</a:t>
            </a:r>
          </a:p>
          <a:p>
            <a:r>
              <a:rPr lang="en-US" dirty="0" smtClean="0"/>
              <a:t>Indoor navigation mechanism is a hot innovation area and one of the key differential factors of drone manufacturers.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without GPS – the DJI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4" descr="DJI's Vision Positio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312368" cy="42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56525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[1] Two Sonar Sensors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[2] Monocular Camera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1844824"/>
            <a:ext cx="4680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 smtClean="0"/>
              <a:t>DJI’s Inspire 1 model (their most advanced model) has three flight modes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P-GPS: GPS + Vision Positioning sensors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P-OPTI: </a:t>
            </a:r>
            <a:r>
              <a:rPr lang="en-US" sz="1800" b="1" dirty="0" smtClean="0">
                <a:solidFill>
                  <a:srgbClr val="0000FF"/>
                </a:solidFill>
              </a:rPr>
              <a:t>Vision Positioning sensors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dirty="0" smtClean="0"/>
              <a:t>Used when GPS signal is not available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FF"/>
                </a:solidFill>
              </a:rPr>
              <a:t>Sonar + Camera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P-ATTI: Barometer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Used when both of the above are not available, only altitude information is used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Flying without GPS – the 3DRobotics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64" cy="4472136"/>
          </a:xfrm>
        </p:spPr>
        <p:txBody>
          <a:bodyPr>
            <a:normAutofit/>
          </a:bodyPr>
          <a:lstStyle/>
          <a:p>
            <a:r>
              <a:rPr lang="en-US" dirty="0" smtClean="0"/>
              <a:t>3DRobotics Solo uses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/>
              <a:t> technology for stable indoor flights</a:t>
            </a:r>
          </a:p>
          <a:p>
            <a:pPr lvl="1"/>
            <a:r>
              <a:rPr lang="en-US" b="1" i="1" dirty="0" err="1" smtClean="0"/>
              <a:t>LiDAR</a:t>
            </a:r>
            <a:r>
              <a:rPr lang="en-US" i="1" dirty="0"/>
              <a:t> </a:t>
            </a:r>
            <a:r>
              <a:rPr lang="en-US" i="1" dirty="0" smtClean="0"/>
              <a:t>(a portmanteau of "light" and "radar") </a:t>
            </a:r>
            <a:r>
              <a:rPr lang="en-US" i="1" dirty="0"/>
              <a:t>is a remote sensing technology that measures distance by illuminating a target with a laser and analyzing the reflected </a:t>
            </a:r>
            <a:r>
              <a:rPr lang="en-US" i="1" dirty="0" smtClean="0"/>
              <a:t>light </a:t>
            </a:r>
            <a:r>
              <a:rPr lang="en-US" dirty="0" smtClean="0"/>
              <a:t>(from Wikipedia).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module is expensive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hlinkClick r:id="rId2"/>
              </a:rPr>
              <a:t>LIDAR-based Laser Rangefinder</a:t>
            </a:r>
            <a:r>
              <a:rPr lang="en-US" dirty="0" smtClean="0"/>
              <a:t> costs about $80/piece</a:t>
            </a:r>
          </a:p>
          <a:p>
            <a:pPr lvl="1"/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58" name="Picture 2" descr="http://www.robotshop.com/media/catalog/product/cache/1/image/800x800/9df78eab33525d08d6e5fb8d27136e95/l/i/lidar-lite-laser-rangefinder-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2160240" cy="216024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148064" y="4581128"/>
            <a:ext cx="36724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800" b="1" dirty="0" smtClean="0"/>
              <a:t>Module dimension</a:t>
            </a:r>
            <a:r>
              <a:rPr lang="en-US" altLang="zh-CN" sz="1800" dirty="0" smtClean="0"/>
              <a:t>: 51 x 30 x 39mm </a:t>
            </a:r>
          </a:p>
          <a:p>
            <a:r>
              <a:rPr lang="en-US" altLang="zh-CN" sz="1800" b="1" dirty="0" smtClean="0"/>
              <a:t>Measuring range</a:t>
            </a:r>
            <a:r>
              <a:rPr lang="en-US" altLang="zh-CN" sz="1800" dirty="0" smtClean="0"/>
              <a:t>: 40m </a:t>
            </a:r>
          </a:p>
          <a:p>
            <a:r>
              <a:rPr lang="en-US" altLang="zh-CN" sz="1800" b="1" dirty="0" smtClean="0"/>
              <a:t>Transmit power (laser)</a:t>
            </a:r>
            <a:r>
              <a:rPr lang="en-US" altLang="zh-CN" sz="1800" dirty="0" smtClean="0"/>
              <a:t>: 1.5Watts peak @ 3amps drive</a:t>
            </a:r>
            <a:endParaRPr lang="zh-CN" alt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062664" cy="4400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A person controlling a commercial/consumer-level drone, with the controller in his/her hands.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Indoor and outdoor environment where a commercial- or consumer-level drone is permitted to fly. There is no requirement for APs in the area, but both the drone and the controller need to equip with Wi-Fi.</a:t>
            </a:r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The user controls his/her drone with a controller using Wi-Fi.</a:t>
            </a:r>
          </a:p>
          <a:p>
            <a:pPr lvl="1"/>
            <a:r>
              <a:rPr lang="en-US" dirty="0" smtClean="0"/>
              <a:t>The user defines an area (e.g. by defining the distance between the drone and the controller) that the drone should fly within;</a:t>
            </a:r>
          </a:p>
          <a:p>
            <a:pPr lvl="1"/>
            <a:r>
              <a:rPr lang="en-US" dirty="0" smtClean="0"/>
              <a:t>The user controls the drone to move 30 degree to the left/right, with the same radius. </a:t>
            </a:r>
          </a:p>
          <a:p>
            <a:pPr lvl="1"/>
            <a:r>
              <a:rPr lang="en-US" dirty="0" smtClean="0"/>
              <a:t>The user controls the drone to circle around him/her with the same radius (</a:t>
            </a:r>
            <a:r>
              <a:rPr lang="en-US" b="1" dirty="0" smtClean="0"/>
              <a:t>Orbit Mode</a:t>
            </a:r>
            <a:r>
              <a:rPr lang="en-US" dirty="0" smtClean="0"/>
              <a:t> - think of the user as a skier, biker or a surfer);</a:t>
            </a:r>
          </a:p>
          <a:p>
            <a:pPr lvl="1"/>
            <a:r>
              <a:rPr lang="en-US" dirty="0" smtClean="0"/>
              <a:t>The user controls the drone to fly along a straight line, towards him/her (zoom in) or away from him/her (zoom out).</a:t>
            </a:r>
          </a:p>
          <a:p>
            <a:pPr lvl="1"/>
            <a:r>
              <a:rPr lang="en-US" altLang="zh-CN" dirty="0" smtClean="0"/>
              <a:t>The user controls the drone to follow him/her at certain distance (</a:t>
            </a:r>
            <a:r>
              <a:rPr lang="en-US" altLang="zh-CN" b="1" dirty="0" smtClean="0"/>
              <a:t>Follow Mode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pic>
        <p:nvPicPr>
          <p:cNvPr id="9218" name="Picture 2" descr="or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701" y="1844824"/>
            <a:ext cx="6720747" cy="2520280"/>
          </a:xfrm>
          <a:prstGeom prst="rect">
            <a:avLst/>
          </a:prstGeom>
          <a:noFill/>
        </p:spPr>
      </p:pic>
      <p:pic>
        <p:nvPicPr>
          <p:cNvPr id="9220" name="Picture 4" descr="follow-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59070"/>
            <a:ext cx="6192688" cy="232225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948264" y="5589240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Follow Mode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19548" y="1988840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Orbit Mode</a:t>
            </a:r>
            <a:endParaRPr lang="zh-CN" altLang="en-US" sz="20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1200"/>
            <a:ext cx="8062664" cy="440012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Horizontal accuracy: &lt;0.5 m@90%, </a:t>
            </a:r>
          </a:p>
          <a:p>
            <a:r>
              <a:rPr lang="en-US" sz="1800" dirty="0" smtClean="0"/>
              <a:t>Vertical  accuracy: &lt;0.5m @90%</a:t>
            </a:r>
          </a:p>
          <a:p>
            <a:r>
              <a:rPr lang="en-US" sz="1800" u="sng" dirty="0" smtClean="0"/>
              <a:t>Angular accuracy: bearing error &lt; </a:t>
            </a:r>
            <a:r>
              <a:rPr lang="en-US" sz="1800" u="sng" dirty="0" smtClean="0"/>
              <a:t>TBD@90%</a:t>
            </a:r>
            <a:endParaRPr lang="en-US" sz="1800" u="sng" dirty="0" smtClean="0"/>
          </a:p>
          <a:p>
            <a:r>
              <a:rPr lang="en-US" sz="1800" dirty="0" smtClean="0"/>
              <a:t>Latency</a:t>
            </a:r>
            <a:r>
              <a:rPr lang="en-US" sz="1800" dirty="0" smtClean="0"/>
              <a:t>: &lt;10ms</a:t>
            </a:r>
          </a:p>
          <a:p>
            <a:pPr lvl="1"/>
            <a:r>
              <a:rPr lang="en-US" sz="1600" dirty="0" smtClean="0"/>
              <a:t>The 3DRobotics Solo can reach top speed of 25m/s. An interval of 10ms translates to 0.25m</a:t>
            </a:r>
          </a:p>
          <a:p>
            <a:pPr lvl="1"/>
            <a:r>
              <a:rPr lang="en-US" sz="1600" dirty="0" smtClean="0"/>
              <a:t>The DJI Inspire 1 can reach top speed of 22m/s. An interval of 10ms translates to 0.22m.</a:t>
            </a:r>
          </a:p>
          <a:p>
            <a:r>
              <a:rPr lang="en-US" sz="1800" dirty="0" smtClean="0"/>
              <a:t>Refresh Rate: &lt;10ms</a:t>
            </a:r>
          </a:p>
          <a:p>
            <a:pPr lvl="1"/>
            <a:r>
              <a:rPr lang="en-US" sz="1600" dirty="0" smtClean="0"/>
              <a:t>This depends on the drone flying speed. For precise control, this can be made smaller.</a:t>
            </a:r>
          </a:p>
          <a:p>
            <a:r>
              <a:rPr lang="en-US" sz="1800" dirty="0" smtClean="0"/>
              <a:t>Number of Simultaneous Users</a:t>
            </a:r>
          </a:p>
          <a:p>
            <a:pPr lvl="1"/>
            <a:r>
              <a:rPr lang="en-US" sz="1600" dirty="0"/>
              <a:t>1</a:t>
            </a:r>
            <a:endParaRPr lang="en-US" sz="1600" dirty="0" smtClean="0"/>
          </a:p>
          <a:p>
            <a:r>
              <a:rPr lang="en-US" sz="1800" dirty="0" smtClean="0"/>
              <a:t>Impact on the Wireless Network</a:t>
            </a:r>
          </a:p>
          <a:p>
            <a:pPr lvl="1"/>
            <a:r>
              <a:rPr lang="en-US" sz="1600" dirty="0" smtClean="0"/>
              <a:t>No impact – The drone and the controller form their own network.</a:t>
            </a:r>
          </a:p>
          <a:p>
            <a:endParaRPr lang="en-US" sz="18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Wi-Fi Advantages in UAV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solution for both indoor and outdoor positioning;</a:t>
            </a:r>
          </a:p>
          <a:p>
            <a:r>
              <a:rPr lang="en-US" dirty="0" smtClean="0"/>
              <a:t>An inexpensive solution</a:t>
            </a:r>
          </a:p>
          <a:p>
            <a:pPr lvl="1"/>
            <a:r>
              <a:rPr lang="en-US" dirty="0" smtClean="0"/>
              <a:t>Wi-Fi is already used in flight control and real-time photo/video transmission between drones and devices on the ground (e.g. </a:t>
            </a:r>
            <a:r>
              <a:rPr lang="en-US" dirty="0" err="1" smtClean="0"/>
              <a:t>smartphones</a:t>
            </a:r>
            <a:r>
              <a:rPr lang="en-US" dirty="0" smtClean="0"/>
              <a:t> and tablets)</a:t>
            </a:r>
          </a:p>
          <a:p>
            <a:pPr lvl="1"/>
            <a:r>
              <a:rPr lang="en-US" dirty="0" smtClean="0"/>
              <a:t>Wi-Fi modules are cheaper than sonar and cameras used by existing indoor solutions.</a:t>
            </a:r>
          </a:p>
          <a:p>
            <a:r>
              <a:rPr lang="en-US" dirty="0" smtClean="0"/>
              <a:t>Fewer/shorter data packages transmitted</a:t>
            </a:r>
          </a:p>
          <a:p>
            <a:pPr lvl="1"/>
            <a:r>
              <a:rPr lang="en-US" dirty="0" smtClean="0"/>
              <a:t>When GPS is used, drones need to continuously transmit their positions back to the drones.</a:t>
            </a:r>
          </a:p>
          <a:p>
            <a:pPr lvl="1"/>
            <a:r>
              <a:rPr lang="en-US" dirty="0" smtClean="0"/>
              <a:t>Wi-Fi is expected to transmit either fewer position information or the frames are shorter.</a:t>
            </a:r>
          </a:p>
          <a:p>
            <a:r>
              <a:rPr lang="en-US" dirty="0" smtClean="0"/>
              <a:t>Easier implementations for some controls</a:t>
            </a:r>
          </a:p>
          <a:p>
            <a:pPr lvl="1"/>
            <a:r>
              <a:rPr lang="en-US" dirty="0" smtClean="0"/>
              <a:t>Controls like circling 90 degrees will be pretty easy to be implemented using </a:t>
            </a:r>
            <a:r>
              <a:rPr lang="en-US" dirty="0" err="1" smtClean="0"/>
              <a:t>AoA</a:t>
            </a:r>
            <a:r>
              <a:rPr lang="en-US" dirty="0" smtClean="0"/>
              <a:t> of Wi-Fi signal, but much more complicated using GPS signal.</a:t>
            </a:r>
          </a:p>
          <a:p>
            <a:r>
              <a:rPr lang="en-US" dirty="0" smtClean="0"/>
              <a:t>Save weight, space and power consumption of the drone</a:t>
            </a:r>
          </a:p>
          <a:p>
            <a:pPr lvl="1"/>
            <a:r>
              <a:rPr lang="en-US" dirty="0" smtClean="0"/>
              <a:t>These translate to longer flight times, which is extremely important to the drones.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contribution briefly introduces the commercial UAV market, the flight control approaches, and intends to apply Wi-Fi for UAV positioning control. </a:t>
            </a:r>
          </a:p>
          <a:p>
            <a:r>
              <a:rPr lang="en-US" dirty="0" smtClean="0"/>
              <a:t>Commercial UAV Positioning use case for NGP is proposed.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add use case presented in Slides 16-18 to the use case document?</a:t>
            </a:r>
          </a:p>
          <a:p>
            <a:endParaRPr lang="en-US" dirty="0" smtClean="0"/>
          </a:p>
          <a:p>
            <a:r>
              <a:rPr lang="en-US" dirty="0" smtClean="0"/>
              <a:t>Y:  20        N:  0          A: 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To </a:t>
            </a:r>
            <a:r>
              <a:rPr lang="en-US" altLang="en-US" dirty="0"/>
              <a:t>instruct the use case document editor to add use cases depicted </a:t>
            </a:r>
            <a:r>
              <a:rPr lang="en-US" altLang="en-US" dirty="0" smtClean="0"/>
              <a:t>in submission </a:t>
            </a:r>
            <a:r>
              <a:rPr lang="en-US" altLang="en-US" dirty="0" smtClean="0"/>
              <a:t>11-15/907r4 </a:t>
            </a:r>
            <a:r>
              <a:rPr lang="en-US" altLang="en-US" dirty="0" smtClean="0"/>
              <a:t>to </a:t>
            </a:r>
            <a:r>
              <a:rPr lang="en-US" altLang="en-US" dirty="0"/>
              <a:t>the use case working draft document.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Move:  </a:t>
            </a:r>
            <a:r>
              <a:rPr lang="en-US" altLang="en-US" dirty="0" smtClean="0"/>
              <a:t>Allan Zhu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 smtClean="0"/>
              <a:t>:  </a:t>
            </a:r>
            <a:r>
              <a:rPr lang="en-US" altLang="en-US" dirty="0" smtClean="0"/>
              <a:t>Brian Hart</a:t>
            </a:r>
            <a:endParaRPr lang="en-US" altLang="en-US" dirty="0"/>
          </a:p>
          <a:p>
            <a:pPr marL="0" indent="0">
              <a:buNone/>
            </a:pPr>
            <a:endParaRPr lang="en-US" altLang="en-US" b="0" dirty="0" smtClean="0"/>
          </a:p>
          <a:p>
            <a:pPr marL="0" indent="0">
              <a:buNone/>
            </a:pPr>
            <a:r>
              <a:rPr lang="en-US" altLang="en-US" b="0" dirty="0" smtClean="0"/>
              <a:t>Y:   </a:t>
            </a:r>
            <a:r>
              <a:rPr lang="en-US" altLang="en-US" b="0" dirty="0" smtClean="0"/>
              <a:t>unanimous consent          </a:t>
            </a:r>
            <a:r>
              <a:rPr lang="en-US" altLang="en-US" b="0" dirty="0" smtClean="0"/>
              <a:t>N: 	 </a:t>
            </a:r>
            <a:r>
              <a:rPr lang="en-US" altLang="en-US" b="0" dirty="0"/>
              <a:t>	</a:t>
            </a:r>
            <a:r>
              <a:rPr lang="en-US" altLang="en-US" b="0" dirty="0" smtClean="0"/>
              <a:t>A:</a:t>
            </a:r>
            <a:endParaRPr lang="en-US" altLang="ja-JP" b="0" dirty="0"/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7372386" y="6475413"/>
            <a:ext cx="1171539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err="1" smtClean="0"/>
              <a:t>Xun</a:t>
            </a:r>
            <a:r>
              <a:rPr lang="en-GB" dirty="0" smtClean="0"/>
              <a:t> Yang, </a:t>
            </a:r>
            <a:r>
              <a:rPr lang="en-GB" dirty="0" err="1" smtClean="0"/>
              <a:t>Huawei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26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dirty="0" smtClean="0"/>
              <a:t>References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Cisco </a:t>
            </a:r>
            <a:r>
              <a:rPr lang="en-US" dirty="0" smtClean="0"/>
              <a:t>Systems Inc., 11-15-0388-00-0ngp</a:t>
            </a:r>
            <a:br>
              <a:rPr lang="en-US" dirty="0" smtClean="0"/>
            </a:br>
            <a:r>
              <a:rPr lang="en-US" dirty="0"/>
              <a:t>NGP Use Case Template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Jonathan </a:t>
            </a:r>
            <a:r>
              <a:rPr lang="en-US" dirty="0" err="1" smtClean="0"/>
              <a:t>Segev</a:t>
            </a:r>
            <a:r>
              <a:rPr lang="en-US" dirty="0" smtClean="0"/>
              <a:t>, Intel, 11-14-1464-02-0wng </a:t>
            </a:r>
            <a:br>
              <a:rPr lang="en-US" dirty="0" smtClean="0"/>
            </a:br>
            <a:r>
              <a:rPr lang="en-US" dirty="0" smtClean="0"/>
              <a:t>NG </a:t>
            </a:r>
            <a:r>
              <a:rPr lang="en-US" dirty="0"/>
              <a:t>Positioning Overview and </a:t>
            </a:r>
            <a:r>
              <a:rPr lang="en-US" dirty="0" smtClean="0"/>
              <a:t>Challenges</a:t>
            </a:r>
            <a:br>
              <a:rPr lang="en-US" dirty="0" smtClean="0"/>
            </a:br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2"/>
            <a:ext cx="875084" cy="26595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7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Links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UAV videos</a:t>
            </a:r>
          </a:p>
          <a:p>
            <a:pPr lvl="1"/>
            <a:r>
              <a:rPr lang="en-US" dirty="0" smtClean="0">
                <a:hlinkClick r:id="rId2"/>
              </a:rPr>
              <a:t>http://www.smalluavcoalition.org/aerial-photovideo</a:t>
            </a:r>
            <a:endParaRPr lang="en-US" dirty="0" smtClean="0"/>
          </a:p>
          <a:p>
            <a:r>
              <a:rPr lang="en-US" dirty="0"/>
              <a:t>Drone Racing</a:t>
            </a:r>
          </a:p>
          <a:p>
            <a:pPr lvl="1"/>
            <a:r>
              <a:rPr lang="en-US" dirty="0" smtClean="0">
                <a:hlinkClick r:id="rId3"/>
              </a:rPr>
              <a:t>https://youtu.be/bR4Gq9qfpnM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Small UAV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Small UAV Coalition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Small </a:t>
            </a:r>
            <a:r>
              <a:rPr lang="en-US" i="1" dirty="0"/>
              <a:t>Unmanned Aerial Vehicles (UAVs) will transform our economy in a multitude of ways, including advances in precision agriculture, fast and environmentally-friendly consumer delivery, assistance to first responders, safe inspection of critical infrastructure such as oil and gas pipelines, and remarkable aerial </a:t>
            </a:r>
            <a:r>
              <a:rPr lang="en-US" i="1" dirty="0" smtClean="0"/>
              <a:t>photography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Major member companies</a:t>
            </a:r>
          </a:p>
          <a:p>
            <a:pPr lvl="1"/>
            <a:r>
              <a:rPr lang="en-US" dirty="0" err="1"/>
              <a:t>Airware</a:t>
            </a:r>
            <a:r>
              <a:rPr lang="en-US" dirty="0"/>
              <a:t>, Amazon Prime Air, DJI, Google[x], </a:t>
            </a:r>
            <a:r>
              <a:rPr lang="en-US" dirty="0" err="1"/>
              <a:t>GoPro</a:t>
            </a:r>
            <a:r>
              <a:rPr lang="en-US" dirty="0"/>
              <a:t>, Parrot, and 3DR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sm_DRONE-comparision2_03_a1218b39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38618"/>
            <a:ext cx="8291660" cy="57891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dirty="0" smtClean="0"/>
              <a:t>Specs of 3DRobotic Solo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4632" cy="4824536"/>
          </a:xfrm>
        </p:spPr>
        <p:txBody>
          <a:bodyPr>
            <a:noAutofit/>
          </a:bodyPr>
          <a:lstStyle/>
          <a:p>
            <a:r>
              <a:rPr lang="en-US" sz="1200" b="0" dirty="0" smtClean="0"/>
              <a:t>Cameras: Compatible with </a:t>
            </a:r>
            <a:r>
              <a:rPr lang="en-US" sz="1200" b="0" dirty="0" err="1" smtClean="0"/>
              <a:t>GoPro</a:t>
            </a:r>
            <a:r>
              <a:rPr lang="en-US" sz="1200" b="0" dirty="0" smtClean="0"/>
              <a:t>® HERO3, 3+ and 4; optimized for HERO3+ and 4</a:t>
            </a:r>
          </a:p>
          <a:p>
            <a:r>
              <a:rPr lang="en-US" sz="1200" b="0" dirty="0" smtClean="0"/>
              <a:t>Streaming video quality: 720p</a:t>
            </a:r>
          </a:p>
          <a:p>
            <a:r>
              <a:rPr lang="en-US" sz="1200" b="0" dirty="0" smtClean="0"/>
              <a:t>Flight time: 25 minutes; 20 minutes with payload*</a:t>
            </a:r>
          </a:p>
          <a:p>
            <a:r>
              <a:rPr lang="en-US" sz="1400" dirty="0" smtClean="0"/>
              <a:t>Range: .5 miles** (.8 km)</a:t>
            </a:r>
          </a:p>
          <a:p>
            <a:r>
              <a:rPr lang="en-US" sz="1400" dirty="0" smtClean="0"/>
              <a:t>Max speed: 55 mph (89 km/h)</a:t>
            </a:r>
          </a:p>
          <a:p>
            <a:r>
              <a:rPr lang="en-US" sz="1200" b="0" dirty="0" smtClean="0"/>
              <a:t>Max ascent speed: 10 m/s in stabilize mode; 5 m/s in “fly” mode</a:t>
            </a:r>
          </a:p>
          <a:p>
            <a:r>
              <a:rPr lang="en-US" sz="1200" b="0" dirty="0" smtClean="0"/>
              <a:t>Max descent speed: ditto</a:t>
            </a:r>
          </a:p>
          <a:p>
            <a:r>
              <a:rPr lang="en-US" sz="1200" b="0" dirty="0" smtClean="0"/>
              <a:t>Max payload: 420 g</a:t>
            </a:r>
          </a:p>
          <a:p>
            <a:r>
              <a:rPr lang="en-US" sz="1200" b="0" dirty="0" smtClean="0"/>
              <a:t>Max altitude: 400 ft per FAA regulation, user adjustable (122 m)</a:t>
            </a:r>
          </a:p>
          <a:p>
            <a:r>
              <a:rPr lang="en-US" sz="1200" b="0" dirty="0" smtClean="0"/>
              <a:t>Motors: 880 kV</a:t>
            </a:r>
          </a:p>
          <a:p>
            <a:r>
              <a:rPr lang="en-US" sz="1200" b="0" dirty="0" smtClean="0"/>
              <a:t>Propellers: 10″ diameter 4.5″ pitch self-tightening (24 cm diameter 144 cm pitch); glass-reinforced nylon</a:t>
            </a:r>
          </a:p>
          <a:p>
            <a:r>
              <a:rPr lang="en-US" sz="1200" b="0" dirty="0" smtClean="0"/>
              <a:t>Autopilot: </a:t>
            </a:r>
            <a:r>
              <a:rPr lang="en-US" sz="1200" b="0" dirty="0" err="1" smtClean="0"/>
              <a:t>Pixhawk</a:t>
            </a:r>
            <a:r>
              <a:rPr lang="en-US" sz="1200" b="0" dirty="0" smtClean="0"/>
              <a:t> 2</a:t>
            </a:r>
          </a:p>
          <a:p>
            <a:r>
              <a:rPr lang="en-US" sz="1200" b="0" dirty="0" smtClean="0"/>
              <a:t>Software: </a:t>
            </a:r>
            <a:r>
              <a:rPr lang="en-US" sz="1200" b="0" dirty="0" err="1" smtClean="0"/>
              <a:t>APM:Copter</a:t>
            </a:r>
            <a:endParaRPr lang="en-US" sz="1200" b="0" dirty="0" smtClean="0"/>
          </a:p>
          <a:p>
            <a:r>
              <a:rPr lang="en-US" sz="1400" dirty="0" smtClean="0"/>
              <a:t>Communication: 3DR Link secure </a:t>
            </a:r>
            <a:r>
              <a:rPr lang="en-US" sz="1400" dirty="0" err="1" smtClean="0"/>
              <a:t>WiFi</a:t>
            </a:r>
            <a:r>
              <a:rPr lang="en-US" sz="1400" dirty="0" smtClean="0"/>
              <a:t> network</a:t>
            </a:r>
          </a:p>
          <a:p>
            <a:r>
              <a:rPr lang="en-US" sz="1400" dirty="0" smtClean="0"/>
              <a:t>Frequency: 2.4 GHz</a:t>
            </a:r>
          </a:p>
          <a:p>
            <a:r>
              <a:rPr lang="en-US" sz="1200" b="0" dirty="0" smtClean="0"/>
              <a:t>Weight: 3.3 lbs. (1.5 kg) / 3.9 lbs. (1.8 kg) with </a:t>
            </a:r>
            <a:r>
              <a:rPr lang="en-US" sz="1200" b="0" dirty="0" err="1" smtClean="0"/>
              <a:t>GoPro</a:t>
            </a:r>
            <a:r>
              <a:rPr lang="en-US" sz="1200" b="0" dirty="0" smtClean="0"/>
              <a:t>® and Solo </a:t>
            </a:r>
            <a:r>
              <a:rPr lang="en-US" sz="1200" b="0" dirty="0" err="1" smtClean="0"/>
              <a:t>Gimbal</a:t>
            </a:r>
            <a:endParaRPr lang="en-US" sz="1200" b="0" dirty="0" smtClean="0"/>
          </a:p>
          <a:p>
            <a:r>
              <a:rPr lang="en-US" sz="1200" b="0" dirty="0" smtClean="0"/>
              <a:t>Dimensions: 10 in. tall (25 cm), 18 in. (46 cm) motor-to-motor</a:t>
            </a:r>
          </a:p>
          <a:p>
            <a:r>
              <a:rPr lang="en-US" sz="1200" b="0" dirty="0" smtClean="0"/>
              <a:t>Flight battery: Lithium polymer 5200 </a:t>
            </a:r>
            <a:r>
              <a:rPr lang="en-US" sz="1200" b="0" dirty="0" err="1" smtClean="0"/>
              <a:t>mAh</a:t>
            </a:r>
            <a:r>
              <a:rPr lang="en-US" sz="1200" b="0" dirty="0" smtClean="0"/>
              <a:t> 14.8 </a:t>
            </a:r>
            <a:r>
              <a:rPr lang="en-US" sz="1200" b="0" dirty="0" err="1" smtClean="0"/>
              <a:t>Vdc</a:t>
            </a:r>
            <a:endParaRPr lang="en-US" sz="1200" b="0" dirty="0" smtClean="0"/>
          </a:p>
          <a:p>
            <a:r>
              <a:rPr lang="en-US" sz="1200" b="0" dirty="0" smtClean="0"/>
              <a:t>Battery charge time: ~1.5 hours</a:t>
            </a:r>
          </a:p>
          <a:p>
            <a:r>
              <a:rPr lang="en-US" sz="1200" b="0" dirty="0" smtClean="0"/>
              <a:t>Controller battery: 2600 </a:t>
            </a:r>
            <a:r>
              <a:rPr lang="en-US" sz="1200" b="0" dirty="0" err="1" smtClean="0"/>
              <a:t>mAh</a:t>
            </a:r>
            <a:r>
              <a:rPr lang="en-US" sz="1200" b="0" dirty="0" smtClean="0"/>
              <a:t> 7.2 </a:t>
            </a:r>
            <a:r>
              <a:rPr lang="en-US" sz="1200" b="0" dirty="0" err="1" smtClean="0"/>
              <a:t>Vdc</a:t>
            </a:r>
            <a:r>
              <a:rPr lang="en-US" sz="1200" b="0" dirty="0" smtClean="0"/>
              <a:t> rechargeable lithium ion</a:t>
            </a:r>
          </a:p>
          <a:p>
            <a:r>
              <a:rPr lang="en-US" sz="1200" b="0" dirty="0" smtClean="0"/>
              <a:t>App requirements: </a:t>
            </a:r>
            <a:r>
              <a:rPr lang="en-US" sz="1200" b="0" dirty="0" err="1" smtClean="0"/>
              <a:t>iOS</a:t>
            </a:r>
            <a:r>
              <a:rPr lang="en-US" sz="1200" b="0" dirty="0" smtClean="0"/>
              <a:t> 8.0 or later / Android 4.3 or later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652120" y="4509120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*Flight time varies with payload, wind conditions, elevation, temperature, humidity, flying style and pilot skill. Listed flight time applies to elevations less than 2,000 ft above sea level.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**Depending on environmental conditions; controller is expandable, allowing us or third parties to amp up the range in the future.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Drone Spinning Blade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1772816"/>
            <a:ext cx="332710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622504" cy="1066800"/>
          </a:xfrm>
        </p:spPr>
        <p:txBody>
          <a:bodyPr/>
          <a:lstStyle/>
          <a:p>
            <a:r>
              <a:rPr lang="en-US" dirty="0" smtClean="0"/>
              <a:t>Spec of DJI Phantom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Hover Accuracy</a:t>
            </a:r>
          </a:p>
          <a:p>
            <a:pPr lvl="1"/>
            <a:r>
              <a:rPr lang="en-US" b="1" dirty="0" smtClean="0"/>
              <a:t>Vertical: ±3.9" / 10 cm</a:t>
            </a:r>
          </a:p>
          <a:p>
            <a:pPr lvl="1"/>
            <a:r>
              <a:rPr lang="en-US" b="1" dirty="0" smtClean="0"/>
              <a:t>Horizontal: ±3.3' / 1 m</a:t>
            </a:r>
          </a:p>
          <a:p>
            <a:r>
              <a:rPr lang="en-US" dirty="0" smtClean="0"/>
              <a:t>Vision Positioning</a:t>
            </a:r>
          </a:p>
          <a:p>
            <a:pPr lvl="1"/>
            <a:r>
              <a:rPr lang="en-US" dirty="0" smtClean="0"/>
              <a:t>Frequency:</a:t>
            </a:r>
            <a:r>
              <a:rPr lang="en-US" b="0" dirty="0" smtClean="0"/>
              <a:t> 50 Hz</a:t>
            </a:r>
          </a:p>
          <a:p>
            <a:pPr lvl="1"/>
            <a:r>
              <a:rPr lang="en-US" dirty="0" smtClean="0"/>
              <a:t>Velocity Range:</a:t>
            </a:r>
            <a:r>
              <a:rPr lang="en-US" b="0" dirty="0" smtClean="0"/>
              <a:t> Below 26.2 fps / 8 m/s (6.6' / 2 m above the ground)</a:t>
            </a:r>
          </a:p>
          <a:p>
            <a:pPr lvl="1"/>
            <a:r>
              <a:rPr lang="en-US" dirty="0" smtClean="0"/>
              <a:t>Altitude Range:</a:t>
            </a:r>
            <a:r>
              <a:rPr lang="en-US" b="0" dirty="0" smtClean="0"/>
              <a:t> 11.8" to 118.1" / 30 cm to 300 cm</a:t>
            </a:r>
          </a:p>
          <a:p>
            <a:pPr lvl="1"/>
            <a:r>
              <a:rPr lang="en-US" dirty="0" smtClean="0"/>
              <a:t>Operating Range:</a:t>
            </a:r>
            <a:r>
              <a:rPr lang="en-US" b="0" dirty="0" smtClean="0"/>
              <a:t> 11.8" to 118.1" / 30 cm to 300 cm </a:t>
            </a:r>
            <a:endParaRPr lang="en-US" dirty="0" smtClean="0"/>
          </a:p>
          <a:p>
            <a:pPr lvl="1"/>
            <a:r>
              <a:rPr lang="en-US" dirty="0" smtClean="0"/>
              <a:t>Operating Environment:</a:t>
            </a:r>
            <a:r>
              <a:rPr lang="en-US" b="0" dirty="0" smtClean="0"/>
              <a:t> Surface with clear pattern and adequate lighting (&gt; 15 </a:t>
            </a:r>
            <a:r>
              <a:rPr lang="en-US" b="0" dirty="0" err="1" smtClean="0"/>
              <a:t>lux</a:t>
            </a:r>
            <a:r>
              <a:rPr lang="en-US" b="0" dirty="0" smtClean="0"/>
              <a:t>)</a:t>
            </a:r>
          </a:p>
          <a:p>
            <a:r>
              <a:rPr lang="en-US" dirty="0" smtClean="0"/>
              <a:t>Frequency 2.400 to 2.483 GHz</a:t>
            </a:r>
          </a:p>
          <a:p>
            <a:r>
              <a:rPr lang="en-US" dirty="0" smtClean="0"/>
              <a:t>Communication Distance 6561.7' / 2000 m (outdoors and unobstructed)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  <p:pic>
        <p:nvPicPr>
          <p:cNvPr id="9218" name="Picture 2" descr="DJI Phantom 3 Professional Quadcopter with 4K Camera and 3-Axis Gim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6470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3792"/>
            <a:ext cx="7772400" cy="726976"/>
          </a:xfrm>
        </p:spPr>
        <p:txBody>
          <a:bodyPr>
            <a:normAutofit/>
          </a:bodyPr>
          <a:lstStyle/>
          <a:p>
            <a:r>
              <a:rPr lang="en-US" dirty="0" smtClean="0"/>
              <a:t>Aerial Drone is a Fast Growing Industry</a:t>
            </a:r>
            <a:endParaRPr lang="en-US" dirty="0"/>
          </a:p>
        </p:txBody>
      </p:sp>
      <p:pic>
        <p:nvPicPr>
          <p:cNvPr id="4" name="Content Placeholder 3" descr="Global Aerial Drone Mar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53213"/>
            <a:ext cx="5760640" cy="4324059"/>
          </a:xfrm>
        </p:spPr>
      </p:pic>
      <p:sp>
        <p:nvSpPr>
          <p:cNvPr id="5" name="Rectangle 4"/>
          <p:cNvSpPr/>
          <p:nvPr/>
        </p:nvSpPr>
        <p:spPr>
          <a:xfrm>
            <a:off x="683568" y="59301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market for commercial/civilian drones will grow at a compound annual growth rate (CAGR) of 19% between 2015 and 2020, compared with 5% growth on the military side.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4288" y="5354052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Source: </a:t>
            </a:r>
          </a:p>
          <a:p>
            <a:r>
              <a:rPr lang="en-US" sz="1400" b="1" dirty="0" smtClean="0">
                <a:hlinkClick r:id="rId4"/>
              </a:rPr>
              <a:t>BI Intelligence</a:t>
            </a:r>
            <a:endParaRPr lang="en-US" sz="1400" b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Commercial Drone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Teal Group Predicts Worldwide UAV Market Will Total $91 Billion in the next 10 years (2014.07.17)</a:t>
            </a:r>
          </a:p>
          <a:p>
            <a:pPr lvl="1"/>
            <a:r>
              <a:rPr lang="en-US" sz="1600" dirty="0" smtClean="0"/>
              <a:t>UAV </a:t>
            </a:r>
            <a:r>
              <a:rPr lang="en-US" sz="1600" dirty="0"/>
              <a:t>spending will nearly double over the next decade from current worldwide UAV expenditures of $6.4 billion annually to $11.5 billion, totaling almost $91 billion in the next ten years.</a:t>
            </a:r>
          </a:p>
          <a:p>
            <a:pPr lvl="1"/>
            <a:r>
              <a:rPr lang="en-US" sz="1600" dirty="0" smtClean="0"/>
              <a:t>The 2014 UAV </a:t>
            </a:r>
            <a:r>
              <a:rPr lang="en-US" sz="1600" dirty="0"/>
              <a:t>market </a:t>
            </a:r>
            <a:r>
              <a:rPr lang="en-US" sz="1600" dirty="0" smtClean="0"/>
              <a:t>is at </a:t>
            </a:r>
            <a:r>
              <a:rPr lang="en-US" sz="1600" dirty="0"/>
              <a:t>89% military, 11% civil cumulative for the decade, with the numbers shifting to 86% military and 14% civil by the end of the 10-year forecast</a:t>
            </a:r>
            <a:r>
              <a:rPr lang="en-US" sz="1600" dirty="0" smtClean="0"/>
              <a:t>.” </a:t>
            </a:r>
          </a:p>
          <a:p>
            <a:endParaRPr lang="en-US" sz="1800" dirty="0" smtClean="0"/>
          </a:p>
          <a:p>
            <a:r>
              <a:rPr lang="en-US" sz="1800" dirty="0" smtClean="0"/>
              <a:t>According to </a:t>
            </a:r>
            <a:r>
              <a:rPr lang="en-US" sz="1800" dirty="0" smtClean="0">
                <a:hlinkClick r:id="rId2"/>
              </a:rPr>
              <a:t>CEA research</a:t>
            </a:r>
            <a:r>
              <a:rPr lang="en-US" sz="1800" dirty="0" smtClean="0"/>
              <a:t>, the global market for consumer drones will approach $130 million in revenue in 2015, increasing by 55% from 2014 ($69 million), with unit sales of consumer drones expected to reach 400,000. </a:t>
            </a:r>
          </a:p>
          <a:p>
            <a:pPr lvl="1"/>
            <a:r>
              <a:rPr lang="en-US" sz="1400" dirty="0" smtClean="0"/>
              <a:t>The revenue from drone sales is expected to easily </a:t>
            </a:r>
            <a:r>
              <a:rPr lang="en-US" sz="1400" b="1" dirty="0" smtClean="0"/>
              <a:t>exceed $1 billion in just five years</a:t>
            </a:r>
            <a:r>
              <a:rPr lang="en-US" sz="1400" dirty="0" smtClean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4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Consumer Drone Manufacturers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three consumer drone manufacturers that are considered the industry </a:t>
            </a:r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China’s </a:t>
            </a:r>
            <a:r>
              <a:rPr lang="en-US" dirty="0"/>
              <a:t>DJI Innovations, </a:t>
            </a:r>
            <a:endParaRPr lang="en-US" dirty="0" smtClean="0"/>
          </a:p>
          <a:p>
            <a:pPr lvl="1"/>
            <a:r>
              <a:rPr lang="en-US" dirty="0" smtClean="0"/>
              <a:t>France’s Parrot,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California’s </a:t>
            </a:r>
            <a:r>
              <a:rPr lang="en-US" dirty="0" smtClean="0">
                <a:hlinkClick r:id="rId2"/>
              </a:rPr>
              <a:t>3D Robotics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industry estimates, </a:t>
            </a:r>
            <a:r>
              <a:rPr lang="en-US" dirty="0">
                <a:hlinkClick r:id="rId3"/>
              </a:rPr>
              <a:t>DJI posted $131 million in annual sales in 2013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closest competitor is France’s Parrot, with </a:t>
            </a:r>
            <a:r>
              <a:rPr lang="en-US" dirty="0">
                <a:hlinkClick r:id="rId3"/>
              </a:rPr>
              <a:t>$53.35 million in sales in fiscal 2013</a:t>
            </a:r>
            <a:r>
              <a:rPr lang="en-US" dirty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</a:t>
            </a:r>
            <a:endParaRPr lang="en-US" dirty="0"/>
          </a:p>
        </p:txBody>
      </p:sp>
      <p:pic>
        <p:nvPicPr>
          <p:cNvPr id="4" name="Picture 3" descr="agri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36668"/>
            <a:ext cx="4572000" cy="1700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3440033"/>
            <a:ext cx="952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Agriculture</a:t>
            </a:r>
            <a:endParaRPr lang="en-US" b="1" dirty="0"/>
          </a:p>
        </p:txBody>
      </p:sp>
      <p:pic>
        <p:nvPicPr>
          <p:cNvPr id="6" name="Picture 5" descr="G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00808"/>
            <a:ext cx="3028062" cy="2317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2240" y="4005064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GIS</a:t>
            </a:r>
            <a:endParaRPr lang="en-US" b="1" dirty="0"/>
          </a:p>
        </p:txBody>
      </p:sp>
      <p:pic>
        <p:nvPicPr>
          <p:cNvPr id="8" name="Picture 7" descr="surve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773531"/>
            <a:ext cx="3024336" cy="2319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3691" y="6104329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Land Survey/Management</a:t>
            </a:r>
          </a:p>
        </p:txBody>
      </p:sp>
      <p:pic>
        <p:nvPicPr>
          <p:cNvPr id="10" name="Picture 9" descr="environmental-protec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9488" y="4357104"/>
            <a:ext cx="4646368" cy="1728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92080" y="6093296"/>
            <a:ext cx="1886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Environmental protection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pic>
        <p:nvPicPr>
          <p:cNvPr id="12" name="Picture 11" descr="humanitar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2664296" cy="4268730"/>
          </a:xfrm>
          <a:prstGeom prst="rect">
            <a:avLst/>
          </a:prstGeom>
        </p:spPr>
      </p:pic>
      <p:pic>
        <p:nvPicPr>
          <p:cNvPr id="13" name="Picture 12" descr="m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715" y="1700809"/>
            <a:ext cx="2651653" cy="42484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35696" y="6021288"/>
            <a:ext cx="1394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Humanitarian Aid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8184" y="6032321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Mining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</a:p>
          <a:p>
            <a:pPr lvl="1"/>
            <a:r>
              <a:rPr lang="en-US" dirty="0" smtClean="0"/>
              <a:t>energy, </a:t>
            </a:r>
          </a:p>
          <a:p>
            <a:pPr lvl="1"/>
            <a:r>
              <a:rPr lang="en-US" dirty="0" smtClean="0"/>
              <a:t>utilities, </a:t>
            </a:r>
          </a:p>
          <a:p>
            <a:pPr lvl="1"/>
            <a:r>
              <a:rPr lang="en-US" dirty="0" smtClean="0"/>
              <a:t>construction, </a:t>
            </a:r>
          </a:p>
          <a:p>
            <a:pPr lvl="1"/>
            <a:r>
              <a:rPr lang="en-US" dirty="0" smtClean="0"/>
              <a:t>real estate, </a:t>
            </a:r>
          </a:p>
          <a:p>
            <a:pPr lvl="1"/>
            <a:r>
              <a:rPr lang="en-US" dirty="0" smtClean="0"/>
              <a:t>news media, and </a:t>
            </a:r>
          </a:p>
          <a:p>
            <a:pPr lvl="1"/>
            <a:r>
              <a:rPr lang="en-US" dirty="0" smtClean="0"/>
              <a:t>film production</a:t>
            </a:r>
          </a:p>
        </p:txBody>
      </p:sp>
      <p:pic>
        <p:nvPicPr>
          <p:cNvPr id="26625" name="Picture 1" descr="C:\Users\cwx275536\Dropbox\Huawei\IEEE\NGP\Use Case\Wi-Fi for Drone Positioning\Market Data\custom-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523656" cy="3203314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Example #1: Drone for Cellular Network Maintenance</a:t>
            </a:r>
            <a:endParaRPr lang="en-US" dirty="0"/>
          </a:p>
        </p:txBody>
      </p:sp>
      <p:pic>
        <p:nvPicPr>
          <p:cNvPr id="25602" name="Picture 2" descr="nokia-dr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66106"/>
            <a:ext cx="6096000" cy="3867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55576" y="5867400"/>
            <a:ext cx="61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800" dirty="0" smtClean="0"/>
              <a:t>Source: </a:t>
            </a:r>
            <a:r>
              <a:rPr lang="en-US" sz="1800" dirty="0" smtClean="0">
                <a:hlinkClick r:id="rId3"/>
              </a:rPr>
              <a:t>Nokia </a:t>
            </a:r>
            <a:r>
              <a:rPr lang="en-US" sz="1800" dirty="0">
                <a:hlinkClick r:id="rId3"/>
              </a:rPr>
              <a:t>Looks To Drones For Network Maintenance</a:t>
            </a:r>
            <a:endParaRPr lang="en-US" sz="18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37230</TotalTime>
  <Words>1829</Words>
  <Application>Microsoft Office PowerPoint</Application>
  <PresentationFormat>On-screen Show (4:3)</PresentationFormat>
  <Paragraphs>262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ACcord-Submission</vt:lpstr>
      <vt:lpstr>Document</vt:lpstr>
      <vt:lpstr>Commercial UAV Positioning Use Case</vt:lpstr>
      <vt:lpstr>Abstract</vt:lpstr>
      <vt:lpstr>Aerial Drone is a Fast Growing Industry</vt:lpstr>
      <vt:lpstr>The Commercial Drone Market</vt:lpstr>
      <vt:lpstr>Major Consumer Drone Manufacturers </vt:lpstr>
      <vt:lpstr>Applications of Commercial Drone</vt:lpstr>
      <vt:lpstr>Applications of Commercial Drone (cont.)</vt:lpstr>
      <vt:lpstr>Applications of Commercial Drone (cont.)</vt:lpstr>
      <vt:lpstr>Example #1: Drone for Cellular Network Maintenance</vt:lpstr>
      <vt:lpstr>Example #2: Auto Parts Delivery</vt:lpstr>
      <vt:lpstr>Example #3: Post Office Package Delivery</vt:lpstr>
      <vt:lpstr>Most Commercial Drones Use GPS for Fly Control</vt:lpstr>
      <vt:lpstr>Issues when Flying with GPS-Only</vt:lpstr>
      <vt:lpstr>Flying without GPS – the DJI Solution</vt:lpstr>
      <vt:lpstr>Flying without GPS – the 3DRobotics Solution</vt:lpstr>
      <vt:lpstr>UAV Use Case Description</vt:lpstr>
      <vt:lpstr>UAV Use Case Description (cont.)</vt:lpstr>
      <vt:lpstr>UAV Use Case Description (cont.)</vt:lpstr>
      <vt:lpstr>The Wi-Fi Advantages in UAV Positioning</vt:lpstr>
      <vt:lpstr>Straw Poll</vt:lpstr>
      <vt:lpstr>Motion</vt:lpstr>
      <vt:lpstr>References</vt:lpstr>
      <vt:lpstr>Backup slides</vt:lpstr>
      <vt:lpstr>Some Useful Links</vt:lpstr>
      <vt:lpstr>The Small UAV Coalition</vt:lpstr>
      <vt:lpstr>Slide 26</vt:lpstr>
      <vt:lpstr>Specs of 3DRobotic Solo</vt:lpstr>
      <vt:lpstr>Spec of DJI Phantom III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Allan</cp:lastModifiedBy>
  <cp:revision>473</cp:revision>
  <cp:lastPrinted>2013-07-10T22:27:23Z</cp:lastPrinted>
  <dcterms:created xsi:type="dcterms:W3CDTF">2009-11-13T19:11:16Z</dcterms:created>
  <dcterms:modified xsi:type="dcterms:W3CDTF">2015-09-17T04:35:29Z</dcterms:modified>
</cp:coreProperties>
</file>