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Default Extension="doc" ContentType="application/msword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9" r:id="rId2"/>
    <p:sldId id="321" r:id="rId3"/>
    <p:sldId id="322" r:id="rId4"/>
    <p:sldId id="324" r:id="rId5"/>
    <p:sldId id="326" r:id="rId6"/>
    <p:sldId id="343" r:id="rId7"/>
    <p:sldId id="344" r:id="rId8"/>
    <p:sldId id="345" r:id="rId9"/>
    <p:sldId id="329" r:id="rId10"/>
    <p:sldId id="334" r:id="rId11"/>
    <p:sldId id="342" r:id="rId12"/>
    <p:sldId id="331" r:id="rId13"/>
    <p:sldId id="347" r:id="rId14"/>
    <p:sldId id="346" r:id="rId15"/>
    <p:sldId id="336" r:id="rId16"/>
    <p:sldId id="337" r:id="rId17"/>
    <p:sldId id="351" r:id="rId18"/>
    <p:sldId id="348" r:id="rId19"/>
    <p:sldId id="350" r:id="rId20"/>
    <p:sldId id="355" r:id="rId21"/>
    <p:sldId id="349" r:id="rId22"/>
    <p:sldId id="338" r:id="rId23"/>
    <p:sldId id="339" r:id="rId24"/>
    <p:sldId id="327" r:id="rId25"/>
    <p:sldId id="352" r:id="rId26"/>
    <p:sldId id="353" r:id="rId27"/>
    <p:sldId id="354" r:id="rId28"/>
  </p:sldIdLst>
  <p:sldSz cx="9144000" cy="6858000" type="screen4x3"/>
  <p:notesSz cx="7023100" cy="9309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Hart (brianh)2" initials="BDH2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9966"/>
    <a:srgbClr val="CCFF99"/>
    <a:srgbClr val="FF0000"/>
    <a:srgbClr val="00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467" autoAdjust="0"/>
    <p:restoredTop sz="96860" autoAdjust="0"/>
  </p:normalViewPr>
  <p:slideViewPr>
    <p:cSldViewPr>
      <p:cViewPr varScale="1">
        <p:scale>
          <a:sx n="85" d="100"/>
          <a:sy n="85" d="100"/>
        </p:scale>
        <p:origin x="-114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34" y="-108"/>
      </p:cViewPr>
      <p:guideLst>
        <p:guide orient="horz" pos="2932"/>
        <p:guide pos="221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23002" y="176284"/>
            <a:ext cx="21958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40171">
              <a:defRPr sz="1400" b="1"/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4239" y="176284"/>
            <a:ext cx="9160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40171">
              <a:defRPr sz="1400" b="1"/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067951" y="9009731"/>
            <a:ext cx="1331302" cy="18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40171">
              <a:defRPr/>
            </a:lvl1pPr>
          </a:lstStyle>
          <a:p>
            <a:pPr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73901" y="9009732"/>
            <a:ext cx="519337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40171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0DA7F37-5871-4D08-9AD8-0EC62C9596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702633" y="388543"/>
            <a:ext cx="5617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02632" y="9009732"/>
            <a:ext cx="720318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40171"/>
            <a:r>
              <a:rPr lang="en-GB"/>
              <a:t>Submission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702632" y="8998585"/>
            <a:ext cx="57737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185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66415" y="96665"/>
            <a:ext cx="21958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40171">
              <a:defRPr sz="1400" b="1"/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2435" y="96665"/>
            <a:ext cx="9160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40171">
              <a:defRPr sz="1400" b="1"/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3263"/>
            <a:ext cx="4638675" cy="347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770" y="4422062"/>
            <a:ext cx="5151560" cy="418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6" tIns="46369" rIns="94336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563086" y="9012916"/>
            <a:ext cx="1799188" cy="18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60492" lvl="4" algn="r" defTabSz="940171">
              <a:defRPr/>
            </a:lvl5pPr>
          </a:lstStyle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63941" y="9012916"/>
            <a:ext cx="519337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40171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D2D11A6C-B4D3-4B35-9488-F1E9620A25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33181" y="9012916"/>
            <a:ext cx="720318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/>
              <a:t>Submission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733181" y="9011324"/>
            <a:ext cx="5556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656004" y="297777"/>
            <a:ext cx="571109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39087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nsefly.com/drones/overview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99" indent="-287807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230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721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2213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705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3197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689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4181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dirty="0"/>
              <a:t>doc.: IEEE 802.11-yy/xxxxr0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99" indent="-287807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230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721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2213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705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3197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689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4181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/>
              <a:t>Month Year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262340" y="9012916"/>
            <a:ext cx="2099934" cy="184666"/>
          </a:xfrm>
          <a:noFill/>
        </p:spPr>
        <p:txBody>
          <a:bodyPr/>
          <a:lstStyle>
            <a:lvl1pPr marL="345369" indent="-345369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99" indent="-287807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230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721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60492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20984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8147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41967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302459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Santosh Pandey, Cisco</a:t>
            </a:r>
            <a:endParaRPr lang="en-GB" dirty="0" smtClean="0"/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8101" y="9012916"/>
            <a:ext cx="415177" cy="184666"/>
          </a:xfrm>
          <a:noFill/>
        </p:spPr>
        <p:txBody>
          <a:bodyPr/>
          <a:lstStyle>
            <a:lvl1pPr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99" indent="-287807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230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721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2213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705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3197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689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4181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84EAE0F3-2EDE-462F-B412-67CDAA37783B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3263"/>
            <a:ext cx="4638675" cy="3479800"/>
          </a:xfrm>
          <a:ln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578637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19778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commercial-drone industry is still young but has begun to see some consolidation and major investments from large industrial conglomerates, chip companies, and defense contractors.  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74130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Drones for GIS</a:t>
            </a:r>
          </a:p>
          <a:p>
            <a:pPr lvl="1"/>
            <a:r>
              <a:rPr lang="en-US" dirty="0" smtClean="0"/>
              <a:t>Drone technology allows GIS professionals to work more efficiently. With an easy-to-deploy mapping drone you can capture accurate aerial imagery and transform it into 2D </a:t>
            </a:r>
            <a:r>
              <a:rPr lang="en-US" dirty="0" err="1" smtClean="0"/>
              <a:t>orthomosaics</a:t>
            </a:r>
            <a:r>
              <a:rPr lang="en-US" dirty="0" smtClean="0"/>
              <a:t> (maps) and 3D models of small- and medium-sized sites – all on demand and without needing any piloting skills. </a:t>
            </a:r>
          </a:p>
          <a:p>
            <a:r>
              <a:rPr lang="en-US" dirty="0" smtClean="0"/>
              <a:t>Land Survey/Management</a:t>
            </a:r>
          </a:p>
          <a:p>
            <a:pPr lvl="1"/>
            <a:r>
              <a:rPr lang="en-US" dirty="0" smtClean="0"/>
              <a:t>By acquiring raster data from the sky – in the form of geo-referenced digital aerial images, with resolutions as sharp as 1.5 cm (0.6 in) per pixel – you can gather millions of data points in one short flight.</a:t>
            </a:r>
          </a:p>
          <a:p>
            <a:r>
              <a:rPr lang="en-US" dirty="0" smtClean="0"/>
              <a:t>Environmental protection</a:t>
            </a:r>
          </a:p>
          <a:p>
            <a:pPr lvl="1"/>
            <a:r>
              <a:rPr lang="en-US" dirty="0" smtClean="0"/>
              <a:t>Drone (or UAV/UAS) technology suits a myriad of conservation and environmental protection applications — offering quick, easy and cost-effective aerial imagery, on demand.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58880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Mining</a:t>
            </a:r>
          </a:p>
          <a:p>
            <a:pPr lvl="1"/>
            <a:r>
              <a:rPr lang="en-US" dirty="0" smtClean="0"/>
              <a:t>By allowing surveyors to collect accurate spatial data from above, </a:t>
            </a:r>
            <a:r>
              <a:rPr lang="en-US" dirty="0" smtClean="0">
                <a:hlinkClick r:id="rId3"/>
              </a:rPr>
              <a:t>drone </a:t>
            </a:r>
            <a:r>
              <a:rPr lang="en-US" dirty="0" smtClean="0"/>
              <a:t>or UAV technology can vastly reduce risk by </a:t>
            </a:r>
            <a:r>
              <a:rPr lang="en-US" dirty="0" err="1" smtClean="0"/>
              <a:t>minimising</a:t>
            </a:r>
            <a:r>
              <a:rPr lang="en-US" dirty="0" smtClean="0"/>
              <a:t> the time mining staff spend on site.</a:t>
            </a:r>
          </a:p>
          <a:p>
            <a:pPr lvl="1"/>
            <a:r>
              <a:rPr lang="en-US" dirty="0" smtClean="0"/>
              <a:t>boost productivity; surveying projects that once took days or weeks using traditional surveying techniques are now possible in just a few hours</a:t>
            </a:r>
          </a:p>
          <a:p>
            <a:pPr lvl="1"/>
            <a:r>
              <a:rPr lang="en-US" dirty="0" smtClean="0"/>
              <a:t>thanks to a drone’s ability to collect data from above, there is no downtime required while surveyors move around a pit, as can be the case when using terrestrial surveying instruments.</a:t>
            </a:r>
          </a:p>
          <a:p>
            <a:r>
              <a:rPr lang="en-US" dirty="0" smtClean="0"/>
              <a:t>Humanitarian Aid</a:t>
            </a:r>
          </a:p>
          <a:p>
            <a:pPr lvl="1"/>
            <a:r>
              <a:rPr lang="en-US" dirty="0" smtClean="0"/>
              <a:t>Aid, development, emergency response or disaster preparedness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74793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92213" y="703263"/>
            <a:ext cx="4638675" cy="3479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>
          <a:xfrm>
            <a:off x="4246310" y="9012916"/>
            <a:ext cx="2115964" cy="184666"/>
          </a:xfrm>
        </p:spPr>
        <p:txBody>
          <a:bodyPr/>
          <a:lstStyle/>
          <a:p>
            <a:pPr lvl="4"/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>
          <a:xfrm>
            <a:off x="3368101" y="9012916"/>
            <a:ext cx="415177" cy="184666"/>
          </a:xfrm>
        </p:spPr>
        <p:txBody>
          <a:bodyPr/>
          <a:lstStyle/>
          <a:p>
            <a:r>
              <a:rPr lang="en-US" smtClean="0"/>
              <a:t>Page </a:t>
            </a:r>
            <a:fld id="{6EC0686C-9B66-49B2-98FB-0996E60E432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201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4BB4356B-64A4-49A3-9180-D406025940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34464" y="6475413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 smtClean="0"/>
              <a:t>Allan Zhu/</a:t>
            </a:r>
            <a:r>
              <a:rPr lang="en-GB" dirty="0" err="1" smtClean="0"/>
              <a:t>Huawei</a:t>
            </a:r>
            <a:r>
              <a:rPr lang="en-GB" dirty="0" smtClean="0"/>
              <a:t> Technologies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6135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291230A6-1ED8-40C7-B3D0-82B1B9814F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 bwMode="auto">
          <a:xfrm>
            <a:off x="696913" y="332601"/>
            <a:ext cx="9875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July, 2015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802.11-15/0907r2</a:t>
            </a:r>
            <a:endParaRPr lang="en-US" sz="1800" b="1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34464" y="6475413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 smtClean="0"/>
              <a:t>Allan Zhu/</a:t>
            </a:r>
            <a:r>
              <a:rPr lang="en-GB" dirty="0" err="1" smtClean="0"/>
              <a:t>Huawei</a:t>
            </a:r>
            <a:r>
              <a:rPr lang="en-GB" dirty="0" smtClean="0"/>
              <a:t> Technologies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55785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F63F3E-4E25-4F6B-964E-6D147ED073BC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7E7DA-E4F5-4366-873A-602ADFB455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6588224" y="6525344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34464" y="6475413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 smtClean="0"/>
              <a:t>Allan Zhu/</a:t>
            </a:r>
            <a:r>
              <a:rPr lang="en-GB" dirty="0" err="1" smtClean="0"/>
              <a:t>Huawei</a:t>
            </a:r>
            <a:r>
              <a:rPr lang="en-GB" dirty="0" smtClean="0"/>
              <a:t> Technologies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C229C781-9868-4EAE-9E92-FD9A8F450C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685800" y="6475413"/>
            <a:ext cx="87203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baseline="0" dirty="0" smtClean="0"/>
              <a:t> Submission   </a:t>
            </a:r>
            <a:endParaRPr lang="en-GB" dirty="0"/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.nzherald.co.nz/business/news/article.cfm?c_id=3&amp;objectid=1146856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robotshop.com/en/lidar-lite-laser-rangefinder-pulsedlight.html?gclid=Cj0KEQjw_YKtBRC7zZjFp8bF_foBEiQAfyigc0_pyX17vVSWOC_p4E17yRU5dZUfl5LG1WS7wLth4W0aAmXZ8P8HAQ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R4Gq9qfpnM" TargetMode="External"/><Relationship Id="rId2" Type="http://schemas.openxmlformats.org/officeDocument/2006/relationships/hyperlink" Target="http://www.smalluavcoalition.org/aerial-photovideo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usinessinsider.com/uav-or-commercial-drone-market-forecast-2015-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web.org/News/Press-Releases/CES-Press-Release.aspx?NodeID=a8cf1815-ad54-4bfd-9e70-62d7e4a1868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etwatch.com/story/all-i-want-for-christmas-is-adrone-2014-10-02" TargetMode="External"/><Relationship Id="rId2" Type="http://schemas.openxmlformats.org/officeDocument/2006/relationships/hyperlink" Target="http://3drobotics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ergizmo.com/2015/07/nokia-looks-to-drones-for-network-maintenance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231032"/>
          </a:xfr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Commercial UAV Positioning Use Case</a:t>
            </a:r>
            <a:endParaRPr lang="en-US" dirty="0"/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039888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2015-07-15</a:t>
            </a:r>
          </a:p>
        </p:txBody>
      </p:sp>
      <p:graphicFrame>
        <p:nvGraphicFramePr>
          <p:cNvPr id="307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55462894"/>
              </p:ext>
            </p:extLst>
          </p:nvPr>
        </p:nvGraphicFramePr>
        <p:xfrm>
          <a:off x="903485" y="2859063"/>
          <a:ext cx="7700963" cy="2370137"/>
        </p:xfrm>
        <a:graphic>
          <a:graphicData uri="http://schemas.openxmlformats.org/presentationml/2006/ole">
            <p:oleObj spid="_x0000_s3365" name="Document" r:id="rId4" imgW="8249468" imgH="2544902" progId="Word.Document.8">
              <p:embed/>
            </p:oleObj>
          </a:graphicData>
        </a:graphic>
      </p:graphicFrame>
      <p:sp>
        <p:nvSpPr>
          <p:cNvPr id="3079" name="Rectangle 12"/>
          <p:cNvSpPr>
            <a:spLocks noChangeArrowheads="1"/>
          </p:cNvSpPr>
          <p:nvPr/>
        </p:nvSpPr>
        <p:spPr bwMode="auto">
          <a:xfrm>
            <a:off x="533400" y="2300288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#2: Auto Parts Delivery</a:t>
            </a:r>
            <a:endParaRPr lang="en-US" dirty="0"/>
          </a:p>
        </p:txBody>
      </p:sp>
      <p:pic>
        <p:nvPicPr>
          <p:cNvPr id="3074" name="Picture 2" descr="http://media.nzherald.co.nz/webcontent/image/jpg/201525/Drone2_480x2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157" y="1844824"/>
            <a:ext cx="6892219" cy="387687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5939988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3"/>
              </a:rPr>
              <a:t>The drone transported auto parts between Penrose and Mt Wellington in Auckland</a:t>
            </a:r>
            <a:r>
              <a:rPr lang="en-US" sz="1800" dirty="0"/>
              <a:t>.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10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#3: Post Office Package Delivery</a:t>
            </a:r>
            <a:endParaRPr lang="en-US" dirty="0"/>
          </a:p>
        </p:txBody>
      </p:sp>
      <p:pic>
        <p:nvPicPr>
          <p:cNvPr id="7" name="Content Placeholder 6" descr="swiss po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3251820" cy="2167880"/>
          </a:xfrm>
        </p:spPr>
      </p:pic>
      <p:pic>
        <p:nvPicPr>
          <p:cNvPr id="8" name="Picture 7" descr="mm15 drohne bild4 2165 3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772816"/>
            <a:ext cx="3053615" cy="4581128"/>
          </a:xfrm>
          <a:prstGeom prst="rect">
            <a:avLst/>
          </a:prstGeom>
        </p:spPr>
      </p:pic>
      <p:pic>
        <p:nvPicPr>
          <p:cNvPr id="9" name="Picture 8" descr="swiss post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194193"/>
            <a:ext cx="3240360" cy="2160240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11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Commercial Drones Use GPS for Fly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830416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Exceptions being the cheap toys, which have control range of about 30 meters. </a:t>
            </a:r>
          </a:p>
          <a:p>
            <a:r>
              <a:rPr lang="en-US" dirty="0" smtClean="0"/>
              <a:t>Example #1: Parrot Bebop </a:t>
            </a:r>
            <a:r>
              <a:rPr lang="en-US" b="0" dirty="0" smtClean="0"/>
              <a:t>(user manual, page 14)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Note: If you are in an area with no GPS reception, the Parrot Bebop Drone position will not be detected. ”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Make sure the Parrot Bebop Drone position is detected before taking off to register the starting point correctly.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Example #2: </a:t>
            </a:r>
            <a:r>
              <a:rPr lang="en-US" dirty="0" err="1" smtClean="0"/>
              <a:t>SDRobotics</a:t>
            </a:r>
            <a:r>
              <a:rPr lang="en-US" dirty="0" smtClean="0"/>
              <a:t> Solo </a:t>
            </a:r>
            <a:r>
              <a:rPr lang="en-US" b="0" dirty="0" smtClean="0"/>
              <a:t>(in the manual)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Solo requires an active GPS signal for flight… Always choose a flying location with a clear view of the sky to improve GPS signal strength. 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  <p:pic>
        <p:nvPicPr>
          <p:cNvPr id="5" name="Picture 2" descr="http://parrotcontact.parrot.com/website/images/products/bebop-dr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276872"/>
            <a:ext cx="2245567" cy="2245568"/>
          </a:xfrm>
          <a:prstGeom prst="rect">
            <a:avLst/>
          </a:prstGeom>
          <a:noFill/>
        </p:spPr>
      </p:pic>
      <p:pic>
        <p:nvPicPr>
          <p:cNvPr id="26626" name="Picture 2" descr="Drone Spinning Blades 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716" y="4653136"/>
            <a:ext cx="2818284" cy="1707881"/>
          </a:xfrm>
          <a:prstGeom prst="rect">
            <a:avLst/>
          </a:prstGeom>
          <a:noFill/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12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when Flying with GPS-Only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many situations, especially in a city with many skyscrapers like NYC and San Francisco, GPS lock requirements may not be able to achieve.</a:t>
            </a:r>
          </a:p>
          <a:p>
            <a:pPr lvl="1"/>
            <a:r>
              <a:rPr lang="en-US" dirty="0" smtClean="0"/>
              <a:t>Most require receiving GPS signal from 6 different satellites to achieve a GPS lock (e.g., the </a:t>
            </a:r>
            <a:r>
              <a:rPr lang="en-US" dirty="0" err="1" smtClean="0"/>
              <a:t>SDRobotics</a:t>
            </a:r>
            <a:r>
              <a:rPr lang="en-US" dirty="0" smtClean="0"/>
              <a:t> Solo).</a:t>
            </a:r>
          </a:p>
          <a:p>
            <a:r>
              <a:rPr lang="en-US" dirty="0" smtClean="0"/>
              <a:t>Indoor navigation mechanism is a hot innovation area and one of the key differential factors of drone manufacturers.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without GPS – the DJI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5" name="Picture 4" descr="DJI's Vision Position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3312368" cy="4257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3808" y="5652537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[1] Two Sonar Sensors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[2] Monocular Camera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9952" y="1844824"/>
            <a:ext cx="46805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b="1" dirty="0" smtClean="0"/>
              <a:t>DJI’s Inspire 1 model (their most advanced model) has three flight modes</a:t>
            </a:r>
          </a:p>
          <a:p>
            <a:pPr marL="457200" indent="-22383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/>
              <a:t>P-GPS: GPS + Vision Positioning sensors</a:t>
            </a:r>
          </a:p>
          <a:p>
            <a:pPr marL="457200" indent="-22383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/>
              <a:t>P-OPTI: </a:t>
            </a:r>
            <a:r>
              <a:rPr lang="en-US" sz="1800" b="1" dirty="0" smtClean="0">
                <a:solidFill>
                  <a:srgbClr val="0000FF"/>
                </a:solidFill>
              </a:rPr>
              <a:t>Vision Positioning sensors only</a:t>
            </a:r>
          </a:p>
          <a:p>
            <a:pPr marL="914400" lvl="1" indent="-223838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1800" b="1" dirty="0" smtClean="0"/>
              <a:t>Used when GPS signal is not available</a:t>
            </a:r>
          </a:p>
          <a:p>
            <a:pPr marL="914400" lvl="1" indent="-22383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FF"/>
                </a:solidFill>
              </a:rPr>
              <a:t>Sonar + Camera</a:t>
            </a:r>
          </a:p>
          <a:p>
            <a:pPr marL="457200" indent="-22383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/>
              <a:t>P-ATTI: Barometer only</a:t>
            </a:r>
          </a:p>
          <a:p>
            <a:pPr marL="914400" lvl="1" indent="-22383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/>
              <a:t>Used when both of the above are not available, only altitude information is used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85800"/>
            <a:ext cx="8568952" cy="1066800"/>
          </a:xfrm>
        </p:spPr>
        <p:txBody>
          <a:bodyPr/>
          <a:lstStyle/>
          <a:p>
            <a:r>
              <a:rPr lang="en-US" dirty="0" smtClean="0"/>
              <a:t>Flying without GPS – the 3DRobotics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462264" cy="4472136"/>
          </a:xfrm>
        </p:spPr>
        <p:txBody>
          <a:bodyPr>
            <a:normAutofit/>
          </a:bodyPr>
          <a:lstStyle/>
          <a:p>
            <a:r>
              <a:rPr lang="en-US" dirty="0" smtClean="0"/>
              <a:t>3DRobotics Solo uses </a:t>
            </a:r>
            <a:r>
              <a:rPr lang="en-US" dirty="0" err="1" smtClean="0">
                <a:solidFill>
                  <a:srgbClr val="0000FF"/>
                </a:solidFill>
              </a:rPr>
              <a:t>LiDAR</a:t>
            </a:r>
            <a:r>
              <a:rPr lang="en-US" dirty="0" smtClean="0"/>
              <a:t> technology for stable indoor flights</a:t>
            </a:r>
          </a:p>
          <a:p>
            <a:pPr lvl="1"/>
            <a:r>
              <a:rPr lang="en-US" b="1" i="1" dirty="0" err="1" smtClean="0"/>
              <a:t>LiDAR</a:t>
            </a:r>
            <a:r>
              <a:rPr lang="en-US" i="1" dirty="0"/>
              <a:t> </a:t>
            </a:r>
            <a:r>
              <a:rPr lang="en-US" i="1" dirty="0" smtClean="0"/>
              <a:t>(a portmanteau of "light" and "radar") </a:t>
            </a:r>
            <a:r>
              <a:rPr lang="en-US" i="1" dirty="0"/>
              <a:t>is a remote sensing technology that measures distance by illuminating a target with a laser and analyzing the reflected </a:t>
            </a:r>
            <a:r>
              <a:rPr lang="en-US" i="1" dirty="0" smtClean="0"/>
              <a:t>light </a:t>
            </a:r>
            <a:r>
              <a:rPr lang="en-US" dirty="0" smtClean="0"/>
              <a:t>(from Wikipedia).</a:t>
            </a:r>
          </a:p>
          <a:p>
            <a:r>
              <a:rPr lang="en-US" dirty="0" err="1" smtClean="0"/>
              <a:t>LiDAR</a:t>
            </a:r>
            <a:r>
              <a:rPr lang="en-US" dirty="0" smtClean="0"/>
              <a:t> module is expensive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hlinkClick r:id="rId2"/>
              </a:rPr>
              <a:t>LIDAR-based Laser Rangefinder</a:t>
            </a:r>
            <a:r>
              <a:rPr lang="en-US" dirty="0" smtClean="0"/>
              <a:t> costs about $80/piece</a:t>
            </a:r>
          </a:p>
          <a:p>
            <a:pPr lvl="1"/>
            <a:endParaRPr lang="en-US" dirty="0" smtClean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9458" name="Picture 2" descr="http://www.robotshop.com/media/catalog/product/cache/1/image/800x800/9df78eab33525d08d6e5fb8d27136e95/l/i/lidar-lite-laser-rangefinder-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276872"/>
            <a:ext cx="2160240" cy="216024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5148064" y="4581128"/>
            <a:ext cx="367240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1800" b="1" dirty="0" smtClean="0"/>
              <a:t>Module dimension</a:t>
            </a:r>
            <a:r>
              <a:rPr lang="en-US" altLang="zh-CN" sz="1800" dirty="0" smtClean="0"/>
              <a:t>: 51 x 30 x 39mm </a:t>
            </a:r>
          </a:p>
          <a:p>
            <a:r>
              <a:rPr lang="en-US" altLang="zh-CN" sz="1800" b="1" dirty="0" smtClean="0"/>
              <a:t>Measuring range</a:t>
            </a:r>
            <a:r>
              <a:rPr lang="en-US" altLang="zh-CN" sz="1800" dirty="0" smtClean="0"/>
              <a:t>: 40m </a:t>
            </a:r>
          </a:p>
          <a:p>
            <a:r>
              <a:rPr lang="en-US" altLang="zh-CN" sz="1800" b="1" dirty="0" smtClean="0"/>
              <a:t>Transmit power (laser)</a:t>
            </a:r>
            <a:r>
              <a:rPr lang="en-US" altLang="zh-CN" sz="1800" dirty="0" smtClean="0"/>
              <a:t>: 1.5Watts peak @ 3amps drive</a:t>
            </a:r>
            <a:endParaRPr lang="zh-CN" altLang="en-US" sz="18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15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UAV Use Case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1200"/>
            <a:ext cx="8062664" cy="44001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User: </a:t>
            </a:r>
            <a:r>
              <a:rPr lang="en-US" b="0" dirty="0" smtClean="0"/>
              <a:t>A person controlling a commercial/consumer-level drone, with the controller in his/her hands.</a:t>
            </a:r>
          </a:p>
          <a:p>
            <a:r>
              <a:rPr lang="en-US" dirty="0" smtClean="0"/>
              <a:t>Environment: </a:t>
            </a:r>
            <a:r>
              <a:rPr lang="en-US" b="0" dirty="0" smtClean="0"/>
              <a:t>Indoor and outdoor environment where a commercial- or consumer-level drone is permitted to fly. There is no requirement for APs in the area, but both the drone and the controller need to equip with Wi-Fi.</a:t>
            </a:r>
          </a:p>
          <a:p>
            <a:r>
              <a:rPr lang="en-US" dirty="0" smtClean="0"/>
              <a:t>Use case:</a:t>
            </a:r>
          </a:p>
          <a:p>
            <a:pPr lvl="1"/>
            <a:r>
              <a:rPr lang="en-US" dirty="0" smtClean="0"/>
              <a:t>The user controls his/her drone with a controller using Wi-Fi.</a:t>
            </a:r>
          </a:p>
          <a:p>
            <a:pPr lvl="1"/>
            <a:r>
              <a:rPr lang="en-US" dirty="0" smtClean="0"/>
              <a:t>The user defines an area (e.g. by defining the distance between the drone and the controller) that the drone should fly within;</a:t>
            </a:r>
          </a:p>
          <a:p>
            <a:pPr lvl="1"/>
            <a:r>
              <a:rPr lang="en-US" dirty="0" smtClean="0"/>
              <a:t>The user controls the drone to move 30 degree to the left/right, with the same radius. </a:t>
            </a:r>
          </a:p>
          <a:p>
            <a:pPr lvl="1"/>
            <a:r>
              <a:rPr lang="en-US" dirty="0" smtClean="0"/>
              <a:t>The user controls the drone to circle around him/her with the same radius (</a:t>
            </a:r>
            <a:r>
              <a:rPr lang="en-US" b="1" dirty="0" smtClean="0"/>
              <a:t>Orbit Mode</a:t>
            </a:r>
            <a:r>
              <a:rPr lang="en-US" dirty="0" smtClean="0"/>
              <a:t> - think of the user as a skier, biker or a surfer);</a:t>
            </a:r>
          </a:p>
          <a:p>
            <a:pPr lvl="1"/>
            <a:r>
              <a:rPr lang="en-US" dirty="0" smtClean="0"/>
              <a:t>The user controls the drone to fly along a straight line, towards him/her (zoom in) or away from him/her (zoom out).</a:t>
            </a:r>
          </a:p>
          <a:p>
            <a:pPr lvl="1"/>
            <a:r>
              <a:rPr lang="en-US" altLang="zh-CN" dirty="0" smtClean="0"/>
              <a:t>The user controls the drone to follow him/her at certain distance (</a:t>
            </a:r>
            <a:r>
              <a:rPr lang="en-US" altLang="zh-CN" b="1" dirty="0" smtClean="0"/>
              <a:t>Follow Mode</a:t>
            </a:r>
            <a:r>
              <a:rPr lang="en-US" altLang="zh-CN" dirty="0" smtClean="0"/>
              <a:t>)</a:t>
            </a:r>
            <a:endParaRPr lang="en-US" dirty="0" smtClean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16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UAV Use Case Description (cont.)</a:t>
            </a:r>
            <a:endParaRPr lang="en-US" dirty="0"/>
          </a:p>
        </p:txBody>
      </p:sp>
      <p:pic>
        <p:nvPicPr>
          <p:cNvPr id="9218" name="Picture 2" descr="orb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3701" y="1844824"/>
            <a:ext cx="6720747" cy="2520280"/>
          </a:xfrm>
          <a:prstGeom prst="rect">
            <a:avLst/>
          </a:prstGeom>
          <a:noFill/>
        </p:spPr>
      </p:pic>
      <p:pic>
        <p:nvPicPr>
          <p:cNvPr id="9220" name="Picture 4" descr="follow-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59070"/>
            <a:ext cx="6192688" cy="2322258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6948264" y="5589240"/>
            <a:ext cx="1616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Follow Mode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219548" y="1988840"/>
            <a:ext cx="1486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Orbit Mode</a:t>
            </a:r>
            <a:endParaRPr lang="zh-CN" altLang="en-US" sz="2000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17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UAV Use Case Description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Horizontal accuracy: </a:t>
            </a:r>
            <a:r>
              <a:rPr lang="en-US" dirty="0" smtClean="0"/>
              <a:t>&lt;0.5 </a:t>
            </a:r>
            <a:r>
              <a:rPr lang="en-US" dirty="0" smtClean="0"/>
              <a:t>m@90%, </a:t>
            </a:r>
          </a:p>
          <a:p>
            <a:r>
              <a:rPr lang="en-US" dirty="0" smtClean="0"/>
              <a:t>Vertical  accuracy: </a:t>
            </a:r>
            <a:r>
              <a:rPr lang="en-US" dirty="0" smtClean="0"/>
              <a:t>&lt;0.5m @90%</a:t>
            </a:r>
          </a:p>
          <a:p>
            <a:r>
              <a:rPr lang="en-US" dirty="0" smtClean="0"/>
              <a:t>Angular accuracy: bearing error &lt;TBD degree</a:t>
            </a:r>
            <a:endParaRPr lang="en-US" dirty="0" smtClean="0"/>
          </a:p>
          <a:p>
            <a:r>
              <a:rPr lang="en-US" dirty="0" smtClean="0"/>
              <a:t>Latency: &lt;10ms</a:t>
            </a:r>
          </a:p>
          <a:p>
            <a:pPr lvl="1"/>
            <a:r>
              <a:rPr lang="en-US" dirty="0" smtClean="0"/>
              <a:t>The 3DRobotics </a:t>
            </a:r>
            <a:r>
              <a:rPr lang="en-US" dirty="0" smtClean="0"/>
              <a:t>Solo can reach top speed of </a:t>
            </a:r>
            <a:r>
              <a:rPr lang="en-US" dirty="0" smtClean="0"/>
              <a:t>25m/s</a:t>
            </a:r>
            <a:r>
              <a:rPr lang="en-US" dirty="0" smtClean="0"/>
              <a:t>. An interval of 10ms translates to </a:t>
            </a:r>
            <a:r>
              <a:rPr lang="en-US" dirty="0" smtClean="0"/>
              <a:t>0.25m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DJI Inspire 1 can reach top speed of 22m/s. An interval of 10ms translates to 0.22m.</a:t>
            </a:r>
          </a:p>
          <a:p>
            <a:r>
              <a:rPr lang="en-US" dirty="0" smtClean="0"/>
              <a:t>Refresh Rate: &lt;10ms</a:t>
            </a:r>
          </a:p>
          <a:p>
            <a:pPr lvl="1"/>
            <a:r>
              <a:rPr lang="en-US" dirty="0" smtClean="0"/>
              <a:t>This depends on the drone flying speed. For precise control, this can be made smaller.</a:t>
            </a:r>
          </a:p>
          <a:p>
            <a:r>
              <a:rPr lang="en-US" dirty="0" smtClean="0"/>
              <a:t>Number of Simultaneous Users</a:t>
            </a:r>
          </a:p>
          <a:p>
            <a:pPr lvl="1"/>
            <a:r>
              <a:rPr lang="en-US" dirty="0"/>
              <a:t>1</a:t>
            </a:r>
            <a:endParaRPr lang="en-US" dirty="0" smtClean="0"/>
          </a:p>
          <a:p>
            <a:r>
              <a:rPr lang="en-US" dirty="0" smtClean="0"/>
              <a:t>Impact on the Wireless Network</a:t>
            </a:r>
          </a:p>
          <a:p>
            <a:pPr lvl="1"/>
            <a:r>
              <a:rPr lang="en-US" dirty="0" smtClean="0"/>
              <a:t>No impact – The drone and the controller form their own network.</a:t>
            </a:r>
          </a:p>
          <a:p>
            <a:endParaRPr lang="en-US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18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Wi-Fi Advantages in UAV Positioning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6805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solution for both indoor and outdoor positioning;</a:t>
            </a:r>
          </a:p>
          <a:p>
            <a:r>
              <a:rPr lang="en-US" dirty="0" smtClean="0"/>
              <a:t>An inexpensive solution</a:t>
            </a:r>
          </a:p>
          <a:p>
            <a:pPr lvl="1"/>
            <a:r>
              <a:rPr lang="en-US" dirty="0" smtClean="0"/>
              <a:t>Wi-Fi is already used in flight control and real-time photo/video transmission between drones and devices on the ground (e.g. </a:t>
            </a:r>
            <a:r>
              <a:rPr lang="en-US" dirty="0" err="1" smtClean="0"/>
              <a:t>smartphones</a:t>
            </a:r>
            <a:r>
              <a:rPr lang="en-US" dirty="0" smtClean="0"/>
              <a:t> and tablets)</a:t>
            </a:r>
          </a:p>
          <a:p>
            <a:pPr lvl="1"/>
            <a:r>
              <a:rPr lang="en-US" dirty="0" smtClean="0"/>
              <a:t>Wi-Fi modules are cheaper than sonar and cameras used by existing indoor solutions.</a:t>
            </a:r>
          </a:p>
          <a:p>
            <a:r>
              <a:rPr lang="en-US" dirty="0" smtClean="0"/>
              <a:t>Fewer/shorter data packages transmitted</a:t>
            </a:r>
          </a:p>
          <a:p>
            <a:pPr lvl="1"/>
            <a:r>
              <a:rPr lang="en-US" dirty="0" smtClean="0"/>
              <a:t>When GPS is used, drones need to continuously transmit their positions back to the drones.</a:t>
            </a:r>
          </a:p>
          <a:p>
            <a:pPr lvl="1"/>
            <a:r>
              <a:rPr lang="en-US" dirty="0" smtClean="0"/>
              <a:t>Wi-Fi is expected to transmit either fewer position information or the frames are shorter.</a:t>
            </a:r>
          </a:p>
          <a:p>
            <a:r>
              <a:rPr lang="en-US" dirty="0" smtClean="0"/>
              <a:t>Easier implementations for some controls</a:t>
            </a:r>
          </a:p>
          <a:p>
            <a:pPr lvl="1"/>
            <a:r>
              <a:rPr lang="en-US" dirty="0" smtClean="0"/>
              <a:t>Controls like circling 90 degrees will be pretty easy to be implemented using </a:t>
            </a:r>
            <a:r>
              <a:rPr lang="en-US" dirty="0" err="1" smtClean="0"/>
              <a:t>AoA</a:t>
            </a:r>
            <a:r>
              <a:rPr lang="en-US" dirty="0" smtClean="0"/>
              <a:t> of Wi-Fi signal, but much more complicated using GPS signal.</a:t>
            </a:r>
          </a:p>
          <a:p>
            <a:r>
              <a:rPr lang="en-US" dirty="0" smtClean="0"/>
              <a:t>Save weight, space and power consumption of the drone</a:t>
            </a:r>
          </a:p>
          <a:p>
            <a:pPr lvl="1"/>
            <a:r>
              <a:rPr lang="en-US" dirty="0" smtClean="0"/>
              <a:t>These translate to longer flight times, which is extremely important to the drones.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contribution briefly introduces the commercial UAV market, the flight control approaches, and intends to apply Wi-Fi for UAV positioning control. </a:t>
            </a:r>
          </a:p>
          <a:p>
            <a:r>
              <a:rPr lang="en-US" dirty="0" smtClean="0"/>
              <a:t>Commercial UAV Positioning use case for NGP is proposed.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1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agree to add use case presented </a:t>
            </a:r>
            <a:r>
              <a:rPr lang="en-US" dirty="0" smtClean="0"/>
              <a:t>i</a:t>
            </a:r>
            <a:r>
              <a:rPr lang="en-US" dirty="0" smtClean="0"/>
              <a:t>n Slides 16-18 to the use case document?</a:t>
            </a:r>
          </a:p>
          <a:p>
            <a:endParaRPr lang="en-US" dirty="0" smtClean="0"/>
          </a:p>
          <a:p>
            <a:r>
              <a:rPr lang="en-US" dirty="0" smtClean="0"/>
              <a:t>Y:  20        N:  0          A: 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Allan Zhu/Huawei Technologies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noProof="0" dirty="0" smtClean="0"/>
              <a:t>References</a:t>
            </a:r>
            <a:endParaRPr kumimoji="1" lang="en-US" altLang="ja-JP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4724400"/>
          </a:xfrm>
        </p:spPr>
        <p:txBody>
          <a:bodyPr>
            <a:normAutofit/>
          </a:bodyPr>
          <a:lstStyle/>
          <a:p>
            <a:r>
              <a:rPr lang="en-US" dirty="0"/>
              <a:t>Cisco </a:t>
            </a:r>
            <a:r>
              <a:rPr lang="en-US" dirty="0" smtClean="0"/>
              <a:t>Systems Inc., 11-15-0388-00-0ngp</a:t>
            </a:r>
            <a:br>
              <a:rPr lang="en-US" dirty="0" smtClean="0"/>
            </a:br>
            <a:r>
              <a:rPr lang="en-US" dirty="0"/>
              <a:t>NGP Use Case Template</a:t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Jonathan </a:t>
            </a:r>
            <a:r>
              <a:rPr lang="en-US" dirty="0" err="1" smtClean="0"/>
              <a:t>Segev</a:t>
            </a:r>
            <a:r>
              <a:rPr lang="en-US" dirty="0" smtClean="0"/>
              <a:t>, Intel, 11-14-1464-02-0wng </a:t>
            </a:r>
            <a:br>
              <a:rPr lang="en-US" dirty="0" smtClean="0"/>
            </a:br>
            <a:r>
              <a:rPr lang="en-US" dirty="0" smtClean="0"/>
              <a:t>NG </a:t>
            </a:r>
            <a:r>
              <a:rPr lang="en-US" dirty="0"/>
              <a:t>Positioning Overview and </a:t>
            </a:r>
            <a:r>
              <a:rPr lang="en-US" dirty="0" smtClean="0"/>
              <a:t>Challenges</a:t>
            </a:r>
            <a:br>
              <a:rPr lang="en-US" dirty="0" smtClean="0"/>
            </a:br>
            <a:endParaRPr kumimoji="1" lang="en-US" altLang="ja-JP" dirty="0"/>
          </a:p>
          <a:p>
            <a:pPr algn="just"/>
            <a:endParaRPr kumimoji="1" lang="en-US" altLang="ja-JP" noProof="0" dirty="0" smtClean="0"/>
          </a:p>
          <a:p>
            <a:pPr algn="just"/>
            <a:endParaRPr kumimoji="1" lang="en-US" altLang="ja-JP" noProof="0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294967295"/>
          </p:nvPr>
        </p:nvSpPr>
        <p:spPr>
          <a:xfrm>
            <a:off x="4344988" y="6475412"/>
            <a:ext cx="875084" cy="26595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474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Useful Links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UAV videos</a:t>
            </a:r>
          </a:p>
          <a:p>
            <a:pPr lvl="1"/>
            <a:r>
              <a:rPr lang="en-US" dirty="0" smtClean="0">
                <a:hlinkClick r:id="rId2"/>
              </a:rPr>
              <a:t>http://www.smalluavcoalition.org/aerial-photovideo</a:t>
            </a:r>
            <a:endParaRPr lang="en-US" dirty="0" smtClean="0"/>
          </a:p>
          <a:p>
            <a:r>
              <a:rPr lang="en-US" dirty="0"/>
              <a:t>Drone Racing</a:t>
            </a:r>
          </a:p>
          <a:p>
            <a:pPr lvl="1"/>
            <a:r>
              <a:rPr lang="en-US" dirty="0" smtClean="0">
                <a:hlinkClick r:id="rId3"/>
              </a:rPr>
              <a:t>https://youtu.be/bR4Gq9qfpnM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Small UAV Coalition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Small UAV Coalition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Small </a:t>
            </a:r>
            <a:r>
              <a:rPr lang="en-US" i="1" dirty="0"/>
              <a:t>Unmanned Aerial Vehicles (UAVs) will transform our economy in a multitude of ways, including advances in precision agriculture, fast and environmentally-friendly consumer delivery, assistance to first responders, safe inspection of critical infrastructure such as oil and gas pipelines, and remarkable aerial </a:t>
            </a:r>
            <a:r>
              <a:rPr lang="en-US" i="1" dirty="0" smtClean="0"/>
              <a:t>photography</a:t>
            </a:r>
            <a:r>
              <a:rPr lang="en-US" dirty="0" smtClean="0"/>
              <a:t>”.</a:t>
            </a:r>
            <a:endParaRPr lang="en-US" dirty="0"/>
          </a:p>
          <a:p>
            <a:r>
              <a:rPr lang="en-US" dirty="0" smtClean="0"/>
              <a:t>Major member companies</a:t>
            </a:r>
          </a:p>
          <a:p>
            <a:pPr lvl="1"/>
            <a:r>
              <a:rPr lang="en-US" dirty="0" err="1"/>
              <a:t>Airware</a:t>
            </a:r>
            <a:r>
              <a:rPr lang="en-US" dirty="0"/>
              <a:t>, Amazon Prime Air, DJI, Google[x], </a:t>
            </a:r>
            <a:r>
              <a:rPr lang="en-US" dirty="0" err="1"/>
              <a:t>GoPro</a:t>
            </a:r>
            <a:r>
              <a:rPr lang="en-US" dirty="0"/>
              <a:t>, Parrot, and 3DR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sm_DRONE-comparision2_03_a1218b39d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38618"/>
            <a:ext cx="8291660" cy="57891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Allan Zhu/Huawei Technologies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26976"/>
          </a:xfrm>
        </p:spPr>
        <p:txBody>
          <a:bodyPr/>
          <a:lstStyle/>
          <a:p>
            <a:r>
              <a:rPr lang="en-US" dirty="0" smtClean="0"/>
              <a:t>Specs of </a:t>
            </a:r>
            <a:r>
              <a:rPr lang="en-US" dirty="0" smtClean="0"/>
              <a:t>3DRobotic </a:t>
            </a:r>
            <a:r>
              <a:rPr lang="en-US" dirty="0" smtClean="0"/>
              <a:t>Solo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774632" cy="4824536"/>
          </a:xfrm>
        </p:spPr>
        <p:txBody>
          <a:bodyPr>
            <a:noAutofit/>
          </a:bodyPr>
          <a:lstStyle/>
          <a:p>
            <a:r>
              <a:rPr lang="en-US" sz="1200" b="0" dirty="0" smtClean="0"/>
              <a:t>Cameras: Compatible with </a:t>
            </a:r>
            <a:r>
              <a:rPr lang="en-US" sz="1200" b="0" dirty="0" err="1" smtClean="0"/>
              <a:t>GoPro</a:t>
            </a:r>
            <a:r>
              <a:rPr lang="en-US" sz="1200" b="0" dirty="0" smtClean="0"/>
              <a:t>® HERO3, 3+ and 4; optimized for HERO3+ and 4</a:t>
            </a:r>
          </a:p>
          <a:p>
            <a:r>
              <a:rPr lang="en-US" sz="1200" b="0" dirty="0" smtClean="0"/>
              <a:t>Streaming </a:t>
            </a:r>
            <a:r>
              <a:rPr lang="en-US" sz="1200" b="0" dirty="0" smtClean="0"/>
              <a:t>video quality: 720p</a:t>
            </a:r>
          </a:p>
          <a:p>
            <a:r>
              <a:rPr lang="en-US" sz="1200" b="0" dirty="0" smtClean="0"/>
              <a:t>Flight </a:t>
            </a:r>
            <a:r>
              <a:rPr lang="en-US" sz="1200" b="0" dirty="0" smtClean="0"/>
              <a:t>time: 25 minutes; 20 minutes with payload*</a:t>
            </a:r>
          </a:p>
          <a:p>
            <a:r>
              <a:rPr lang="en-US" sz="1400" dirty="0" smtClean="0"/>
              <a:t>Range</a:t>
            </a:r>
            <a:r>
              <a:rPr lang="en-US" sz="1400" dirty="0" smtClean="0"/>
              <a:t>: .5 miles** (.8 km)</a:t>
            </a:r>
          </a:p>
          <a:p>
            <a:r>
              <a:rPr lang="en-US" sz="1400" dirty="0" smtClean="0"/>
              <a:t>Max </a:t>
            </a:r>
            <a:r>
              <a:rPr lang="en-US" sz="1400" dirty="0" smtClean="0"/>
              <a:t>speed: 55 mph (89 km/h)</a:t>
            </a:r>
          </a:p>
          <a:p>
            <a:r>
              <a:rPr lang="en-US" sz="1200" b="0" dirty="0" smtClean="0"/>
              <a:t>Max </a:t>
            </a:r>
            <a:r>
              <a:rPr lang="en-US" sz="1200" b="0" dirty="0" smtClean="0"/>
              <a:t>ascent speed: 10 m/s in stabilize mode; 5 m/s in “fly” mode</a:t>
            </a:r>
          </a:p>
          <a:p>
            <a:r>
              <a:rPr lang="en-US" sz="1200" b="0" dirty="0" smtClean="0"/>
              <a:t>Max </a:t>
            </a:r>
            <a:r>
              <a:rPr lang="en-US" sz="1200" b="0" dirty="0" smtClean="0"/>
              <a:t>descent speed: ditto</a:t>
            </a:r>
          </a:p>
          <a:p>
            <a:r>
              <a:rPr lang="en-US" sz="1200" b="0" dirty="0" smtClean="0"/>
              <a:t>Max </a:t>
            </a:r>
            <a:r>
              <a:rPr lang="en-US" sz="1200" b="0" dirty="0" smtClean="0"/>
              <a:t>payload: 420 g</a:t>
            </a:r>
          </a:p>
          <a:p>
            <a:r>
              <a:rPr lang="en-US" sz="1200" b="0" dirty="0" smtClean="0"/>
              <a:t>Max </a:t>
            </a:r>
            <a:r>
              <a:rPr lang="en-US" sz="1200" b="0" dirty="0" smtClean="0"/>
              <a:t>altitude: 400 ft per FAA regulation, user adjustable (122 m)</a:t>
            </a:r>
          </a:p>
          <a:p>
            <a:r>
              <a:rPr lang="en-US" sz="1200" b="0" dirty="0" smtClean="0"/>
              <a:t>Motors</a:t>
            </a:r>
            <a:r>
              <a:rPr lang="en-US" sz="1200" b="0" dirty="0" smtClean="0"/>
              <a:t>: 880 kV</a:t>
            </a:r>
          </a:p>
          <a:p>
            <a:r>
              <a:rPr lang="en-US" sz="1200" b="0" dirty="0" smtClean="0"/>
              <a:t>Propellers</a:t>
            </a:r>
            <a:r>
              <a:rPr lang="en-US" sz="1200" b="0" dirty="0" smtClean="0"/>
              <a:t>: 10″ diameter 4.5″ pitch self-tightening (24 cm diameter 144 cm pitch); glass-reinforced nylon</a:t>
            </a:r>
          </a:p>
          <a:p>
            <a:r>
              <a:rPr lang="en-US" sz="1200" b="0" dirty="0" smtClean="0"/>
              <a:t>Autopilot</a:t>
            </a:r>
            <a:r>
              <a:rPr lang="en-US" sz="1200" b="0" dirty="0" smtClean="0"/>
              <a:t>: </a:t>
            </a:r>
            <a:r>
              <a:rPr lang="en-US" sz="1200" b="0" dirty="0" err="1" smtClean="0"/>
              <a:t>Pixhawk</a:t>
            </a:r>
            <a:r>
              <a:rPr lang="en-US" sz="1200" b="0" dirty="0" smtClean="0"/>
              <a:t> 2</a:t>
            </a:r>
          </a:p>
          <a:p>
            <a:r>
              <a:rPr lang="en-US" sz="1200" b="0" dirty="0" smtClean="0"/>
              <a:t>Software</a:t>
            </a:r>
            <a:r>
              <a:rPr lang="en-US" sz="1200" b="0" dirty="0" smtClean="0"/>
              <a:t>: </a:t>
            </a:r>
            <a:r>
              <a:rPr lang="en-US" sz="1200" b="0" dirty="0" err="1" smtClean="0"/>
              <a:t>APM:Copter</a:t>
            </a:r>
            <a:endParaRPr lang="en-US" sz="1200" b="0" dirty="0" smtClean="0"/>
          </a:p>
          <a:p>
            <a:r>
              <a:rPr lang="en-US" sz="1400" dirty="0" smtClean="0"/>
              <a:t>Communication</a:t>
            </a:r>
            <a:r>
              <a:rPr lang="en-US" sz="1400" dirty="0" smtClean="0"/>
              <a:t>: 3DR Link secure </a:t>
            </a:r>
            <a:r>
              <a:rPr lang="en-US" sz="1400" dirty="0" err="1" smtClean="0"/>
              <a:t>WiFi</a:t>
            </a:r>
            <a:r>
              <a:rPr lang="en-US" sz="1400" dirty="0" smtClean="0"/>
              <a:t> network</a:t>
            </a:r>
          </a:p>
          <a:p>
            <a:r>
              <a:rPr lang="en-US" sz="1400" dirty="0" smtClean="0"/>
              <a:t>Frequency</a:t>
            </a:r>
            <a:r>
              <a:rPr lang="en-US" sz="1400" dirty="0" smtClean="0"/>
              <a:t>: 2.4 GHz</a:t>
            </a:r>
          </a:p>
          <a:p>
            <a:r>
              <a:rPr lang="en-US" sz="1200" b="0" dirty="0" smtClean="0"/>
              <a:t>Weight</a:t>
            </a:r>
            <a:r>
              <a:rPr lang="en-US" sz="1200" b="0" dirty="0" smtClean="0"/>
              <a:t>: 3.3 lbs. (1.5 kg) / 3.9 lbs. (1.8 kg) with </a:t>
            </a:r>
            <a:r>
              <a:rPr lang="en-US" sz="1200" b="0" dirty="0" err="1" smtClean="0"/>
              <a:t>GoPro</a:t>
            </a:r>
            <a:r>
              <a:rPr lang="en-US" sz="1200" b="0" dirty="0" smtClean="0"/>
              <a:t>® and Solo </a:t>
            </a:r>
            <a:r>
              <a:rPr lang="en-US" sz="1200" b="0" dirty="0" err="1" smtClean="0"/>
              <a:t>Gimbal</a:t>
            </a:r>
            <a:endParaRPr lang="en-US" sz="1200" b="0" dirty="0" smtClean="0"/>
          </a:p>
          <a:p>
            <a:r>
              <a:rPr lang="en-US" sz="1200" b="0" dirty="0" smtClean="0"/>
              <a:t>Dimensions</a:t>
            </a:r>
            <a:r>
              <a:rPr lang="en-US" sz="1200" b="0" dirty="0" smtClean="0"/>
              <a:t>: 10 in. tall (25 cm), 18 in. (46 cm) motor-to-motor</a:t>
            </a:r>
          </a:p>
          <a:p>
            <a:r>
              <a:rPr lang="en-US" sz="1200" b="0" dirty="0" smtClean="0"/>
              <a:t>Flight </a:t>
            </a:r>
            <a:r>
              <a:rPr lang="en-US" sz="1200" b="0" dirty="0" smtClean="0"/>
              <a:t>battery: Lithium polymer 5200 </a:t>
            </a:r>
            <a:r>
              <a:rPr lang="en-US" sz="1200" b="0" dirty="0" err="1" smtClean="0"/>
              <a:t>mAh</a:t>
            </a:r>
            <a:r>
              <a:rPr lang="en-US" sz="1200" b="0" dirty="0" smtClean="0"/>
              <a:t> 14.8 </a:t>
            </a:r>
            <a:r>
              <a:rPr lang="en-US" sz="1200" b="0" dirty="0" err="1" smtClean="0"/>
              <a:t>Vdc</a:t>
            </a:r>
            <a:endParaRPr lang="en-US" sz="1200" b="0" dirty="0" smtClean="0"/>
          </a:p>
          <a:p>
            <a:r>
              <a:rPr lang="en-US" sz="1200" b="0" dirty="0" smtClean="0"/>
              <a:t>Battery </a:t>
            </a:r>
            <a:r>
              <a:rPr lang="en-US" sz="1200" b="0" dirty="0" smtClean="0"/>
              <a:t>charge time: ~1.5 hours</a:t>
            </a:r>
          </a:p>
          <a:p>
            <a:r>
              <a:rPr lang="en-US" sz="1200" b="0" dirty="0" smtClean="0"/>
              <a:t>Controller </a:t>
            </a:r>
            <a:r>
              <a:rPr lang="en-US" sz="1200" b="0" dirty="0" smtClean="0"/>
              <a:t>battery: 2600 </a:t>
            </a:r>
            <a:r>
              <a:rPr lang="en-US" sz="1200" b="0" dirty="0" err="1" smtClean="0"/>
              <a:t>mAh</a:t>
            </a:r>
            <a:r>
              <a:rPr lang="en-US" sz="1200" b="0" dirty="0" smtClean="0"/>
              <a:t> 7.2 </a:t>
            </a:r>
            <a:r>
              <a:rPr lang="en-US" sz="1200" b="0" dirty="0" err="1" smtClean="0"/>
              <a:t>Vdc</a:t>
            </a:r>
            <a:r>
              <a:rPr lang="en-US" sz="1200" b="0" dirty="0" smtClean="0"/>
              <a:t> rechargeable lithium ion</a:t>
            </a:r>
          </a:p>
          <a:p>
            <a:r>
              <a:rPr lang="en-US" sz="1200" b="0" dirty="0" smtClean="0"/>
              <a:t>App </a:t>
            </a:r>
            <a:r>
              <a:rPr lang="en-US" sz="1200" b="0" dirty="0" smtClean="0"/>
              <a:t>requirements: </a:t>
            </a:r>
            <a:r>
              <a:rPr lang="en-US" sz="1200" b="0" dirty="0" err="1" smtClean="0"/>
              <a:t>iOS</a:t>
            </a:r>
            <a:r>
              <a:rPr lang="en-US" sz="1200" b="0" dirty="0" smtClean="0"/>
              <a:t> 8.0 or later / Android 4.3 or later</a:t>
            </a:r>
          </a:p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Allan Zhu/Huawei Technologies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652120" y="4509120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*Flight time varies with payload, wind conditions, elevation, temperature, humidity, flying style and pilot skill. Listed flight time applies to elevations less than 2,000 ft above sea level.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**Depending on environmental conditions; controller is expandable, allowing us or third parties to amp up the range in the future.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2" descr="Drone Spinning Blades 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1" y="1772816"/>
            <a:ext cx="3327101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622504" cy="1066800"/>
          </a:xfrm>
        </p:spPr>
        <p:txBody>
          <a:bodyPr/>
          <a:lstStyle/>
          <a:p>
            <a:r>
              <a:rPr lang="en-US" dirty="0" smtClean="0"/>
              <a:t>Spec of DJI Phantom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Hover </a:t>
            </a:r>
            <a:r>
              <a:rPr lang="en-US" dirty="0" smtClean="0"/>
              <a:t>Accuracy</a:t>
            </a:r>
          </a:p>
          <a:p>
            <a:pPr lvl="1"/>
            <a:r>
              <a:rPr lang="en-US" b="1" dirty="0" smtClean="0"/>
              <a:t>Vertical</a:t>
            </a:r>
            <a:r>
              <a:rPr lang="en-US" b="1" dirty="0" smtClean="0"/>
              <a:t>: ±3.9" / 10 </a:t>
            </a:r>
            <a:r>
              <a:rPr lang="en-US" b="1" dirty="0" smtClean="0"/>
              <a:t>cm</a:t>
            </a:r>
          </a:p>
          <a:p>
            <a:pPr lvl="1"/>
            <a:r>
              <a:rPr lang="en-US" b="1" dirty="0" smtClean="0"/>
              <a:t>Horizontal</a:t>
            </a:r>
            <a:r>
              <a:rPr lang="en-US" b="1" dirty="0" smtClean="0"/>
              <a:t>: ±3.3' / 1 </a:t>
            </a:r>
            <a:r>
              <a:rPr lang="en-US" b="1" dirty="0" smtClean="0"/>
              <a:t>m</a:t>
            </a:r>
          </a:p>
          <a:p>
            <a:r>
              <a:rPr lang="en-US" dirty="0" smtClean="0"/>
              <a:t>Vision </a:t>
            </a:r>
            <a:r>
              <a:rPr lang="en-US" dirty="0" smtClean="0"/>
              <a:t>Positioning</a:t>
            </a:r>
          </a:p>
          <a:p>
            <a:pPr lvl="1"/>
            <a:r>
              <a:rPr lang="en-US" dirty="0" smtClean="0"/>
              <a:t>Frequency:</a:t>
            </a:r>
            <a:r>
              <a:rPr lang="en-US" b="0" dirty="0" smtClean="0"/>
              <a:t> 50 </a:t>
            </a:r>
            <a:r>
              <a:rPr lang="en-US" b="0" dirty="0" smtClean="0"/>
              <a:t>Hz</a:t>
            </a:r>
          </a:p>
          <a:p>
            <a:pPr lvl="1"/>
            <a:r>
              <a:rPr lang="en-US" dirty="0" smtClean="0"/>
              <a:t>Velocity </a:t>
            </a:r>
            <a:r>
              <a:rPr lang="en-US" dirty="0" smtClean="0"/>
              <a:t>Range:</a:t>
            </a:r>
            <a:r>
              <a:rPr lang="en-US" b="0" dirty="0" smtClean="0"/>
              <a:t> Below 26.2 fps / 8 m/s (6.6' / 2 m above the </a:t>
            </a:r>
            <a:r>
              <a:rPr lang="en-US" b="0" dirty="0" smtClean="0"/>
              <a:t>ground)</a:t>
            </a:r>
          </a:p>
          <a:p>
            <a:pPr lvl="1"/>
            <a:r>
              <a:rPr lang="en-US" dirty="0" smtClean="0"/>
              <a:t>Altitude </a:t>
            </a:r>
            <a:r>
              <a:rPr lang="en-US" dirty="0" smtClean="0"/>
              <a:t>Range:</a:t>
            </a:r>
            <a:r>
              <a:rPr lang="en-US" b="0" dirty="0" smtClean="0"/>
              <a:t> 11.8" to 118.1" / 30 cm to 300 </a:t>
            </a:r>
            <a:r>
              <a:rPr lang="en-US" b="0" dirty="0" smtClean="0"/>
              <a:t>cm</a:t>
            </a:r>
          </a:p>
          <a:p>
            <a:pPr lvl="1"/>
            <a:r>
              <a:rPr lang="en-US" dirty="0" smtClean="0"/>
              <a:t>Operating </a:t>
            </a:r>
            <a:r>
              <a:rPr lang="en-US" dirty="0" smtClean="0"/>
              <a:t>Range:</a:t>
            </a:r>
            <a:r>
              <a:rPr lang="en-US" b="0" dirty="0" smtClean="0"/>
              <a:t> 11.8" to 118.1" / 30 cm to 300 cm </a:t>
            </a:r>
            <a:endParaRPr lang="en-US" dirty="0" smtClean="0"/>
          </a:p>
          <a:p>
            <a:pPr lvl="1"/>
            <a:r>
              <a:rPr lang="en-US" dirty="0" smtClean="0"/>
              <a:t>Operating </a:t>
            </a:r>
            <a:r>
              <a:rPr lang="en-US" dirty="0" smtClean="0"/>
              <a:t>Environment:</a:t>
            </a:r>
            <a:r>
              <a:rPr lang="en-US" b="0" dirty="0" smtClean="0"/>
              <a:t> Surface with clear pattern and adequate lighting (&gt; 15 </a:t>
            </a:r>
            <a:r>
              <a:rPr lang="en-US" b="0" dirty="0" err="1" smtClean="0"/>
              <a:t>lux</a:t>
            </a:r>
            <a:r>
              <a:rPr lang="en-US" b="0" dirty="0" smtClean="0"/>
              <a:t>)</a:t>
            </a:r>
          </a:p>
          <a:p>
            <a:r>
              <a:rPr lang="en-US" dirty="0" smtClean="0"/>
              <a:t>Frequency 2.400 </a:t>
            </a:r>
            <a:r>
              <a:rPr lang="en-US" dirty="0" smtClean="0"/>
              <a:t>to 2.483 </a:t>
            </a:r>
            <a:r>
              <a:rPr lang="en-US" dirty="0" smtClean="0"/>
              <a:t>GHz</a:t>
            </a:r>
          </a:p>
          <a:p>
            <a:r>
              <a:rPr lang="en-US" dirty="0" smtClean="0"/>
              <a:t>Communication Distance 6561.7</a:t>
            </a:r>
            <a:r>
              <a:rPr lang="en-US" dirty="0" smtClean="0"/>
              <a:t>' / 2000 m (outdoors and unobstructed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Allan Zhu/Huawei Technologies</a:t>
            </a:r>
            <a:endParaRPr lang="en-GB" dirty="0"/>
          </a:p>
        </p:txBody>
      </p:sp>
      <p:pic>
        <p:nvPicPr>
          <p:cNvPr id="9218" name="Picture 2" descr="DJI Phantom 3 Professional Quadcopter with 4K Camera and 3-Axis Gimb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764704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3792"/>
            <a:ext cx="7772400" cy="726976"/>
          </a:xfrm>
        </p:spPr>
        <p:txBody>
          <a:bodyPr>
            <a:normAutofit/>
          </a:bodyPr>
          <a:lstStyle/>
          <a:p>
            <a:r>
              <a:rPr lang="en-US" dirty="0" smtClean="0"/>
              <a:t>Aerial Drone is a Fast Growing Industry</a:t>
            </a:r>
            <a:endParaRPr lang="en-US" dirty="0"/>
          </a:p>
        </p:txBody>
      </p:sp>
      <p:pic>
        <p:nvPicPr>
          <p:cNvPr id="4" name="Content Placeholder 3" descr="Global Aerial Drone Marke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553213"/>
            <a:ext cx="5760640" cy="4324059"/>
          </a:xfrm>
        </p:spPr>
      </p:pic>
      <p:sp>
        <p:nvSpPr>
          <p:cNvPr id="5" name="Rectangle 4"/>
          <p:cNvSpPr/>
          <p:nvPr/>
        </p:nvSpPr>
        <p:spPr>
          <a:xfrm>
            <a:off x="683568" y="5930116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The market for commercial/civilian drones will grow at a compound annual growth rate (CAGR) of 19% between 2015 and 2020, compared with 5% growth on the military side. </a:t>
            </a:r>
          </a:p>
        </p:txBody>
      </p:sp>
      <p:sp>
        <p:nvSpPr>
          <p:cNvPr id="6" name="Rectangle 5"/>
          <p:cNvSpPr/>
          <p:nvPr/>
        </p:nvSpPr>
        <p:spPr>
          <a:xfrm>
            <a:off x="7164288" y="5354052"/>
            <a:ext cx="1308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Source: </a:t>
            </a:r>
          </a:p>
          <a:p>
            <a:r>
              <a:rPr lang="en-US" sz="1400" b="1" dirty="0" smtClean="0">
                <a:hlinkClick r:id="rId4"/>
              </a:rPr>
              <a:t>BI Intelligence</a:t>
            </a:r>
            <a:endParaRPr lang="en-US" sz="1400" b="1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3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Commercial Drone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Teal Group Predicts Worldwide UAV Market Will Total $91 Billion in the next 10 years (2014.07.17)</a:t>
            </a:r>
          </a:p>
          <a:p>
            <a:pPr lvl="1"/>
            <a:r>
              <a:rPr lang="en-US" sz="1600" dirty="0" smtClean="0"/>
              <a:t>UAV </a:t>
            </a:r>
            <a:r>
              <a:rPr lang="en-US" sz="1600" dirty="0"/>
              <a:t>spending will nearly double over the next decade from current worldwide UAV expenditures of $6.4 billion annually to $11.5 billion, totaling almost $91 billion in the next ten years.</a:t>
            </a:r>
          </a:p>
          <a:p>
            <a:pPr lvl="1"/>
            <a:r>
              <a:rPr lang="en-US" sz="1600" dirty="0" smtClean="0"/>
              <a:t>The 2014 UAV </a:t>
            </a:r>
            <a:r>
              <a:rPr lang="en-US" sz="1600" dirty="0"/>
              <a:t>market </a:t>
            </a:r>
            <a:r>
              <a:rPr lang="en-US" sz="1600" dirty="0" smtClean="0"/>
              <a:t>is at </a:t>
            </a:r>
            <a:r>
              <a:rPr lang="en-US" sz="1600" dirty="0"/>
              <a:t>89% military, 11% civil cumulative for the decade, with the numbers shifting to 86% military and 14% civil by the end of the 10-year forecast</a:t>
            </a:r>
            <a:r>
              <a:rPr lang="en-US" sz="1600" dirty="0" smtClean="0"/>
              <a:t>.” </a:t>
            </a:r>
          </a:p>
          <a:p>
            <a:endParaRPr lang="en-US" sz="1800" dirty="0" smtClean="0"/>
          </a:p>
          <a:p>
            <a:r>
              <a:rPr lang="en-US" sz="1800" dirty="0" smtClean="0"/>
              <a:t>According to </a:t>
            </a:r>
            <a:r>
              <a:rPr lang="en-US" sz="1800" dirty="0" smtClean="0">
                <a:hlinkClick r:id="rId2"/>
              </a:rPr>
              <a:t>CEA research</a:t>
            </a:r>
            <a:r>
              <a:rPr lang="en-US" sz="1800" dirty="0" smtClean="0"/>
              <a:t>, the global market for consumer drones will approach $130 million in revenue in 2015, increasing by 55% from 2014 ($69 million), with unit sales of consumer drones expected to reach 400,000. </a:t>
            </a:r>
          </a:p>
          <a:p>
            <a:pPr lvl="1"/>
            <a:r>
              <a:rPr lang="en-US" sz="1400" dirty="0" smtClean="0"/>
              <a:t>The revenue from drone sales is expected to easily </a:t>
            </a:r>
            <a:r>
              <a:rPr lang="en-US" sz="1400" b="1" dirty="0" smtClean="0"/>
              <a:t>exceed $1 billion in just five years</a:t>
            </a:r>
            <a:r>
              <a:rPr lang="en-US" sz="1400" dirty="0" smtClean="0"/>
              <a:t>.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4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Consumer Drone Manufacturers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three consumer drone manufacturers that are considered the industry </a:t>
            </a:r>
            <a:r>
              <a:rPr lang="en-US" dirty="0" smtClean="0"/>
              <a:t>leaders</a:t>
            </a:r>
          </a:p>
          <a:p>
            <a:pPr lvl="1"/>
            <a:r>
              <a:rPr lang="en-US" dirty="0" smtClean="0"/>
              <a:t>China’s </a:t>
            </a:r>
            <a:r>
              <a:rPr lang="en-US" dirty="0"/>
              <a:t>DJI Innovations, </a:t>
            </a:r>
            <a:endParaRPr lang="en-US" dirty="0" smtClean="0"/>
          </a:p>
          <a:p>
            <a:pPr lvl="1"/>
            <a:r>
              <a:rPr lang="en-US" dirty="0" smtClean="0"/>
              <a:t>France’s Parrot, </a:t>
            </a:r>
            <a:r>
              <a:rPr lang="en-US" dirty="0"/>
              <a:t>and </a:t>
            </a:r>
            <a:endParaRPr lang="en-US" dirty="0" smtClean="0"/>
          </a:p>
          <a:p>
            <a:pPr lvl="1"/>
            <a:r>
              <a:rPr lang="en-US" dirty="0" smtClean="0"/>
              <a:t>California’s </a:t>
            </a:r>
            <a:r>
              <a:rPr lang="en-US" dirty="0" smtClean="0">
                <a:hlinkClick r:id="rId2"/>
              </a:rPr>
              <a:t>3D Robotics</a:t>
            </a:r>
            <a:endParaRPr lang="en-US" dirty="0" smtClean="0"/>
          </a:p>
          <a:p>
            <a:r>
              <a:rPr lang="en-US" dirty="0" smtClean="0"/>
              <a:t>According </a:t>
            </a:r>
            <a:r>
              <a:rPr lang="en-US" dirty="0"/>
              <a:t>to industry estimates, </a:t>
            </a:r>
            <a:r>
              <a:rPr lang="en-US" dirty="0">
                <a:hlinkClick r:id="rId3"/>
              </a:rPr>
              <a:t>DJI posted $131 million in annual sales in 2013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next closest competitor is France’s Parrot, with </a:t>
            </a:r>
            <a:r>
              <a:rPr lang="en-US" dirty="0">
                <a:hlinkClick r:id="rId3"/>
              </a:rPr>
              <a:t>$53.35 million in sales in fiscal 2013</a:t>
            </a:r>
            <a:r>
              <a:rPr lang="en-US" dirty="0"/>
              <a:t>.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5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70992"/>
          </a:xfrm>
        </p:spPr>
        <p:txBody>
          <a:bodyPr/>
          <a:lstStyle/>
          <a:p>
            <a:r>
              <a:rPr lang="en-US" dirty="0" smtClean="0"/>
              <a:t>Applications of Commercial Drone</a:t>
            </a:r>
            <a:endParaRPr lang="en-US" dirty="0"/>
          </a:p>
        </p:txBody>
      </p:sp>
      <p:pic>
        <p:nvPicPr>
          <p:cNvPr id="4" name="Picture 3" descr="agricul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36668"/>
            <a:ext cx="4572000" cy="17005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5736" y="3440033"/>
            <a:ext cx="952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Agriculture</a:t>
            </a:r>
            <a:endParaRPr lang="en-US" b="1" dirty="0"/>
          </a:p>
        </p:txBody>
      </p:sp>
      <p:pic>
        <p:nvPicPr>
          <p:cNvPr id="6" name="Picture 5" descr="G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700808"/>
            <a:ext cx="3028062" cy="23175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32240" y="4005064"/>
            <a:ext cx="4491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GIS</a:t>
            </a:r>
            <a:endParaRPr lang="en-US" b="1" dirty="0"/>
          </a:p>
        </p:txBody>
      </p:sp>
      <p:pic>
        <p:nvPicPr>
          <p:cNvPr id="8" name="Picture 7" descr="survey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773531"/>
            <a:ext cx="3024336" cy="23197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33691" y="6104329"/>
            <a:ext cx="1941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Land Survey/Management</a:t>
            </a:r>
          </a:p>
        </p:txBody>
      </p:sp>
      <p:pic>
        <p:nvPicPr>
          <p:cNvPr id="10" name="Picture 9" descr="environmental-protecti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69488" y="4357104"/>
            <a:ext cx="4646368" cy="17281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92080" y="6093296"/>
            <a:ext cx="18863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Environmental protection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6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70992"/>
          </a:xfrm>
        </p:spPr>
        <p:txBody>
          <a:bodyPr/>
          <a:lstStyle/>
          <a:p>
            <a:r>
              <a:rPr lang="en-US" dirty="0" smtClean="0"/>
              <a:t>Applications of Commercial Drone (cont.)</a:t>
            </a:r>
            <a:endParaRPr lang="en-US" dirty="0"/>
          </a:p>
        </p:txBody>
      </p:sp>
      <p:pic>
        <p:nvPicPr>
          <p:cNvPr id="12" name="Picture 11" descr="humanitari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700808"/>
            <a:ext cx="2664296" cy="4268730"/>
          </a:xfrm>
          <a:prstGeom prst="rect">
            <a:avLst/>
          </a:prstGeom>
        </p:spPr>
      </p:pic>
      <p:pic>
        <p:nvPicPr>
          <p:cNvPr id="13" name="Picture 12" descr="min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2715" y="1700809"/>
            <a:ext cx="2651653" cy="42484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35696" y="6021288"/>
            <a:ext cx="1394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Humanitarian Aid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28184" y="6032321"/>
            <a:ext cx="6639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Mining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7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70992"/>
          </a:xfrm>
        </p:spPr>
        <p:txBody>
          <a:bodyPr/>
          <a:lstStyle/>
          <a:p>
            <a:r>
              <a:rPr lang="en-US" dirty="0" smtClean="0"/>
              <a:t>Applications of Commercial Drone (cont.)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applications</a:t>
            </a:r>
          </a:p>
          <a:p>
            <a:pPr lvl="1"/>
            <a:r>
              <a:rPr lang="en-US" dirty="0" smtClean="0"/>
              <a:t>energy, </a:t>
            </a:r>
          </a:p>
          <a:p>
            <a:pPr lvl="1"/>
            <a:r>
              <a:rPr lang="en-US" dirty="0" smtClean="0"/>
              <a:t>utilities, </a:t>
            </a:r>
          </a:p>
          <a:p>
            <a:pPr lvl="1"/>
            <a:r>
              <a:rPr lang="en-US" dirty="0" smtClean="0"/>
              <a:t>construction, </a:t>
            </a:r>
          </a:p>
          <a:p>
            <a:pPr lvl="1"/>
            <a:r>
              <a:rPr lang="en-US" dirty="0" smtClean="0"/>
              <a:t>real estate, </a:t>
            </a:r>
          </a:p>
          <a:p>
            <a:pPr lvl="1"/>
            <a:r>
              <a:rPr lang="en-US" dirty="0" smtClean="0"/>
              <a:t>news media, and </a:t>
            </a:r>
          </a:p>
          <a:p>
            <a:pPr lvl="1"/>
            <a:r>
              <a:rPr lang="en-US" dirty="0" smtClean="0"/>
              <a:t>film production</a:t>
            </a:r>
          </a:p>
        </p:txBody>
      </p:sp>
      <p:pic>
        <p:nvPicPr>
          <p:cNvPr id="26625" name="Picture 1" descr="C:\Users\cwx275536\Dropbox\Huawei\IEEE\NGP\Use Case\Wi-Fi for Drone Positioning\Market Data\custom-solu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08920"/>
            <a:ext cx="4523656" cy="3203314"/>
          </a:xfrm>
          <a:prstGeom prst="rect">
            <a:avLst/>
          </a:prstGeom>
          <a:noFill/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8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85800"/>
            <a:ext cx="8568952" cy="1066800"/>
          </a:xfrm>
        </p:spPr>
        <p:txBody>
          <a:bodyPr/>
          <a:lstStyle/>
          <a:p>
            <a:r>
              <a:rPr lang="en-US" dirty="0" smtClean="0"/>
              <a:t>Example #1: Drone for Cellular Network Maintenance</a:t>
            </a:r>
            <a:endParaRPr lang="en-US" dirty="0"/>
          </a:p>
        </p:txBody>
      </p:sp>
      <p:pic>
        <p:nvPicPr>
          <p:cNvPr id="25602" name="Picture 2" descr="nokia-dro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66106"/>
            <a:ext cx="6096000" cy="38671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55576" y="5867400"/>
            <a:ext cx="61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800" dirty="0" smtClean="0"/>
              <a:t>Source: </a:t>
            </a:r>
            <a:r>
              <a:rPr lang="en-US" sz="1800" dirty="0" smtClean="0">
                <a:hlinkClick r:id="rId3"/>
              </a:rPr>
              <a:t>Nokia </a:t>
            </a:r>
            <a:r>
              <a:rPr lang="en-US" sz="1800" dirty="0">
                <a:hlinkClick r:id="rId3"/>
              </a:rPr>
              <a:t>Looks To Drones For Network Maintenance</a:t>
            </a:r>
            <a:endParaRPr lang="en-US" sz="1800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9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ord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37113</TotalTime>
  <Words>1785</Words>
  <Application>Microsoft Office PowerPoint</Application>
  <PresentationFormat>On-screen Show (4:3)</PresentationFormat>
  <Paragraphs>253</Paragraphs>
  <Slides>27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ACcord-Submission</vt:lpstr>
      <vt:lpstr>Document</vt:lpstr>
      <vt:lpstr>Commercial UAV Positioning Use Case</vt:lpstr>
      <vt:lpstr>Abstract</vt:lpstr>
      <vt:lpstr>Aerial Drone is a Fast Growing Industry</vt:lpstr>
      <vt:lpstr>The Commercial Drone Market</vt:lpstr>
      <vt:lpstr>Major Consumer Drone Manufacturers </vt:lpstr>
      <vt:lpstr>Applications of Commercial Drone</vt:lpstr>
      <vt:lpstr>Applications of Commercial Drone (cont.)</vt:lpstr>
      <vt:lpstr>Applications of Commercial Drone (cont.)</vt:lpstr>
      <vt:lpstr>Example #1: Drone for Cellular Network Maintenance</vt:lpstr>
      <vt:lpstr>Example #2: Auto Parts Delivery</vt:lpstr>
      <vt:lpstr>Example #3: Post Office Package Delivery</vt:lpstr>
      <vt:lpstr>Most Commercial Drones Use GPS for Fly Control</vt:lpstr>
      <vt:lpstr>Issues when Flying with GPS-Only</vt:lpstr>
      <vt:lpstr>Flying without GPS – the DJI Solution</vt:lpstr>
      <vt:lpstr>Flying without GPS – the 3DRobotics Solution</vt:lpstr>
      <vt:lpstr>UAV Use Case Description</vt:lpstr>
      <vt:lpstr>UAV Use Case Description (cont.)</vt:lpstr>
      <vt:lpstr>UAV Use Case Description (cont.)</vt:lpstr>
      <vt:lpstr>The Wi-Fi Advantages in UAV Positioning</vt:lpstr>
      <vt:lpstr>Straw Poll</vt:lpstr>
      <vt:lpstr>References</vt:lpstr>
      <vt:lpstr>Backup slides</vt:lpstr>
      <vt:lpstr>Some Useful Links</vt:lpstr>
      <vt:lpstr>The Small UAV Coalition</vt:lpstr>
      <vt:lpstr>Slide 25</vt:lpstr>
      <vt:lpstr>Specs of 3DRobotic Solo</vt:lpstr>
      <vt:lpstr>Spec of DJI Phantom III</vt:lpstr>
    </vt:vector>
  </TitlesOfParts>
  <Company>Cisco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Renegotiation etc</dc:title>
  <dc:creator>Brian Hart</dc:creator>
  <cp:lastModifiedBy>Allan</cp:lastModifiedBy>
  <cp:revision>467</cp:revision>
  <cp:lastPrinted>2013-07-10T22:27:23Z</cp:lastPrinted>
  <dcterms:created xsi:type="dcterms:W3CDTF">2009-11-13T19:11:16Z</dcterms:created>
  <dcterms:modified xsi:type="dcterms:W3CDTF">2015-07-16T19:55:35Z</dcterms:modified>
</cp:coreProperties>
</file>