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52" r:id="rId2"/>
    <p:sldId id="257" r:id="rId3"/>
    <p:sldId id="357" r:id="rId4"/>
    <p:sldId id="351" r:id="rId5"/>
    <p:sldId id="345" r:id="rId6"/>
    <p:sldId id="346" r:id="rId7"/>
    <p:sldId id="349" r:id="rId8"/>
    <p:sldId id="348" r:id="rId9"/>
    <p:sldId id="350" r:id="rId10"/>
    <p:sldId id="317" r:id="rId11"/>
    <p:sldId id="354" r:id="rId12"/>
    <p:sldId id="355" r:id="rId13"/>
    <p:sldId id="290" r:id="rId14"/>
    <p:sldId id="322" r:id="rId15"/>
    <p:sldId id="320" r:id="rId16"/>
    <p:sldId id="326" r:id="rId17"/>
    <p:sldId id="356" r:id="rId18"/>
    <p:sldId id="323" r:id="rId19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28F"/>
    <a:srgbClr val="FFFF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24" autoAdjust="0"/>
    <p:restoredTop sz="86410" autoAdjust="0"/>
  </p:normalViewPr>
  <p:slideViewPr>
    <p:cSldViewPr>
      <p:cViewPr varScale="1">
        <p:scale>
          <a:sx n="71" d="100"/>
          <a:sy n="71" d="100"/>
        </p:scale>
        <p:origin x="1006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77"/>
    </p:cViewPr>
  </p:sorterViewPr>
  <p:notesViewPr>
    <p:cSldViewPr>
      <p:cViewPr varScale="1">
        <p:scale>
          <a:sx n="53" d="100"/>
          <a:sy n="53" d="100"/>
        </p:scale>
        <p:origin x="2633" y="19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32408-0CB9-4FC1-BA2C-CB2ABD8CFF85}" type="doc">
      <dgm:prSet loTypeId="urn:microsoft.com/office/officeart/2005/8/layout/arrow6" loCatId="relationship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7061A4D9-92CE-43A3-9742-70F5716E1D94}">
      <dgm:prSet custT="1"/>
      <dgm:spPr/>
      <dgm:t>
        <a:bodyPr/>
        <a:lstStyle/>
        <a:p>
          <a:pPr algn="ctr" rtl="0">
            <a:spcBef>
              <a:spcPts val="0"/>
            </a:spcBef>
            <a:spcAft>
              <a:spcPts val="0"/>
            </a:spcAft>
          </a:pPr>
          <a:r>
            <a:rPr lang="en-US" sz="2000" b="1" i="0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 Years</a:t>
          </a:r>
          <a:endParaRPr lang="en-US" sz="2000" b="1" i="0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F05ABB-4D91-4BA0-BED5-AFCE03C744E9}" type="parTrans" cxnId="{2B4B90FB-223A-4C10-9066-1117AF2444C5}">
      <dgm:prSet/>
      <dgm:spPr/>
      <dgm:t>
        <a:bodyPr/>
        <a:lstStyle/>
        <a:p>
          <a:pPr algn="just">
            <a:spcBef>
              <a:spcPts val="0"/>
            </a:spcBef>
            <a:spcAft>
              <a:spcPts val="0"/>
            </a:spcAft>
          </a:pPr>
          <a:endParaRPr lang="en-US" b="1" i="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A8F420-2D10-4C76-BE99-7E64B939EBC1}" type="sibTrans" cxnId="{2B4B90FB-223A-4C10-9066-1117AF2444C5}">
      <dgm:prSet/>
      <dgm:spPr/>
      <dgm:t>
        <a:bodyPr/>
        <a:lstStyle/>
        <a:p>
          <a:pPr algn="just">
            <a:spcBef>
              <a:spcPts val="0"/>
            </a:spcBef>
            <a:spcAft>
              <a:spcPts val="0"/>
            </a:spcAft>
          </a:pPr>
          <a:endParaRPr lang="en-US" b="1" i="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09605E-3BC8-407B-B995-30160A9B5B2B}">
      <dgm:prSet/>
      <dgm:spPr/>
      <dgm:t>
        <a:bodyPr/>
        <a:lstStyle/>
        <a:p>
          <a:pPr algn="ctr" rtl="0">
            <a:spcBef>
              <a:spcPts val="0"/>
            </a:spcBef>
            <a:spcAft>
              <a:spcPts val="0"/>
            </a:spcAft>
          </a:pPr>
          <a:r>
            <a:rPr lang="en-US" b="1" i="0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1990-2015</a:t>
          </a:r>
          <a:endParaRPr lang="en-US" b="1" i="0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5F48C2-DB63-4635-A27C-1FD8E460291E}" type="parTrans" cxnId="{5C4C9A7D-B623-4484-A1FF-669F43639E79}">
      <dgm:prSet/>
      <dgm:spPr/>
      <dgm:t>
        <a:bodyPr/>
        <a:lstStyle/>
        <a:p>
          <a:pPr algn="just">
            <a:spcBef>
              <a:spcPts val="0"/>
            </a:spcBef>
            <a:spcAft>
              <a:spcPts val="0"/>
            </a:spcAft>
          </a:pPr>
          <a:endParaRPr lang="en-US" b="1" i="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19796B-726A-43A1-8398-D75D1BF0281A}" type="sibTrans" cxnId="{5C4C9A7D-B623-4484-A1FF-669F43639E79}">
      <dgm:prSet/>
      <dgm:spPr/>
      <dgm:t>
        <a:bodyPr/>
        <a:lstStyle/>
        <a:p>
          <a:pPr algn="just">
            <a:spcBef>
              <a:spcPts val="0"/>
            </a:spcBef>
            <a:spcAft>
              <a:spcPts val="0"/>
            </a:spcAft>
          </a:pPr>
          <a:endParaRPr lang="en-US" b="1" i="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9677C0-5F65-4B04-8832-8E793A0E6F22}" type="pres">
      <dgm:prSet presAssocID="{EB232408-0CB9-4FC1-BA2C-CB2ABD8CFF8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7A8986-90E6-428B-8633-AAFFCCBA3D5C}" type="pres">
      <dgm:prSet presAssocID="{EB232408-0CB9-4FC1-BA2C-CB2ABD8CFF85}" presName="ribbon" presStyleLbl="node1" presStyleIdx="0" presStyleCnt="1" custLinFactY="-151704" custLinFactNeighborX="2616" custLinFactNeighborY="-200000"/>
      <dgm:spPr>
        <a:solidFill>
          <a:srgbClr val="2F528F"/>
        </a:solidFill>
        <a:ln>
          <a:solidFill>
            <a:srgbClr val="24CBE9"/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D80A3D8F-394F-4DAE-AC2A-7D516BCAFF94}" type="pres">
      <dgm:prSet presAssocID="{EB232408-0CB9-4FC1-BA2C-CB2ABD8CFF85}" presName="leftArrowText" presStyleLbl="node1" presStyleIdx="0" presStyleCnt="1" custLinFactNeighborX="-1762" custLinFactNeighborY="-133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6E9A8-8E96-451E-9E9A-5C81EADA2758}" type="pres">
      <dgm:prSet presAssocID="{EB232408-0CB9-4FC1-BA2C-CB2ABD8CFF85}" presName="rightArrowText" presStyleLbl="node1" presStyleIdx="0" presStyleCnt="1" custLinFactNeighborY="-118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31DF9F-ECF4-4190-81A1-425CC1A22701}" type="presOf" srcId="{5509605E-3BC8-407B-B995-30160A9B5B2B}" destId="{A846E9A8-8E96-451E-9E9A-5C81EADA2758}" srcOrd="0" destOrd="0" presId="urn:microsoft.com/office/officeart/2005/8/layout/arrow6"/>
    <dgm:cxn modelId="{45B90CDE-365F-4CB6-821A-44E2CE8D0BD4}" type="presOf" srcId="{EB232408-0CB9-4FC1-BA2C-CB2ABD8CFF85}" destId="{4A9677C0-5F65-4B04-8832-8E793A0E6F22}" srcOrd="0" destOrd="0" presId="urn:microsoft.com/office/officeart/2005/8/layout/arrow6"/>
    <dgm:cxn modelId="{D774EEE5-E430-48A5-B09C-C4FA81BD110E}" type="presOf" srcId="{7061A4D9-92CE-43A3-9742-70F5716E1D94}" destId="{D80A3D8F-394F-4DAE-AC2A-7D516BCAFF94}" srcOrd="0" destOrd="0" presId="urn:microsoft.com/office/officeart/2005/8/layout/arrow6"/>
    <dgm:cxn modelId="{2B4B90FB-223A-4C10-9066-1117AF2444C5}" srcId="{EB232408-0CB9-4FC1-BA2C-CB2ABD8CFF85}" destId="{7061A4D9-92CE-43A3-9742-70F5716E1D94}" srcOrd="0" destOrd="0" parTransId="{99F05ABB-4D91-4BA0-BED5-AFCE03C744E9}" sibTransId="{99A8F420-2D10-4C76-BE99-7E64B939EBC1}"/>
    <dgm:cxn modelId="{5C4C9A7D-B623-4484-A1FF-669F43639E79}" srcId="{EB232408-0CB9-4FC1-BA2C-CB2ABD8CFF85}" destId="{5509605E-3BC8-407B-B995-30160A9B5B2B}" srcOrd="1" destOrd="0" parTransId="{9E5F48C2-DB63-4635-A27C-1FD8E460291E}" sibTransId="{8719796B-726A-43A1-8398-D75D1BF0281A}"/>
    <dgm:cxn modelId="{C61B9EBF-4322-484A-8CD5-26B0B6B0AA5D}" type="presParOf" srcId="{4A9677C0-5F65-4B04-8832-8E793A0E6F22}" destId="{8F7A8986-90E6-428B-8633-AAFFCCBA3D5C}" srcOrd="0" destOrd="0" presId="urn:microsoft.com/office/officeart/2005/8/layout/arrow6"/>
    <dgm:cxn modelId="{DB1E7889-CCC6-4E02-A855-5F48230351BD}" type="presParOf" srcId="{4A9677C0-5F65-4B04-8832-8E793A0E6F22}" destId="{D80A3D8F-394F-4DAE-AC2A-7D516BCAFF94}" srcOrd="1" destOrd="0" presId="urn:microsoft.com/office/officeart/2005/8/layout/arrow6"/>
    <dgm:cxn modelId="{7A689D76-5198-42DA-90DE-A3789FC6D628}" type="presParOf" srcId="{4A9677C0-5F65-4B04-8832-8E793A0E6F22}" destId="{A846E9A8-8E96-451E-9E9A-5C81EADA2758}" srcOrd="2" destOrd="0" presId="urn:microsoft.com/office/officeart/2005/8/layout/arrow6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232408-0CB9-4FC1-BA2C-CB2ABD8CFF85}" type="doc">
      <dgm:prSet loTypeId="urn:microsoft.com/office/officeart/2005/8/layout/arrow6" loCatId="relationship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7061A4D9-92CE-43A3-9742-70F5716E1D94}">
      <dgm:prSet custT="1"/>
      <dgm:spPr/>
      <dgm:t>
        <a:bodyPr/>
        <a:lstStyle/>
        <a:p>
          <a:pPr algn="ctr" rtl="0">
            <a:spcBef>
              <a:spcPts val="0"/>
            </a:spcBef>
            <a:spcAft>
              <a:spcPts val="0"/>
            </a:spcAft>
          </a:pPr>
          <a:r>
            <a:rPr lang="en-US" sz="2000" b="1" i="0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 Years</a:t>
          </a:r>
          <a:endParaRPr lang="en-US" sz="2000" b="1" i="0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F05ABB-4D91-4BA0-BED5-AFCE03C744E9}" type="parTrans" cxnId="{2B4B90FB-223A-4C10-9066-1117AF2444C5}">
      <dgm:prSet/>
      <dgm:spPr/>
      <dgm:t>
        <a:bodyPr/>
        <a:lstStyle/>
        <a:p>
          <a:pPr algn="just">
            <a:spcBef>
              <a:spcPts val="0"/>
            </a:spcBef>
            <a:spcAft>
              <a:spcPts val="0"/>
            </a:spcAft>
          </a:pPr>
          <a:endParaRPr lang="en-US" b="1" i="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A8F420-2D10-4C76-BE99-7E64B939EBC1}" type="sibTrans" cxnId="{2B4B90FB-223A-4C10-9066-1117AF2444C5}">
      <dgm:prSet/>
      <dgm:spPr/>
      <dgm:t>
        <a:bodyPr/>
        <a:lstStyle/>
        <a:p>
          <a:pPr algn="just">
            <a:spcBef>
              <a:spcPts val="0"/>
            </a:spcBef>
            <a:spcAft>
              <a:spcPts val="0"/>
            </a:spcAft>
          </a:pPr>
          <a:endParaRPr lang="en-US" b="1" i="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09605E-3BC8-407B-B995-30160A9B5B2B}">
      <dgm:prSet/>
      <dgm:spPr/>
      <dgm:t>
        <a:bodyPr/>
        <a:lstStyle/>
        <a:p>
          <a:pPr algn="ctr" rtl="0">
            <a:spcBef>
              <a:spcPts val="0"/>
            </a:spcBef>
            <a:spcAft>
              <a:spcPts val="0"/>
            </a:spcAft>
          </a:pPr>
          <a:r>
            <a:rPr lang="en-US" b="1" i="0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1990-2015</a:t>
          </a:r>
          <a:endParaRPr lang="en-US" b="1" i="0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5F48C2-DB63-4635-A27C-1FD8E460291E}" type="parTrans" cxnId="{5C4C9A7D-B623-4484-A1FF-669F43639E79}">
      <dgm:prSet/>
      <dgm:spPr/>
      <dgm:t>
        <a:bodyPr/>
        <a:lstStyle/>
        <a:p>
          <a:pPr algn="just">
            <a:spcBef>
              <a:spcPts val="0"/>
            </a:spcBef>
            <a:spcAft>
              <a:spcPts val="0"/>
            </a:spcAft>
          </a:pPr>
          <a:endParaRPr lang="en-US" b="1" i="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19796B-726A-43A1-8398-D75D1BF0281A}" type="sibTrans" cxnId="{5C4C9A7D-B623-4484-A1FF-669F43639E79}">
      <dgm:prSet/>
      <dgm:spPr/>
      <dgm:t>
        <a:bodyPr/>
        <a:lstStyle/>
        <a:p>
          <a:pPr algn="just">
            <a:spcBef>
              <a:spcPts val="0"/>
            </a:spcBef>
            <a:spcAft>
              <a:spcPts val="0"/>
            </a:spcAft>
          </a:pPr>
          <a:endParaRPr lang="en-US" b="1" i="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9677C0-5F65-4B04-8832-8E793A0E6F22}" type="pres">
      <dgm:prSet presAssocID="{EB232408-0CB9-4FC1-BA2C-CB2ABD8CFF8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7A8986-90E6-428B-8633-AAFFCCBA3D5C}" type="pres">
      <dgm:prSet presAssocID="{EB232408-0CB9-4FC1-BA2C-CB2ABD8CFF85}" presName="ribbon" presStyleLbl="node1" presStyleIdx="0" presStyleCnt="1" custLinFactNeighborX="-13406" custLinFactNeighborY="10546"/>
      <dgm:spPr>
        <a:solidFill>
          <a:srgbClr val="2F528F"/>
        </a:solidFill>
        <a:ln>
          <a:solidFill>
            <a:srgbClr val="24CBE9"/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D80A3D8F-394F-4DAE-AC2A-7D516BCAFF94}" type="pres">
      <dgm:prSet presAssocID="{EB232408-0CB9-4FC1-BA2C-CB2ABD8CFF85}" presName="leftArrowText" presStyleLbl="node1" presStyleIdx="0" presStyleCnt="1" custLinFactNeighborX="-3770" custLinFactNeighborY="125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6E9A8-8E96-451E-9E9A-5C81EADA2758}" type="pres">
      <dgm:prSet presAssocID="{EB232408-0CB9-4FC1-BA2C-CB2ABD8CFF85}" presName="rightArrowText" presStyleLbl="node1" presStyleIdx="0" presStyleCnt="1" custLinFactNeighborX="2795" custLinFactNeighborY="127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B4C5D4-3853-4B15-86BA-8CE02FF59B10}" type="presOf" srcId="{7061A4D9-92CE-43A3-9742-70F5716E1D94}" destId="{D80A3D8F-394F-4DAE-AC2A-7D516BCAFF94}" srcOrd="0" destOrd="0" presId="urn:microsoft.com/office/officeart/2005/8/layout/arrow6"/>
    <dgm:cxn modelId="{42487255-3080-4433-9229-7334978AB56B}" type="presOf" srcId="{5509605E-3BC8-407B-B995-30160A9B5B2B}" destId="{A846E9A8-8E96-451E-9E9A-5C81EADA2758}" srcOrd="0" destOrd="0" presId="urn:microsoft.com/office/officeart/2005/8/layout/arrow6"/>
    <dgm:cxn modelId="{2B4B90FB-223A-4C10-9066-1117AF2444C5}" srcId="{EB232408-0CB9-4FC1-BA2C-CB2ABD8CFF85}" destId="{7061A4D9-92CE-43A3-9742-70F5716E1D94}" srcOrd="0" destOrd="0" parTransId="{99F05ABB-4D91-4BA0-BED5-AFCE03C744E9}" sibTransId="{99A8F420-2D10-4C76-BE99-7E64B939EBC1}"/>
    <dgm:cxn modelId="{78923B6A-178C-4C06-8819-AF3594E79538}" type="presOf" srcId="{EB232408-0CB9-4FC1-BA2C-CB2ABD8CFF85}" destId="{4A9677C0-5F65-4B04-8832-8E793A0E6F22}" srcOrd="0" destOrd="0" presId="urn:microsoft.com/office/officeart/2005/8/layout/arrow6"/>
    <dgm:cxn modelId="{5C4C9A7D-B623-4484-A1FF-669F43639E79}" srcId="{EB232408-0CB9-4FC1-BA2C-CB2ABD8CFF85}" destId="{5509605E-3BC8-407B-B995-30160A9B5B2B}" srcOrd="1" destOrd="0" parTransId="{9E5F48C2-DB63-4635-A27C-1FD8E460291E}" sibTransId="{8719796B-726A-43A1-8398-D75D1BF0281A}"/>
    <dgm:cxn modelId="{076BA87E-3F79-48A1-98BA-2502E39104E4}" type="presParOf" srcId="{4A9677C0-5F65-4B04-8832-8E793A0E6F22}" destId="{8F7A8986-90E6-428B-8633-AAFFCCBA3D5C}" srcOrd="0" destOrd="0" presId="urn:microsoft.com/office/officeart/2005/8/layout/arrow6"/>
    <dgm:cxn modelId="{FBA09CF6-060C-4868-911A-9FFD9AF4D93A}" type="presParOf" srcId="{4A9677C0-5F65-4B04-8832-8E793A0E6F22}" destId="{D80A3D8F-394F-4DAE-AC2A-7D516BCAFF94}" srcOrd="1" destOrd="0" presId="urn:microsoft.com/office/officeart/2005/8/layout/arrow6"/>
    <dgm:cxn modelId="{304B90D6-6C05-4AC0-B589-E434DBE6C1B2}" type="presParOf" srcId="{4A9677C0-5F65-4B04-8832-8E793A0E6F22}" destId="{A846E9A8-8E96-451E-9E9A-5C81EADA2758}" srcOrd="2" destOrd="0" presId="urn:microsoft.com/office/officeart/2005/8/layout/arrow6"/>
  </dgm:cxnLst>
  <dgm:bg>
    <a:effectLst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232408-0CB9-4FC1-BA2C-CB2ABD8CFF85}" type="doc">
      <dgm:prSet loTypeId="urn:microsoft.com/office/officeart/2005/8/layout/arrow6" loCatId="relationship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7061A4D9-92CE-43A3-9742-70F5716E1D94}">
      <dgm:prSet custT="1"/>
      <dgm:spPr/>
      <dgm:t>
        <a:bodyPr/>
        <a:lstStyle/>
        <a:p>
          <a:pPr algn="ctr" rtl="0">
            <a:spcBef>
              <a:spcPts val="0"/>
            </a:spcBef>
            <a:spcAft>
              <a:spcPts val="0"/>
            </a:spcAft>
          </a:pPr>
          <a:r>
            <a:rPr lang="en-US" sz="2000" b="1" i="0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 Years</a:t>
          </a:r>
          <a:endParaRPr lang="en-US" sz="2000" b="1" i="0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F05ABB-4D91-4BA0-BED5-AFCE03C744E9}" type="parTrans" cxnId="{2B4B90FB-223A-4C10-9066-1117AF2444C5}">
      <dgm:prSet/>
      <dgm:spPr/>
      <dgm:t>
        <a:bodyPr/>
        <a:lstStyle/>
        <a:p>
          <a:pPr algn="just">
            <a:spcBef>
              <a:spcPts val="0"/>
            </a:spcBef>
            <a:spcAft>
              <a:spcPts val="0"/>
            </a:spcAft>
          </a:pPr>
          <a:endParaRPr lang="en-US" b="1" i="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A8F420-2D10-4C76-BE99-7E64B939EBC1}" type="sibTrans" cxnId="{2B4B90FB-223A-4C10-9066-1117AF2444C5}">
      <dgm:prSet/>
      <dgm:spPr/>
      <dgm:t>
        <a:bodyPr/>
        <a:lstStyle/>
        <a:p>
          <a:pPr algn="just">
            <a:spcBef>
              <a:spcPts val="0"/>
            </a:spcBef>
            <a:spcAft>
              <a:spcPts val="0"/>
            </a:spcAft>
          </a:pPr>
          <a:endParaRPr lang="en-US" b="1" i="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09605E-3BC8-407B-B995-30160A9B5B2B}">
      <dgm:prSet/>
      <dgm:spPr/>
      <dgm:t>
        <a:bodyPr/>
        <a:lstStyle/>
        <a:p>
          <a:pPr algn="ctr" rtl="0">
            <a:spcBef>
              <a:spcPts val="0"/>
            </a:spcBef>
            <a:spcAft>
              <a:spcPts val="0"/>
            </a:spcAft>
          </a:pPr>
          <a:r>
            <a:rPr lang="en-US" b="1" i="0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1990-2015</a:t>
          </a:r>
          <a:endParaRPr lang="en-US" b="1" i="0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5F48C2-DB63-4635-A27C-1FD8E460291E}" type="parTrans" cxnId="{5C4C9A7D-B623-4484-A1FF-669F43639E79}">
      <dgm:prSet/>
      <dgm:spPr/>
      <dgm:t>
        <a:bodyPr/>
        <a:lstStyle/>
        <a:p>
          <a:pPr algn="just">
            <a:spcBef>
              <a:spcPts val="0"/>
            </a:spcBef>
            <a:spcAft>
              <a:spcPts val="0"/>
            </a:spcAft>
          </a:pPr>
          <a:endParaRPr lang="en-US" b="1" i="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19796B-726A-43A1-8398-D75D1BF0281A}" type="sibTrans" cxnId="{5C4C9A7D-B623-4484-A1FF-669F43639E79}">
      <dgm:prSet/>
      <dgm:spPr/>
      <dgm:t>
        <a:bodyPr/>
        <a:lstStyle/>
        <a:p>
          <a:pPr algn="just">
            <a:spcBef>
              <a:spcPts val="0"/>
            </a:spcBef>
            <a:spcAft>
              <a:spcPts val="0"/>
            </a:spcAft>
          </a:pPr>
          <a:endParaRPr lang="en-US" b="1" i="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9677C0-5F65-4B04-8832-8E793A0E6F22}" type="pres">
      <dgm:prSet presAssocID="{EB232408-0CB9-4FC1-BA2C-CB2ABD8CFF8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7A8986-90E6-428B-8633-AAFFCCBA3D5C}" type="pres">
      <dgm:prSet presAssocID="{EB232408-0CB9-4FC1-BA2C-CB2ABD8CFF85}" presName="ribbon" presStyleLbl="node1" presStyleIdx="0" presStyleCnt="1" custLinFactNeighborX="-13406" custLinFactNeighborY="10546"/>
      <dgm:spPr>
        <a:solidFill>
          <a:srgbClr val="2F528F"/>
        </a:solidFill>
        <a:ln>
          <a:solidFill>
            <a:srgbClr val="24CBE9"/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D80A3D8F-394F-4DAE-AC2A-7D516BCAFF94}" type="pres">
      <dgm:prSet presAssocID="{EB232408-0CB9-4FC1-BA2C-CB2ABD8CFF85}" presName="leftArrowText" presStyleLbl="node1" presStyleIdx="0" presStyleCnt="1" custLinFactNeighborX="-3770" custLinFactNeighborY="125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6E9A8-8E96-451E-9E9A-5C81EADA2758}" type="pres">
      <dgm:prSet presAssocID="{EB232408-0CB9-4FC1-BA2C-CB2ABD8CFF85}" presName="rightArrowText" presStyleLbl="node1" presStyleIdx="0" presStyleCnt="1" custLinFactNeighborX="2795" custLinFactNeighborY="127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1DAF2E-57B7-415D-B52B-82BAA10680D9}" type="presOf" srcId="{5509605E-3BC8-407B-B995-30160A9B5B2B}" destId="{A846E9A8-8E96-451E-9E9A-5C81EADA2758}" srcOrd="0" destOrd="0" presId="urn:microsoft.com/office/officeart/2005/8/layout/arrow6"/>
    <dgm:cxn modelId="{E1657733-C5ED-4571-9F11-7D63138A73CC}" type="presOf" srcId="{EB232408-0CB9-4FC1-BA2C-CB2ABD8CFF85}" destId="{4A9677C0-5F65-4B04-8832-8E793A0E6F22}" srcOrd="0" destOrd="0" presId="urn:microsoft.com/office/officeart/2005/8/layout/arrow6"/>
    <dgm:cxn modelId="{2B4B90FB-223A-4C10-9066-1117AF2444C5}" srcId="{EB232408-0CB9-4FC1-BA2C-CB2ABD8CFF85}" destId="{7061A4D9-92CE-43A3-9742-70F5716E1D94}" srcOrd="0" destOrd="0" parTransId="{99F05ABB-4D91-4BA0-BED5-AFCE03C744E9}" sibTransId="{99A8F420-2D10-4C76-BE99-7E64B939EBC1}"/>
    <dgm:cxn modelId="{5C4C9A7D-B623-4484-A1FF-669F43639E79}" srcId="{EB232408-0CB9-4FC1-BA2C-CB2ABD8CFF85}" destId="{5509605E-3BC8-407B-B995-30160A9B5B2B}" srcOrd="1" destOrd="0" parTransId="{9E5F48C2-DB63-4635-A27C-1FD8E460291E}" sibTransId="{8719796B-726A-43A1-8398-D75D1BF0281A}"/>
    <dgm:cxn modelId="{246F0F5E-13D6-4234-9602-D7BA469D9E37}" type="presOf" srcId="{7061A4D9-92CE-43A3-9742-70F5716E1D94}" destId="{D80A3D8F-394F-4DAE-AC2A-7D516BCAFF94}" srcOrd="0" destOrd="0" presId="urn:microsoft.com/office/officeart/2005/8/layout/arrow6"/>
    <dgm:cxn modelId="{B82AF9EF-A568-4613-9AE3-4FA008B50F1C}" type="presParOf" srcId="{4A9677C0-5F65-4B04-8832-8E793A0E6F22}" destId="{8F7A8986-90E6-428B-8633-AAFFCCBA3D5C}" srcOrd="0" destOrd="0" presId="urn:microsoft.com/office/officeart/2005/8/layout/arrow6"/>
    <dgm:cxn modelId="{250AC83D-5679-44EA-87BD-293167DA0242}" type="presParOf" srcId="{4A9677C0-5F65-4B04-8832-8E793A0E6F22}" destId="{D80A3D8F-394F-4DAE-AC2A-7D516BCAFF94}" srcOrd="1" destOrd="0" presId="urn:microsoft.com/office/officeart/2005/8/layout/arrow6"/>
    <dgm:cxn modelId="{4DC2FEA6-9538-4087-9D8C-AA940602E06C}" type="presParOf" srcId="{4A9677C0-5F65-4B04-8832-8E793A0E6F22}" destId="{A846E9A8-8E96-451E-9E9A-5C81EADA2758}" srcOrd="2" destOrd="0" presId="urn:microsoft.com/office/officeart/2005/8/layout/arrow6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A8986-90E6-428B-8633-AAFFCCBA3D5C}">
      <dsp:nvSpPr>
        <dsp:cNvPr id="0" name=""/>
        <dsp:cNvSpPr/>
      </dsp:nvSpPr>
      <dsp:spPr>
        <a:xfrm>
          <a:off x="0" y="0"/>
          <a:ext cx="2833816" cy="1133526"/>
        </a:xfrm>
        <a:prstGeom prst="leftRightRibbon">
          <a:avLst/>
        </a:prstGeom>
        <a:solidFill>
          <a:srgbClr val="2F528F"/>
        </a:solidFill>
        <a:ln w="25400" cap="flat" cmpd="sng" algn="ctr">
          <a:solidFill>
            <a:srgbClr val="24CBE9"/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A3D8F-394F-4DAE-AC2A-7D516BCAFF94}">
      <dsp:nvSpPr>
        <dsp:cNvPr id="0" name=""/>
        <dsp:cNvSpPr/>
      </dsp:nvSpPr>
      <dsp:spPr>
        <a:xfrm>
          <a:off x="323580" y="197911"/>
          <a:ext cx="935159" cy="5554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i="0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 Years</a:t>
          </a:r>
          <a:endParaRPr lang="en-US" sz="2000" b="1" i="0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3580" y="197911"/>
        <a:ext cx="935159" cy="555428"/>
      </dsp:txXfrm>
    </dsp:sp>
    <dsp:sp modelId="{A846E9A8-8E96-451E-9E9A-5C81EADA2758}">
      <dsp:nvSpPr>
        <dsp:cNvPr id="0" name=""/>
        <dsp:cNvSpPr/>
      </dsp:nvSpPr>
      <dsp:spPr>
        <a:xfrm>
          <a:off x="1416908" y="387512"/>
          <a:ext cx="1105188" cy="5554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i="0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1990-2015</a:t>
          </a:r>
          <a:endParaRPr lang="en-US" sz="2000" b="1" i="0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16908" y="387512"/>
        <a:ext cx="1105188" cy="555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A8986-90E6-428B-8633-AAFFCCBA3D5C}">
      <dsp:nvSpPr>
        <dsp:cNvPr id="0" name=""/>
        <dsp:cNvSpPr/>
      </dsp:nvSpPr>
      <dsp:spPr>
        <a:xfrm>
          <a:off x="0" y="147365"/>
          <a:ext cx="2833816" cy="1133526"/>
        </a:xfrm>
        <a:prstGeom prst="leftRightRibbon">
          <a:avLst/>
        </a:prstGeom>
        <a:solidFill>
          <a:srgbClr val="2F528F"/>
        </a:solidFill>
        <a:ln w="25400" cap="flat" cmpd="sng" algn="ctr">
          <a:solidFill>
            <a:srgbClr val="24CBE9"/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A3D8F-394F-4DAE-AC2A-7D516BCAFF94}">
      <dsp:nvSpPr>
        <dsp:cNvPr id="0" name=""/>
        <dsp:cNvSpPr/>
      </dsp:nvSpPr>
      <dsp:spPr>
        <a:xfrm>
          <a:off x="304802" y="341828"/>
          <a:ext cx="935159" cy="5554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i="0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 Years</a:t>
          </a:r>
          <a:endParaRPr lang="en-US" sz="2000" b="1" i="0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802" y="341828"/>
        <a:ext cx="935159" cy="555428"/>
      </dsp:txXfrm>
    </dsp:sp>
    <dsp:sp modelId="{A846E9A8-8E96-451E-9E9A-5C81EADA2758}">
      <dsp:nvSpPr>
        <dsp:cNvPr id="0" name=""/>
        <dsp:cNvSpPr/>
      </dsp:nvSpPr>
      <dsp:spPr>
        <a:xfrm>
          <a:off x="1447798" y="524147"/>
          <a:ext cx="1105188" cy="5554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i="0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1990-2015</a:t>
          </a:r>
          <a:endParaRPr lang="en-US" sz="2000" b="1" i="0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7798" y="524147"/>
        <a:ext cx="1105188" cy="5554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A8986-90E6-428B-8633-AAFFCCBA3D5C}">
      <dsp:nvSpPr>
        <dsp:cNvPr id="0" name=""/>
        <dsp:cNvSpPr/>
      </dsp:nvSpPr>
      <dsp:spPr>
        <a:xfrm>
          <a:off x="0" y="147365"/>
          <a:ext cx="2833816" cy="1133526"/>
        </a:xfrm>
        <a:prstGeom prst="leftRightRibbon">
          <a:avLst/>
        </a:prstGeom>
        <a:solidFill>
          <a:srgbClr val="2F528F"/>
        </a:solidFill>
        <a:ln w="25400" cap="flat" cmpd="sng" algn="ctr">
          <a:solidFill>
            <a:srgbClr val="24CBE9"/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A3D8F-394F-4DAE-AC2A-7D516BCAFF94}">
      <dsp:nvSpPr>
        <dsp:cNvPr id="0" name=""/>
        <dsp:cNvSpPr/>
      </dsp:nvSpPr>
      <dsp:spPr>
        <a:xfrm>
          <a:off x="304802" y="341828"/>
          <a:ext cx="935159" cy="5554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i="0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 Years</a:t>
          </a:r>
          <a:endParaRPr lang="en-US" sz="2000" b="1" i="0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802" y="341828"/>
        <a:ext cx="935159" cy="555428"/>
      </dsp:txXfrm>
    </dsp:sp>
    <dsp:sp modelId="{A846E9A8-8E96-451E-9E9A-5C81EADA2758}">
      <dsp:nvSpPr>
        <dsp:cNvPr id="0" name=""/>
        <dsp:cNvSpPr/>
      </dsp:nvSpPr>
      <dsp:spPr>
        <a:xfrm>
          <a:off x="1447798" y="524147"/>
          <a:ext cx="1105188" cy="5554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i="0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1990-2015</a:t>
          </a:r>
          <a:endParaRPr lang="en-US" sz="2000" b="1" i="0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7798" y="524147"/>
        <a:ext cx="1105188" cy="555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43363" y="174625"/>
            <a:ext cx="2195512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 smtClean="0"/>
            </a:lvl1pPr>
          </a:lstStyle>
          <a:p>
            <a:pPr>
              <a:defRPr/>
            </a:pPr>
            <a:r>
              <a:rPr lang="en-US" dirty="0" smtClean="0"/>
              <a:t>doc.: IEEE 802.11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 smtClean="0"/>
            </a:lvl1pPr>
          </a:lstStyle>
          <a:p>
            <a:pPr>
              <a:defRPr/>
            </a:pPr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mtClean="0"/>
            </a:lvl1pPr>
          </a:lstStyle>
          <a:p>
            <a:pPr>
              <a:defRPr/>
            </a:pPr>
            <a:r>
              <a:rPr lang="en-US" dirty="0" smtClean="0"/>
              <a:t>Hayes, Kerry, Kraemer and Stephens - 802.11 WG Chairs</a:t>
            </a:r>
            <a:endParaRPr lang="en-US" dirty="0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/>
              <a:t>Submission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1DB89-0E17-44EE-AC26-DA2BBFE974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2520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 smtClean="0"/>
            </a:lvl1pPr>
          </a:lstStyle>
          <a:p>
            <a:pPr>
              <a:defRPr/>
            </a:pPr>
            <a:r>
              <a:rPr lang="en-US" dirty="0" smtClean="0"/>
              <a:t>doc.: IEEE 802.11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 smtClean="0"/>
            </a:lvl1pPr>
          </a:lstStyle>
          <a:p>
            <a:pPr>
              <a:defRPr/>
            </a:pPr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 smtClean="0"/>
            </a:lvl5pPr>
          </a:lstStyle>
          <a:p>
            <a:pPr lvl="4">
              <a:defRPr/>
            </a:pPr>
            <a:r>
              <a:rPr lang="en-US" dirty="0" smtClean="0"/>
              <a:t>Hayes, Kerry, Kraemer and Stephens - 802.11 WG Chairs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341C02AC-C8ED-421A-8C02-7A1B8F60A9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/>
              <a:t>Submission</a:t>
            </a: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6884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doc.: IEEE 802.11-15/0746r1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 smtClean="0"/>
              <a:t>Dorothy Stanley (HP-Aruba Networks)</a:t>
            </a:r>
            <a:endParaRPr lang="en-US" dirty="0"/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3" y="9000621"/>
            <a:ext cx="415177" cy="184666"/>
          </a:xfrm>
          <a:noFill/>
        </p:spPr>
        <p:txBody>
          <a:bodyPr/>
          <a:lstStyle/>
          <a:p>
            <a:r>
              <a:rPr lang="en-US" dirty="0"/>
              <a:t>Page </a:t>
            </a:r>
            <a:fld id="{6D0DD3B1-FAAC-4237-A86B-E499F2492F54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1282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89091" name="Header Placeholder 3"/>
          <p:cNvSpPr>
            <a:spLocks noGrp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doc.: IEEE 802.11</a:t>
            </a:r>
            <a:endParaRPr lang="en-US" dirty="0"/>
          </a:p>
        </p:txBody>
      </p:sp>
      <p:sp>
        <p:nvSpPr>
          <p:cNvPr id="89092" name="Date Placeholder 4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89093" name="Footer Placeholder 5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lvl="4"/>
            <a:r>
              <a:rPr lang="en-US" dirty="0" smtClean="0"/>
              <a:t>Hayes, Kerry, Kraemer and Stephens - 802.11 WG Chairs</a:t>
            </a:r>
            <a:endParaRPr lang="en-US" dirty="0"/>
          </a:p>
        </p:txBody>
      </p:sp>
      <p:sp>
        <p:nvSpPr>
          <p:cNvPr id="8909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Page </a:t>
            </a:r>
            <a:fld id="{72B230E6-6132-42D3-A461-8CC66F42C734}" type="slidenum">
              <a:rPr lang="en-US" smtClean="0"/>
              <a:pPr/>
              <a:t>18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2930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doc.: IEEE 802.11</a:t>
            </a:r>
            <a:endParaRPr lang="en-US" dirty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lvl="4"/>
            <a:r>
              <a:rPr lang="en-US" dirty="0" smtClean="0"/>
              <a:t>Hayes, Kerry, Kraemer and Stephens - 802.11 WG Chairs</a:t>
            </a:r>
            <a:endParaRPr lang="en-US" dirty="0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Page </a:t>
            </a:r>
            <a:fld id="{2D9F235D-CD09-4497-AA87-1E947EF23414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6985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doc.: IEEE 802.11</a:t>
            </a:r>
            <a:endParaRPr lang="en-US" dirty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lvl="4"/>
            <a:r>
              <a:rPr lang="en-US" dirty="0" smtClean="0"/>
              <a:t>Hayes, Kerry, Kraemer and Stephens - 802.11 WG Chairs</a:t>
            </a:r>
            <a:endParaRPr lang="en-US" dirty="0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Page </a:t>
            </a:r>
            <a:fld id="{2D9F235D-CD09-4497-AA87-1E947EF23414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6073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1507" name="Header Placeholder 3"/>
          <p:cNvSpPr>
            <a:spLocks noGrp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doc.: IEEE 802.11</a:t>
            </a:r>
            <a:endParaRPr lang="en-US" dirty="0"/>
          </a:p>
        </p:txBody>
      </p:sp>
      <p:sp>
        <p:nvSpPr>
          <p:cNvPr id="21508" name="Date Placeholder 4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21509" name="Footer Placeholder 5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lvl="4"/>
            <a:r>
              <a:rPr lang="en-US" dirty="0" smtClean="0"/>
              <a:t>Hayes, Kerry, Kraemer and Stephens - 802.11 WG Chairs</a:t>
            </a:r>
            <a:endParaRPr lang="en-US" dirty="0"/>
          </a:p>
        </p:txBody>
      </p:sp>
      <p:sp>
        <p:nvSpPr>
          <p:cNvPr id="21510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Page </a:t>
            </a:r>
            <a:fld id="{0D83B08C-3660-4D22-B199-07AE5AA3F507}" type="slidenum">
              <a:rPr lang="en-US" smtClean="0"/>
              <a:pPr/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4423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5603" name="Header Placeholder 3"/>
          <p:cNvSpPr>
            <a:spLocks noGrp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doc.: IEEE 802.11</a:t>
            </a:r>
            <a:endParaRPr lang="en-US" dirty="0"/>
          </a:p>
        </p:txBody>
      </p:sp>
      <p:sp>
        <p:nvSpPr>
          <p:cNvPr id="25604" name="Date Placeholder 4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25605" name="Footer Placeholder 5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lvl="4"/>
            <a:r>
              <a:rPr lang="en-US" dirty="0" smtClean="0"/>
              <a:t>Hayes, Kerry, Kraemer and Stephens - 802.11 WG Chairs</a:t>
            </a:r>
            <a:endParaRPr lang="en-US" dirty="0"/>
          </a:p>
        </p:txBody>
      </p:sp>
      <p:sp>
        <p:nvSpPr>
          <p:cNvPr id="25606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Page </a:t>
            </a:r>
            <a:fld id="{FDFC6BBB-06F9-41CB-82B4-FD548BE33F21}" type="slidenum">
              <a:rPr lang="en-US" smtClean="0"/>
              <a:pPr/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1447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4755" name="Header Placeholder 3"/>
          <p:cNvSpPr>
            <a:spLocks noGrp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doc.: IEEE 802.11</a:t>
            </a:r>
            <a:endParaRPr lang="en-US" dirty="0"/>
          </a:p>
        </p:txBody>
      </p:sp>
      <p:sp>
        <p:nvSpPr>
          <p:cNvPr id="74756" name="Date Placeholder 4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74757" name="Footer Placeholder 5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lvl="4"/>
            <a:r>
              <a:rPr lang="en-US" dirty="0" smtClean="0"/>
              <a:t>Hayes, Kerry, Kraemer and Stephens - 802.11 WG Chairs</a:t>
            </a:r>
            <a:endParaRPr lang="en-US" dirty="0"/>
          </a:p>
        </p:txBody>
      </p:sp>
      <p:sp>
        <p:nvSpPr>
          <p:cNvPr id="74758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Page </a:t>
            </a:r>
            <a:fld id="{7C4B1419-D21B-42E5-89B6-484E70F1D884}" type="slidenum">
              <a:rPr lang="en-US" smtClean="0"/>
              <a:pPr/>
              <a:t>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9036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84995" name="Header Placeholder 3"/>
          <p:cNvSpPr>
            <a:spLocks noGrp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doc.: IEEE 802.11</a:t>
            </a:r>
            <a:endParaRPr lang="en-US" dirty="0"/>
          </a:p>
        </p:txBody>
      </p:sp>
      <p:sp>
        <p:nvSpPr>
          <p:cNvPr id="84996" name="Date Placeholder 4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84997" name="Footer Placeholder 5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lvl="4"/>
            <a:r>
              <a:rPr lang="en-US" dirty="0" smtClean="0"/>
              <a:t>Hayes, Kerry, Kraemer and Stephens - 802.11 WG Chairs</a:t>
            </a:r>
            <a:endParaRPr lang="en-US" dirty="0"/>
          </a:p>
        </p:txBody>
      </p:sp>
      <p:sp>
        <p:nvSpPr>
          <p:cNvPr id="84998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Page </a:t>
            </a:r>
            <a:fld id="{B458CD91-1FF3-4C44-BCE8-29B9978AB336}" type="slidenum">
              <a:rPr lang="en-US" smtClean="0"/>
              <a:pPr/>
              <a:t>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9642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80899" name="Header Placeholder 3"/>
          <p:cNvSpPr>
            <a:spLocks noGrp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doc.: IEEE 802.11</a:t>
            </a:r>
            <a:endParaRPr lang="en-US" dirty="0"/>
          </a:p>
        </p:txBody>
      </p:sp>
      <p:sp>
        <p:nvSpPr>
          <p:cNvPr id="80900" name="Date Placeholder 4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80901" name="Footer Placeholder 5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lvl="4"/>
            <a:r>
              <a:rPr lang="en-US" dirty="0" smtClean="0"/>
              <a:t>Hayes, Kerry, Kraemer and Stephens - 802.11 WG Chairs</a:t>
            </a:r>
            <a:endParaRPr lang="en-US" dirty="0"/>
          </a:p>
        </p:txBody>
      </p:sp>
      <p:sp>
        <p:nvSpPr>
          <p:cNvPr id="80902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Page </a:t>
            </a:r>
            <a:fld id="{817805A3-3259-4A43-A004-0BEF986196A3}" type="slidenum">
              <a:rPr lang="en-US" smtClean="0"/>
              <a:pPr/>
              <a:t>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0272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doc.: IEEE 802.11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dirty="0" smtClean="0"/>
              <a:t>Hayes, Kerry, Kraemer and Stephens - 802.11 WG Chairs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341C02AC-C8ED-421A-8C02-7A1B8F60A92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85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Stuart J. Kerry - 802.11 WG Chair (2000-2008)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E718CFC-FD12-4A31-BD26-FAEDB2CF18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Stuart J. Kerry - 802.11 WG Chair (2000-2008)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EBBC2F1-E4F2-4427-812C-3FCEFB5A44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Stuart J. Kerry - 802.11 WG Chair (2000-2008)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D25A7980-7EF8-4EFF-8DDD-09F8FBA86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942975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10438" y="6475413"/>
            <a:ext cx="1233487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Stuart J. Kerry - 802.11 WG Chair (2000-2008)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210FB78-A703-4261-B950-0BA39A1265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614084" y="6475413"/>
            <a:ext cx="292984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Stuart J. Kerry - 802.11 WG Chair (2000-2008)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66CEAEB-77F0-4C9A-9F08-17D65C2036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Stuart J. Kerry - 802.11 WG Chair (2000-2008)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14F90552-0FD8-4857-BEA0-B5872F1151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Stuart J. Kerry - 802.11 WG Chair (2000-2008)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BD25C21B-F313-49EF-8945-FC08D9119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Stuart J. Kerry - 802.11 WG Chair (2000-2008)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51F026A-9BB6-425B-BB3A-5D5A401CA4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Stuart J. Kerry - 802.11 WG Chair (2000-2008)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000C1581-7614-45F5-AE69-2411CE40F8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Stuart J. Kerry - 802.11 WG Chair (2000-2008)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253EE5E-33DE-40E2-A0A1-A0DAD65879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Stuart J. Kerry - 802.11 WG Chair (2000-2008)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99C90F03-FCA0-49C5-9480-79D2E5BA0D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Stuart J. Kerry - 802.11 WG Chair (2000-2008)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AC50694D-F809-4891-BBC1-BA0AED745E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942975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 smtClean="0"/>
            </a:lvl1pPr>
          </a:lstStyle>
          <a:p>
            <a:pPr>
              <a:defRPr/>
            </a:pPr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0438" y="6475413"/>
            <a:ext cx="1233487" cy="18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mtClean="0"/>
            </a:lvl1pPr>
          </a:lstStyle>
          <a:p>
            <a:pPr>
              <a:defRPr/>
            </a:pPr>
            <a:r>
              <a:rPr lang="en-US" dirty="0" smtClean="0"/>
              <a:t>Stuart J. Kerry - 802.11 WG Chair (2000-2008)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CD9550F2-B1B9-4D3D-B03B-A8FEF7A5CD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47070" y="332601"/>
            <a:ext cx="3398430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802.11-15/0906r0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diagramColors" Target="../diagrams/colors2.xml"/><Relationship Id="rId5" Type="http://schemas.openxmlformats.org/officeDocument/2006/relationships/image" Target="../media/image7.jp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6.jpeg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3.xml"/><Relationship Id="rId2" Type="http://schemas.openxmlformats.org/officeDocument/2006/relationships/hyperlink" Target="http://www.batchgeo.com/map/6e6d109f2ead65d1ab0a86ba2e2fa497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381000"/>
            <a:ext cx="1828800" cy="276999"/>
          </a:xfrm>
          <a:noFill/>
        </p:spPr>
        <p:txBody>
          <a:bodyPr/>
          <a:lstStyle/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Stuart J. Kerry - 802.11 WG Chair (2000-2008)</a:t>
            </a:r>
            <a:endParaRPr lang="en-US" dirty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62000"/>
          </a:xfrm>
          <a:noFill/>
        </p:spPr>
        <p:txBody>
          <a:bodyPr/>
          <a:lstStyle/>
          <a:p>
            <a:r>
              <a:rPr lang="en-US" dirty="0"/>
              <a:t>25 Years of IEEE </a:t>
            </a:r>
            <a:r>
              <a:rPr lang="en-US" dirty="0" smtClean="0"/>
              <a:t>802.11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2015-07-15</a:t>
            </a:r>
          </a:p>
          <a:p>
            <a:pPr algn="ctr">
              <a:buFontTx/>
              <a:buNone/>
            </a:pPr>
            <a:endParaRPr lang="en-US" sz="2000" b="0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803621"/>
              </p:ext>
            </p:extLst>
          </p:nvPr>
        </p:nvGraphicFramePr>
        <p:xfrm>
          <a:off x="603250" y="2292350"/>
          <a:ext cx="7883525" cy="342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Document" r:id="rId5" imgW="7987750" imgH="3582478" progId="Word.Document.8">
                  <p:embed/>
                </p:oleObj>
              </mc:Choice>
              <mc:Fallback>
                <p:oleObj name="Document" r:id="rId5" imgW="7987750" imgH="358247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2292350"/>
                        <a:ext cx="7883525" cy="342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566CEAEB-77F0-4C9A-9F08-17D65C20366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VERY </a:t>
            </a:r>
            <a:r>
              <a:rPr lang="en-US" dirty="0"/>
              <a:t>FIRST </a:t>
            </a:r>
            <a:r>
              <a:rPr lang="en-US" dirty="0" smtClean="0"/>
              <a:t>Social</a:t>
            </a:r>
            <a:r>
              <a:rPr lang="en-US" dirty="0"/>
              <a:t> </a:t>
            </a:r>
            <a:r>
              <a:rPr lang="en-US" dirty="0" smtClean="0"/>
              <a:t>- SEP 1990</a:t>
            </a:r>
          </a:p>
        </p:txBody>
      </p:sp>
      <p:pic>
        <p:nvPicPr>
          <p:cNvPr id="24578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1447800"/>
            <a:ext cx="7091363" cy="4876800"/>
          </a:xfrm>
        </p:spPr>
      </p:pic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Stuart J. Kerry - 802.11 WG Chair (2000-2008)</a:t>
            </a:r>
            <a:endParaRPr lang="en-US" dirty="0"/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Slide </a:t>
            </a:r>
            <a:fld id="{3A444C34-75CE-4AC0-A156-DC017D34F3ED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Stuart J. Kerry - 802.11 WG Chair (2000-2008)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566CEAEB-77F0-4C9A-9F08-17D65C20366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4" descr="8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3217863" cy="461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096000" y="3415473"/>
            <a:ext cx="1447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1997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802.11™ Standard</a:t>
            </a:r>
          </a:p>
        </p:txBody>
      </p:sp>
    </p:spTree>
    <p:extLst>
      <p:ext uri="{BB962C8B-B14F-4D97-AF65-F5344CB8AC3E}">
        <p14:creationId xmlns:p14="http://schemas.microsoft.com/office/powerpoint/2010/main" val="44112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it has NOT Stopped EVOLVING 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Stuart J. Kerry - 802.11 WG Chair (2000-2008)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566CEAEB-77F0-4C9A-9F08-17D65C20366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76991" y="1676400"/>
            <a:ext cx="8001000" cy="4683009"/>
            <a:chOff x="0" y="706218"/>
            <a:chExt cx="9144000" cy="5521209"/>
          </a:xfrm>
        </p:grpSpPr>
        <p:sp>
          <p:nvSpPr>
            <p:cNvPr id="9" name="Line 29"/>
            <p:cNvSpPr>
              <a:spLocks noChangeShapeType="1"/>
            </p:cNvSpPr>
            <p:nvPr/>
          </p:nvSpPr>
          <p:spPr bwMode="auto">
            <a:xfrm flipV="1">
              <a:off x="0" y="3200400"/>
              <a:ext cx="914400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1180690" y="739083"/>
              <a:ext cx="1164003" cy="5185555"/>
            </a:xfrm>
            <a:prstGeom prst="cube">
              <a:avLst>
                <a:gd name="adj" fmla="val 4486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802.11</a:t>
              </a:r>
            </a:p>
            <a:p>
              <a:pPr algn="ctr" eaLnBrk="0" hangingPunct="0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-2003</a:t>
              </a: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4419600" y="706218"/>
              <a:ext cx="2797854" cy="5211982"/>
            </a:xfrm>
            <a:prstGeom prst="cube">
              <a:avLst>
                <a:gd name="adj" fmla="val 4486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802.11</a:t>
              </a:r>
            </a:p>
            <a:p>
              <a:pPr algn="ctr" eaLnBrk="0" hangingPunct="0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AutoShape 42"/>
            <p:cNvSpPr>
              <a:spLocks noChangeArrowheads="1"/>
            </p:cNvSpPr>
            <p:nvPr/>
          </p:nvSpPr>
          <p:spPr bwMode="auto">
            <a:xfrm>
              <a:off x="5933769" y="2362200"/>
              <a:ext cx="990600" cy="757237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11w</a:t>
              </a:r>
              <a:endParaRPr lang="en-US" sz="1000" b="1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  <a:p>
              <a:pPr algn="ctr"/>
              <a:r>
                <a:rPr lang="en-US" sz="1000" b="1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Management</a:t>
              </a:r>
            </a:p>
            <a:p>
              <a:pPr algn="ctr"/>
              <a:r>
                <a:rPr lang="en-US" sz="1000" b="1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Frame </a:t>
              </a:r>
            </a:p>
            <a:p>
              <a:pPr algn="ctr"/>
              <a:r>
                <a:rPr lang="en-US" sz="1000" b="1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Security</a:t>
              </a: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188408" y="1447800"/>
              <a:ext cx="685800" cy="3810000"/>
            </a:xfrm>
            <a:prstGeom prst="cube">
              <a:avLst>
                <a:gd name="adj" fmla="val 4514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IEEE</a:t>
              </a:r>
            </a:p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Std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802.11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-1999</a:t>
              </a:r>
            </a:p>
            <a:p>
              <a:pPr algn="ctr"/>
              <a:endParaRPr lang="en-US" sz="1000" b="1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222227" y="5488763"/>
              <a:ext cx="588623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1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MAC</a:t>
              </a:r>
            </a:p>
            <a:p>
              <a:pPr algn="ctr"/>
              <a:r>
                <a:rPr lang="en-US" sz="1400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&amp;</a:t>
              </a:r>
              <a:endParaRPr lang="en-US" sz="1400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  <a:p>
              <a:r>
                <a:rPr lang="en-US" sz="1400" b="1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PHY</a:t>
              </a:r>
              <a:endParaRPr lang="en-US" sz="2000" b="1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201315" y="956225"/>
              <a:ext cx="584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1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MAC</a:t>
              </a:r>
              <a:endParaRPr lang="en-US" sz="2000" b="1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4490845" y="971550"/>
              <a:ext cx="990600" cy="457200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11k</a:t>
              </a:r>
              <a:endParaRPr lang="en-US" sz="1000" b="1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  <a:p>
              <a:pPr algn="ctr"/>
              <a:r>
                <a:rPr lang="en-US" sz="1000" b="1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RRM</a:t>
              </a: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>
              <a:off x="4490845" y="2758931"/>
              <a:ext cx="990600" cy="457200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11r</a:t>
              </a:r>
              <a:endParaRPr lang="en-US" sz="1000" b="1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  <a:p>
              <a:pPr algn="ctr"/>
              <a:r>
                <a:rPr lang="en-US" sz="1000" b="1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Fast Roam</a:t>
              </a:r>
            </a:p>
          </p:txBody>
        </p:sp>
        <p:sp>
          <p:nvSpPr>
            <p:cNvPr id="18" name="AutoShape 14"/>
            <p:cNvSpPr>
              <a:spLocks noChangeArrowheads="1"/>
            </p:cNvSpPr>
            <p:nvPr/>
          </p:nvSpPr>
          <p:spPr bwMode="auto">
            <a:xfrm>
              <a:off x="1335530" y="4015172"/>
              <a:ext cx="833438" cy="536575"/>
            </a:xfrm>
            <a:prstGeom prst="cube">
              <a:avLst>
                <a:gd name="adj" fmla="val 4514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11a </a:t>
              </a:r>
            </a:p>
            <a:p>
              <a:pPr algn="ctr"/>
              <a:r>
                <a:rPr lang="en-US" sz="1000" b="1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54 </a:t>
              </a:r>
              <a:r>
                <a:rPr lang="en-US" sz="1000" b="1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Mbps</a:t>
              </a:r>
            </a:p>
            <a:p>
              <a:pPr algn="ctr"/>
              <a:r>
                <a:rPr lang="en-US" sz="1000" b="1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5GHz</a:t>
              </a:r>
            </a:p>
          </p:txBody>
        </p:sp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>
              <a:off x="1316503" y="4905622"/>
              <a:ext cx="838200" cy="606426"/>
            </a:xfrm>
            <a:prstGeom prst="cube">
              <a:avLst>
                <a:gd name="adj" fmla="val 4514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11b</a:t>
              </a:r>
              <a:endParaRPr lang="en-US" sz="1000" b="1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  <a:p>
              <a:pPr algn="ctr"/>
              <a:r>
                <a:rPr lang="en-US" sz="1000" b="1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 Mbps</a:t>
              </a:r>
            </a:p>
            <a:p>
              <a:pPr algn="ctr"/>
              <a:r>
                <a:rPr lang="en-US" sz="1000" b="1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2.4GHz</a:t>
              </a:r>
            </a:p>
          </p:txBody>
        </p:sp>
        <p:sp>
          <p:nvSpPr>
            <p:cNvPr id="20" name="AutoShape 18"/>
            <p:cNvSpPr>
              <a:spLocks noChangeArrowheads="1"/>
            </p:cNvSpPr>
            <p:nvPr/>
          </p:nvSpPr>
          <p:spPr bwMode="auto">
            <a:xfrm>
              <a:off x="1334038" y="2118109"/>
              <a:ext cx="838200" cy="376238"/>
            </a:xfrm>
            <a:prstGeom prst="cube">
              <a:avLst>
                <a:gd name="adj" fmla="val 659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11d</a:t>
              </a:r>
              <a:endParaRPr lang="en-US" sz="1000" b="1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  <a:p>
              <a:pPr algn="ctr"/>
              <a:r>
                <a:rPr lang="en-US" sz="1000" b="1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Intl roaming</a:t>
              </a:r>
              <a:r>
                <a:rPr lang="en-US" sz="1000" b="1" dirty="0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  <a:cs typeface="Arial" pitchFamily="34" charset="0"/>
                </a:rPr>
                <a:t> </a:t>
              </a:r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auto">
            <a:xfrm>
              <a:off x="5951231" y="1526951"/>
              <a:ext cx="973138" cy="687388"/>
            </a:xfrm>
            <a:prstGeom prst="cube">
              <a:avLst>
                <a:gd name="adj" fmla="val 4486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11v</a:t>
              </a:r>
              <a:endParaRPr lang="en-US" sz="1000" b="1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  <a:p>
              <a:pPr algn="ctr"/>
              <a:r>
                <a:rPr lang="en-US" sz="1000" b="1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Network</a:t>
              </a:r>
            </a:p>
            <a:p>
              <a:pPr algn="ctr"/>
              <a:r>
                <a:rPr lang="en-US" sz="1000" b="1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Management</a:t>
              </a:r>
            </a:p>
            <a:p>
              <a:pPr algn="ctr"/>
              <a:endParaRPr lang="en-US" sz="1000" b="1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22" name="AutoShape 22"/>
            <p:cNvSpPr>
              <a:spLocks noChangeArrowheads="1"/>
            </p:cNvSpPr>
            <p:nvPr/>
          </p:nvSpPr>
          <p:spPr bwMode="auto">
            <a:xfrm>
              <a:off x="5942500" y="971056"/>
              <a:ext cx="990600" cy="457200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11s</a:t>
              </a:r>
              <a:endParaRPr lang="en-US" sz="1000" b="1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Mesh</a:t>
              </a:r>
            </a:p>
          </p:txBody>
        </p:sp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4490845" y="1521618"/>
              <a:ext cx="975544" cy="528638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11u</a:t>
              </a:r>
              <a:endParaRPr lang="en-US" sz="1000" b="1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  <a:p>
              <a:pPr algn="ctr"/>
              <a:r>
                <a:rPr lang="en-US" sz="1000" b="1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WIEN </a:t>
              </a:r>
            </a:p>
          </p:txBody>
        </p:sp>
        <p:sp>
          <p:nvSpPr>
            <p:cNvPr id="24" name="AutoShape 24"/>
            <p:cNvSpPr>
              <a:spLocks noChangeArrowheads="1"/>
            </p:cNvSpPr>
            <p:nvPr/>
          </p:nvSpPr>
          <p:spPr bwMode="auto">
            <a:xfrm>
              <a:off x="5933769" y="4881563"/>
              <a:ext cx="999331" cy="757237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11y</a:t>
              </a:r>
              <a:endParaRPr lang="en-US" sz="1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Contention</a:t>
              </a:r>
            </a:p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Based</a:t>
              </a:r>
            </a:p>
            <a:p>
              <a:pPr algn="ctr" eaLnBrk="0" hangingPunct="0"/>
              <a:r>
                <a:rPr lang="en-US" sz="10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Protocol</a:t>
              </a:r>
            </a:p>
          </p:txBody>
        </p:sp>
        <p:sp>
          <p:nvSpPr>
            <p:cNvPr id="25" name="AutoShape 41"/>
            <p:cNvSpPr>
              <a:spLocks noChangeArrowheads="1"/>
            </p:cNvSpPr>
            <p:nvPr/>
          </p:nvSpPr>
          <p:spPr bwMode="auto">
            <a:xfrm>
              <a:off x="5264551" y="3843133"/>
              <a:ext cx="990600" cy="757238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11n</a:t>
              </a:r>
              <a:endParaRPr lang="en-US" sz="1000" b="1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  <a:p>
              <a:pPr algn="ctr"/>
              <a:r>
                <a:rPr lang="en-US" sz="1000" b="1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High </a:t>
              </a:r>
            </a:p>
            <a:p>
              <a:pPr algn="ctr"/>
              <a:r>
                <a:rPr lang="en-US" sz="1000" b="1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Throughput</a:t>
              </a:r>
            </a:p>
            <a:p>
              <a:pPr algn="ctr"/>
              <a:r>
                <a:rPr lang="en-US" sz="1000" b="1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(&gt;100 Mbps)</a:t>
              </a:r>
            </a:p>
          </p:txBody>
        </p:sp>
        <p:sp>
          <p:nvSpPr>
            <p:cNvPr id="26" name="AutoShape 43"/>
            <p:cNvSpPr>
              <a:spLocks noChangeArrowheads="1"/>
            </p:cNvSpPr>
            <p:nvPr/>
          </p:nvSpPr>
          <p:spPr bwMode="auto">
            <a:xfrm>
              <a:off x="4508865" y="2160984"/>
              <a:ext cx="952500" cy="473075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11z</a:t>
              </a:r>
              <a:endParaRPr lang="en-US" sz="1000" b="1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  <a:p>
              <a:pPr algn="ctr"/>
              <a:r>
                <a:rPr lang="en-US" sz="1000" b="1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TDLS</a:t>
              </a:r>
            </a:p>
          </p:txBody>
        </p:sp>
        <p:sp>
          <p:nvSpPr>
            <p:cNvPr id="27" name="AutoShape 44"/>
            <p:cNvSpPr>
              <a:spLocks noChangeArrowheads="1"/>
            </p:cNvSpPr>
            <p:nvPr/>
          </p:nvSpPr>
          <p:spPr bwMode="auto">
            <a:xfrm>
              <a:off x="4490839" y="4890112"/>
              <a:ext cx="962025" cy="723900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11p</a:t>
              </a:r>
              <a:endParaRPr lang="en-US" sz="1000" b="1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  <a:p>
              <a:pPr algn="ctr"/>
              <a:r>
                <a:rPr lang="en-US" sz="1000" b="1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WAVE</a:t>
              </a:r>
            </a:p>
          </p:txBody>
        </p:sp>
        <p:sp>
          <p:nvSpPr>
            <p:cNvPr id="28" name="AutoShape 11"/>
            <p:cNvSpPr>
              <a:spLocks noChangeArrowheads="1"/>
            </p:cNvSpPr>
            <p:nvPr/>
          </p:nvSpPr>
          <p:spPr bwMode="auto">
            <a:xfrm>
              <a:off x="7391400" y="706218"/>
              <a:ext cx="1676400" cy="5218420"/>
            </a:xfrm>
            <a:prstGeom prst="cube">
              <a:avLst>
                <a:gd name="adj" fmla="val 4486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802.11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 (TBC)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AutoShape 11"/>
            <p:cNvSpPr>
              <a:spLocks noChangeArrowheads="1"/>
            </p:cNvSpPr>
            <p:nvPr/>
          </p:nvSpPr>
          <p:spPr bwMode="auto">
            <a:xfrm>
              <a:off x="2717240" y="739083"/>
              <a:ext cx="1463004" cy="5185555"/>
            </a:xfrm>
            <a:prstGeom prst="cube">
              <a:avLst>
                <a:gd name="adj" fmla="val 4486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802.11</a:t>
              </a:r>
            </a:p>
            <a:p>
              <a:pPr algn="ctr" eaLnBrk="0" hangingPunct="0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2007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AutoShape 15"/>
            <p:cNvSpPr>
              <a:spLocks noChangeArrowheads="1"/>
            </p:cNvSpPr>
            <p:nvPr/>
          </p:nvSpPr>
          <p:spPr bwMode="auto">
            <a:xfrm>
              <a:off x="2896746" y="4954486"/>
              <a:ext cx="990897" cy="457200"/>
            </a:xfrm>
            <a:prstGeom prst="cube">
              <a:avLst>
                <a:gd name="adj" fmla="val 4514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11g</a:t>
              </a:r>
              <a:endParaRPr lang="en-US" sz="1000" b="1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  <a:p>
              <a:pPr algn="ctr"/>
              <a:r>
                <a:rPr lang="en-US" sz="1000" b="1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54 Mbps</a:t>
              </a:r>
            </a:p>
            <a:p>
              <a:pPr algn="ctr"/>
              <a:r>
                <a:rPr lang="en-US" sz="1000" b="1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2.4GHz</a:t>
              </a:r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auto">
            <a:xfrm>
              <a:off x="2936107" y="1066800"/>
              <a:ext cx="990896" cy="376238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11e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QoS</a:t>
              </a:r>
            </a:p>
          </p:txBody>
        </p:sp>
        <p:sp>
          <p:nvSpPr>
            <p:cNvPr id="32" name="AutoShape 17"/>
            <p:cNvSpPr>
              <a:spLocks noChangeArrowheads="1"/>
            </p:cNvSpPr>
            <p:nvPr/>
          </p:nvSpPr>
          <p:spPr bwMode="auto">
            <a:xfrm>
              <a:off x="2920265" y="2116931"/>
              <a:ext cx="969802" cy="376238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11i</a:t>
              </a:r>
              <a:endParaRPr lang="en-US" sz="1000" b="1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  <a:p>
              <a:pPr algn="ctr"/>
              <a:r>
                <a:rPr lang="en-US" sz="1000" b="1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Security</a:t>
              </a:r>
            </a:p>
          </p:txBody>
        </p:sp>
        <p:sp>
          <p:nvSpPr>
            <p:cNvPr id="33" name="AutoShape 19"/>
            <p:cNvSpPr>
              <a:spLocks noChangeArrowheads="1"/>
            </p:cNvSpPr>
            <p:nvPr/>
          </p:nvSpPr>
          <p:spPr bwMode="auto">
            <a:xfrm>
              <a:off x="2937449" y="1515293"/>
              <a:ext cx="989554" cy="522783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11h</a:t>
              </a:r>
              <a:endParaRPr lang="en-US" sz="1000" b="1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  <a:p>
              <a:pPr algn="ctr"/>
              <a:r>
                <a:rPr lang="en-US" sz="1000" b="1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DFS &amp; TPC</a:t>
              </a:r>
            </a:p>
          </p:txBody>
        </p:sp>
        <p:sp>
          <p:nvSpPr>
            <p:cNvPr id="34" name="AutoShape 18"/>
            <p:cNvSpPr>
              <a:spLocks noChangeArrowheads="1"/>
            </p:cNvSpPr>
            <p:nvPr/>
          </p:nvSpPr>
          <p:spPr bwMode="auto">
            <a:xfrm>
              <a:off x="2917522" y="4092342"/>
              <a:ext cx="990896" cy="376238"/>
            </a:xfrm>
            <a:prstGeom prst="cube">
              <a:avLst>
                <a:gd name="adj" fmla="val 659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11j</a:t>
              </a:r>
              <a:endParaRPr lang="en-US" sz="1000" b="1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  <a:p>
              <a:pPr algn="ctr"/>
              <a:r>
                <a:rPr lang="en-US" sz="1000" b="1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JP bands</a:t>
              </a:r>
              <a:r>
                <a:rPr lang="en-US" sz="1000" b="1" dirty="0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  <a:cs typeface="Arial" pitchFamily="34" charset="0"/>
                </a:rPr>
                <a:t> </a:t>
              </a:r>
            </a:p>
          </p:txBody>
        </p:sp>
        <p:sp>
          <p:nvSpPr>
            <p:cNvPr id="35" name="AutoShape 18"/>
            <p:cNvSpPr>
              <a:spLocks noChangeArrowheads="1"/>
            </p:cNvSpPr>
            <p:nvPr/>
          </p:nvSpPr>
          <p:spPr bwMode="auto">
            <a:xfrm>
              <a:off x="2922200" y="2699543"/>
              <a:ext cx="998408" cy="376238"/>
            </a:xfrm>
            <a:prstGeom prst="cube">
              <a:avLst>
                <a:gd name="adj" fmla="val 659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chemeClr val="bg2">
                      <a:lumMod val="75000"/>
                    </a:schemeClr>
                  </a:solidFill>
                  <a:latin typeface="Tahoma" pitchFamily="34" charset="0"/>
                  <a:ea typeface="ＭＳ Ｐゴシック" charset="-128"/>
                  <a:cs typeface="Arial" charset="0"/>
                </a:rPr>
                <a:t>11f </a:t>
              </a:r>
              <a:endParaRPr lang="en-US" sz="1000" b="1" dirty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ＭＳ Ｐゴシック" charset="-128"/>
                <a:cs typeface="Arial" charset="0"/>
              </a:endParaRPr>
            </a:p>
            <a:p>
              <a:pPr algn="ctr">
                <a:defRPr/>
              </a:pPr>
              <a:r>
                <a:rPr lang="en-US" sz="1000" b="1" dirty="0">
                  <a:solidFill>
                    <a:schemeClr val="bg2">
                      <a:lumMod val="75000"/>
                    </a:schemeClr>
                  </a:solidFill>
                  <a:latin typeface="Tahoma" pitchFamily="34" charset="0"/>
                  <a:ea typeface="ＭＳ Ｐゴシック" charset="-128"/>
                  <a:cs typeface="Arial" charset="0"/>
                </a:rPr>
                <a:t>Inter AP </a:t>
              </a:r>
            </a:p>
          </p:txBody>
        </p:sp>
        <p:sp>
          <p:nvSpPr>
            <p:cNvPr id="36" name="AutoShape 9"/>
            <p:cNvSpPr>
              <a:spLocks noChangeArrowheads="1"/>
            </p:cNvSpPr>
            <p:nvPr/>
          </p:nvSpPr>
          <p:spPr bwMode="auto">
            <a:xfrm>
              <a:off x="7530420" y="887490"/>
              <a:ext cx="1295400" cy="523797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00" b="1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11aa</a:t>
              </a:r>
              <a:endParaRPr lang="en-US" sz="1100" b="1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  <a:p>
              <a:pPr algn="ctr"/>
              <a:r>
                <a:rPr lang="en-US" sz="1100" b="1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Video Transport</a:t>
              </a:r>
            </a:p>
          </p:txBody>
        </p:sp>
        <p:sp>
          <p:nvSpPr>
            <p:cNvPr id="37" name="AutoShape 10"/>
            <p:cNvSpPr>
              <a:spLocks noChangeArrowheads="1"/>
            </p:cNvSpPr>
            <p:nvPr/>
          </p:nvSpPr>
          <p:spPr bwMode="auto">
            <a:xfrm>
              <a:off x="7530420" y="1740054"/>
              <a:ext cx="1295400" cy="523797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00" b="1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11ae</a:t>
              </a:r>
              <a:endParaRPr lang="en-US" sz="1100" b="1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  <a:p>
              <a:pPr algn="ctr"/>
              <a:r>
                <a:rPr lang="en-US" sz="1100" b="1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QoS Mgt Frames</a:t>
              </a:r>
            </a:p>
          </p:txBody>
        </p:sp>
        <p:sp>
          <p:nvSpPr>
            <p:cNvPr id="38" name="AutoShape 41"/>
            <p:cNvSpPr>
              <a:spLocks noChangeArrowheads="1"/>
            </p:cNvSpPr>
            <p:nvPr/>
          </p:nvSpPr>
          <p:spPr bwMode="auto">
            <a:xfrm>
              <a:off x="7517720" y="4523791"/>
              <a:ext cx="1308100" cy="451100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 b="1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11ac -VHT</a:t>
              </a:r>
            </a:p>
            <a:p>
              <a:pPr algn="ctr"/>
              <a:r>
                <a:rPr lang="en-US" sz="1050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&gt;1 </a:t>
              </a:r>
              <a:r>
                <a:rPr lang="en-US" sz="1050" b="1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Gbps @ 5GHz</a:t>
              </a:r>
              <a:endParaRPr lang="en-US" sz="1050" b="1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39" name="AutoShape 41"/>
            <p:cNvSpPr>
              <a:spLocks noChangeArrowheads="1"/>
            </p:cNvSpPr>
            <p:nvPr/>
          </p:nvSpPr>
          <p:spPr bwMode="auto">
            <a:xfrm>
              <a:off x="7524070" y="5098509"/>
              <a:ext cx="1295400" cy="436602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11ad - VHT</a:t>
              </a:r>
              <a:endParaRPr lang="en-US" sz="1000" b="1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  <a:p>
              <a:pPr algn="ctr"/>
              <a:r>
                <a:rPr lang="en-US" sz="1000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&gt;1 </a:t>
              </a:r>
              <a:r>
                <a:rPr lang="en-US" sz="1000" b="1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Gbps </a:t>
              </a:r>
              <a:r>
                <a:rPr lang="en-US" sz="1000" b="1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@ 60GHz</a:t>
              </a: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auto">
            <a:xfrm>
              <a:off x="7510463" y="3960005"/>
              <a:ext cx="1295400" cy="457200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00" b="1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11af</a:t>
              </a:r>
              <a:endParaRPr lang="en-US" sz="1100" b="1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  <a:p>
              <a:pPr algn="ctr"/>
              <a:r>
                <a:rPr lang="en-US" sz="1100" b="1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TV Whitespace</a:t>
              </a:r>
            </a:p>
          </p:txBody>
        </p:sp>
        <p:sp>
          <p:nvSpPr>
            <p:cNvPr id="41" name="Right Arrow 40"/>
            <p:cNvSpPr/>
            <p:nvPr/>
          </p:nvSpPr>
          <p:spPr bwMode="auto">
            <a:xfrm>
              <a:off x="4108040" y="3194469"/>
              <a:ext cx="445118" cy="426058"/>
            </a:xfrm>
            <a:prstGeom prst="right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" name="Right Arrow 41"/>
            <p:cNvSpPr/>
            <p:nvPr/>
          </p:nvSpPr>
          <p:spPr bwMode="auto">
            <a:xfrm>
              <a:off x="2286032" y="3173653"/>
              <a:ext cx="445118" cy="426058"/>
            </a:xfrm>
            <a:prstGeom prst="right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Right Arrow 42"/>
            <p:cNvSpPr/>
            <p:nvPr/>
          </p:nvSpPr>
          <p:spPr bwMode="auto">
            <a:xfrm>
              <a:off x="847060" y="3139771"/>
              <a:ext cx="445118" cy="426058"/>
            </a:xfrm>
            <a:prstGeom prst="right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Right Arrow 43"/>
            <p:cNvSpPr/>
            <p:nvPr/>
          </p:nvSpPr>
          <p:spPr bwMode="auto">
            <a:xfrm>
              <a:off x="7076313" y="3169460"/>
              <a:ext cx="445118" cy="426058"/>
            </a:xfrm>
            <a:prstGeom prst="right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105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Changes during the “</a:t>
            </a:r>
            <a:r>
              <a:rPr lang="en-US" sz="2800" smtClean="0"/>
              <a:t>Two-And-A-Half Decades</a:t>
            </a:r>
            <a:endParaRPr lang="en-US" sz="2800" dirty="0" smtClean="0"/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From paper to electronic document dissemination</a:t>
            </a:r>
          </a:p>
          <a:p>
            <a:pPr lvl="2"/>
            <a:r>
              <a:rPr lang="en-US" dirty="0" smtClean="0"/>
              <a:t>From 8 hour lead time to immediate access of documents</a:t>
            </a:r>
          </a:p>
          <a:p>
            <a:pPr lvl="1"/>
            <a:r>
              <a:rPr lang="en-US" dirty="0" smtClean="0"/>
              <a:t>From LCD screen on top of Overhead projector to LCD projector</a:t>
            </a:r>
          </a:p>
          <a:p>
            <a:pPr lvl="1"/>
            <a:r>
              <a:rPr lang="en-US" dirty="0" smtClean="0"/>
              <a:t>From minimal PC use to full PC use</a:t>
            </a:r>
          </a:p>
          <a:p>
            <a:pPr lvl="1"/>
            <a:r>
              <a:rPr lang="en-US" dirty="0" smtClean="0"/>
              <a:t>From non-internet to internet use</a:t>
            </a:r>
          </a:p>
          <a:p>
            <a:pPr lvl="2"/>
            <a:r>
              <a:rPr lang="en-US" dirty="0" smtClean="0"/>
              <a:t>Distribution lists</a:t>
            </a:r>
          </a:p>
          <a:p>
            <a:pPr lvl="2"/>
            <a:r>
              <a:rPr lang="en-US" dirty="0" smtClean="0"/>
              <a:t>Document server</a:t>
            </a:r>
          </a:p>
          <a:p>
            <a:pPr lvl="2"/>
            <a:r>
              <a:rPr lang="en-US" dirty="0" smtClean="0"/>
              <a:t>On-line attendance recording</a:t>
            </a:r>
          </a:p>
          <a:p>
            <a:pPr lvl="1"/>
            <a:r>
              <a:rPr lang="en-US" dirty="0" smtClean="0"/>
              <a:t>The form factor of electronics constantly decreased</a:t>
            </a:r>
          </a:p>
          <a:p>
            <a:pPr lvl="1"/>
            <a:r>
              <a:rPr lang="en-US" dirty="0" smtClean="0"/>
              <a:t>From batch processing, face-to-face only, to continuous processing using electronic means and teleconferencing way of working</a:t>
            </a:r>
          </a:p>
        </p:txBody>
      </p:sp>
      <p:sp>
        <p:nvSpPr>
          <p:cNvPr id="73731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73732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Stuart J. Kerry - 802.11 WG Chair (2000-2008)</a:t>
            </a:r>
            <a:endParaRPr lang="en-US" dirty="0"/>
          </a:p>
        </p:txBody>
      </p:sp>
      <p:sp>
        <p:nvSpPr>
          <p:cNvPr id="737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Slide </a:t>
            </a:r>
            <a:fld id="{9DA4E2A6-59B7-437E-B7FC-95F1D7F6CF57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to the future …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It’s Now, it’s Easy, it’s a No Brainer</a:t>
            </a:r>
          </a:p>
          <a:p>
            <a:r>
              <a:rPr lang="en-US" dirty="0" smtClean="0"/>
              <a:t>People Don’t know what it’s name is, but it has to be there</a:t>
            </a:r>
          </a:p>
          <a:p>
            <a:r>
              <a:rPr lang="en-US" dirty="0" smtClean="0"/>
              <a:t>Complements Wired Access</a:t>
            </a:r>
          </a:p>
          <a:p>
            <a:r>
              <a:rPr lang="en-US" dirty="0" smtClean="0"/>
              <a:t>The standard will be there in another 25 years similar to what Ethernet has shown in its continuing long life</a:t>
            </a:r>
          </a:p>
          <a:p>
            <a:r>
              <a:rPr lang="en-US" dirty="0" smtClean="0"/>
              <a:t>Has an growing Future of Innovations and Applications</a:t>
            </a:r>
          </a:p>
          <a:p>
            <a:r>
              <a:rPr lang="en-US" dirty="0" smtClean="0"/>
              <a:t>On-going support of industry and individual engineers for a bright future in the world of global standards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3971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8397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62600" y="6475413"/>
            <a:ext cx="2981325" cy="2301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Stuart J. Kerry - 802.11 WG Chair (2000-2008)</a:t>
            </a:r>
            <a:endParaRPr lang="en-US" dirty="0"/>
          </a:p>
        </p:txBody>
      </p:sp>
      <p:sp>
        <p:nvSpPr>
          <p:cNvPr id="8397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Slide </a:t>
            </a:r>
            <a:fld id="{1D9F5ED3-A7EA-4FCB-9896-F7B993449F1A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798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Stuart J. Kerry - 802.11 WG Chair (2000-2008)</a:t>
            </a:r>
            <a:endParaRPr lang="en-US" dirty="0"/>
          </a:p>
        </p:txBody>
      </p:sp>
      <p:sp>
        <p:nvSpPr>
          <p:cNvPr id="798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Slide </a:t>
            </a:r>
            <a:fld id="{42249BEB-8761-4CBD-BF00-6C775942148B}" type="slidenum">
              <a:rPr lang="en-US" smtClean="0"/>
              <a:pPr/>
              <a:t>15</a:t>
            </a:fld>
            <a:endParaRPr 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990600"/>
          <a:ext cx="78486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510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"Without the brains, creativity and vision of the 802.11 Working Group, we would still be tied to phone and computer cords, no mobile anything.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Productivity as we know it today, on the go, would also be tied to a cord, tethered and held back. Standards carry the burden of being called 'boring' but how can anyone call boring the thing that literally lets our communications fly?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The 802.11 Working Group has accomplished amazing things and it isn't done yet. Prepare to be astounded.“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- Stuart J. Kerry, "Lifelong WG Member," IEEE 802.11 WG Ex-Chair 2000 - 2008 and IEEE 802.11 WG Vice-Chair 1994 - 2000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98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19200"/>
            <a:ext cx="30924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25 Year Perspective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63738"/>
            <a:ext cx="7772400" cy="4132262"/>
          </a:xfrm>
        </p:spPr>
        <p:txBody>
          <a:bodyPr/>
          <a:lstStyle/>
          <a:p>
            <a:r>
              <a:rPr lang="en-US" dirty="0" smtClean="0"/>
              <a:t>How do you recall 25 years of time passed?</a:t>
            </a:r>
          </a:p>
          <a:p>
            <a:endParaRPr lang="en-US" dirty="0" smtClean="0"/>
          </a:p>
          <a:p>
            <a:r>
              <a:rPr lang="en-US" dirty="0" smtClean="0"/>
              <a:t>What Milestones or events do you remember?</a:t>
            </a:r>
          </a:p>
          <a:p>
            <a:endParaRPr lang="en-US" dirty="0" smtClean="0"/>
          </a:p>
          <a:p>
            <a:r>
              <a:rPr lang="en-US" dirty="0" smtClean="0"/>
              <a:t>What will the world look like in 25 years?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Stuart J. Kerry - 802.11 WG Chair (2000-2008)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566CEAEB-77F0-4C9A-9F08-17D65C20366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Lastly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46564"/>
            <a:ext cx="77724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THANK YOU</a:t>
            </a:r>
          </a:p>
          <a:p>
            <a:pPr marL="0" indent="0" algn="ctr">
              <a:buNone/>
            </a:pPr>
            <a:r>
              <a:rPr lang="en-US" dirty="0" smtClean="0"/>
              <a:t>On Behalf of Myself and the Worldwide Users of the IEEE 802.11 Standard (also known as Wi-Fi)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Stuart J. Kerry - 802.11 WG Chair (2000-2008)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566CEAEB-77F0-4C9A-9F08-17D65C20366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146" name="Picture 2" descr="http://talksense.weebly.com/uploads/3/0/7/0/3070350/15322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843" y="36576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914400" y="3048000"/>
            <a:ext cx="4572000" cy="297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endParaRPr lang="en-US" kern="0" dirty="0" smtClean="0"/>
          </a:p>
          <a:p>
            <a:pPr marL="0" indent="0" algn="ctr">
              <a:buFontTx/>
              <a:buNone/>
            </a:pPr>
            <a:r>
              <a:rPr lang="en-US" kern="0" dirty="0" smtClean="0">
                <a:solidFill>
                  <a:srgbClr val="00B050"/>
                </a:solidFill>
              </a:rPr>
              <a:t>… FOR THE FIRST </a:t>
            </a:r>
            <a:r>
              <a:rPr lang="en-US" sz="3600" kern="0" dirty="0" smtClean="0">
                <a:solidFill>
                  <a:srgbClr val="00B050"/>
                </a:solidFill>
              </a:rPr>
              <a:t>25</a:t>
            </a:r>
            <a:r>
              <a:rPr lang="en-US" kern="0" dirty="0" smtClean="0">
                <a:solidFill>
                  <a:srgbClr val="00B050"/>
                </a:solidFill>
              </a:rPr>
              <a:t> YEARS</a:t>
            </a:r>
          </a:p>
          <a:p>
            <a:pPr marL="0" indent="0" algn="ctr">
              <a:buFontTx/>
              <a:buNone/>
            </a:pPr>
            <a:endParaRPr lang="en-US" kern="0" dirty="0" smtClean="0"/>
          </a:p>
          <a:p>
            <a:pPr marL="0" indent="0" algn="ctr">
              <a:buFontTx/>
              <a:buNone/>
            </a:pPr>
            <a:r>
              <a:rPr lang="en-US" kern="0" dirty="0"/>
              <a:t>a</a:t>
            </a:r>
            <a:r>
              <a:rPr lang="en-US" kern="0" dirty="0" smtClean="0"/>
              <a:t>nd</a:t>
            </a:r>
          </a:p>
          <a:p>
            <a:pPr marL="0" indent="0" algn="ctr">
              <a:buFontTx/>
              <a:buNone/>
            </a:pPr>
            <a:endParaRPr lang="en-US" kern="0" dirty="0" smtClean="0"/>
          </a:p>
          <a:p>
            <a:pPr marL="0" indent="0" algn="ctr">
              <a:buFontTx/>
              <a:buNone/>
            </a:pPr>
            <a:r>
              <a:rPr lang="en-US" kern="0" dirty="0" smtClean="0">
                <a:solidFill>
                  <a:srgbClr val="FF0000"/>
                </a:solidFill>
              </a:rPr>
              <a:t>THE NEXT </a:t>
            </a:r>
            <a:r>
              <a:rPr lang="en-US" sz="3600" kern="0" dirty="0" smtClean="0">
                <a:solidFill>
                  <a:srgbClr val="FF0000"/>
                </a:solidFill>
              </a:rPr>
              <a:t>25</a:t>
            </a:r>
            <a:r>
              <a:rPr lang="en-US" kern="0" dirty="0" smtClean="0">
                <a:solidFill>
                  <a:srgbClr val="FF0000"/>
                </a:solidFill>
              </a:rPr>
              <a:t> YEARS …</a:t>
            </a:r>
          </a:p>
          <a:p>
            <a:pPr marL="0" indent="0" algn="ctr">
              <a:buFontTx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89627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88068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Stuart J. Kerry - 802.11 WG Chair (2000-2008)</a:t>
            </a:r>
            <a:endParaRPr lang="en-US" dirty="0"/>
          </a:p>
        </p:txBody>
      </p:sp>
      <p:sp>
        <p:nvSpPr>
          <p:cNvPr id="8806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Slide </a:t>
            </a:r>
            <a:fld id="{36017323-7A39-46A8-8C06-7A1254FA506D}" type="slidenum">
              <a:rPr lang="en-US" smtClean="0"/>
              <a:pPr/>
              <a:t>18</a:t>
            </a:fld>
            <a:endParaRPr lang="en-US" dirty="0" smtClean="0"/>
          </a:p>
        </p:txBody>
      </p:sp>
      <p:pic>
        <p:nvPicPr>
          <p:cNvPr id="88070" name="Picture 4" descr="ieee802-11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908175"/>
            <a:ext cx="6019800" cy="3170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Stuart J. Kerry - 802.11 WG Chair (2000-2008)</a:t>
            </a:r>
            <a:endParaRPr lang="en-US" dirty="0"/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Slide </a:t>
            </a:r>
            <a:fld id="{5E99C414-4383-4608-AC41-06C7D0D4DFDA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Abstract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Interesting facts observed during the last 25 years of the continuing existence of the IEEE 802.11 Standards Working Group for Wireless LANs (WLANs)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Dog Ate My Computer 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Stuart J. Kerry - 802.11 WG Chair (2000-2008)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566CEAEB-77F0-4C9A-9F08-17D65C20366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146" name="Picture 2" descr="Dog%20Ate%20My%20Homewor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63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Stuart J. Kerry - 802.11 WG Chair (2000-2008)</a:t>
            </a:r>
            <a:endParaRPr lang="en-US" dirty="0"/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Slide </a:t>
            </a:r>
            <a:fld id="{5E99C414-4383-4608-AC41-06C7D0D4DFDA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610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“A </a:t>
            </a:r>
            <a:r>
              <a:rPr lang="en-US" dirty="0"/>
              <a:t>Humorous Irreverent </a:t>
            </a:r>
            <a:r>
              <a:rPr lang="en-US" dirty="0" smtClean="0"/>
              <a:t>View …”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7244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cap="all" dirty="0" smtClean="0">
                <a:solidFill>
                  <a:srgbClr val="FF0000"/>
                </a:solidFill>
              </a:rPr>
              <a:t>Years of Hard Work</a:t>
            </a:r>
          </a:p>
          <a:p>
            <a:pPr algn="ctr" eaLnBrk="1" hangingPunct="1">
              <a:buFontTx/>
              <a:buNone/>
            </a:pPr>
            <a:r>
              <a:rPr lang="en-US" sz="2000" dirty="0" smtClean="0"/>
              <a:t>…</a:t>
            </a:r>
            <a:endParaRPr lang="en-US" sz="2000" dirty="0"/>
          </a:p>
          <a:p>
            <a:pPr algn="ctr" eaLnBrk="1" hangingPunct="1">
              <a:buFontTx/>
              <a:buNone/>
            </a:pPr>
            <a:r>
              <a:rPr lang="en-US" sz="2000" cap="all" dirty="0" smtClean="0">
                <a:solidFill>
                  <a:srgbClr val="0070C0"/>
                </a:solidFill>
              </a:rPr>
              <a:t>Late Nights, Head Scratching, Lost Sleep, FAMILY DEPREVATION</a:t>
            </a:r>
          </a:p>
          <a:p>
            <a:pPr algn="ctr" eaLnBrk="1" hangingPunct="1">
              <a:buNone/>
            </a:pPr>
            <a:r>
              <a:rPr lang="en-US" sz="2000" dirty="0" smtClean="0"/>
              <a:t>…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000" cap="all" dirty="0" smtClean="0">
                <a:solidFill>
                  <a:srgbClr val="00B050"/>
                </a:solidFill>
              </a:rPr>
              <a:t>A Worldwide Standard</a:t>
            </a:r>
          </a:p>
          <a:p>
            <a:pPr algn="ctr" eaLnBrk="1" hangingPunct="1">
              <a:buFontTx/>
              <a:buNone/>
            </a:pPr>
            <a:r>
              <a:rPr lang="en-US" sz="2000" cap="all" dirty="0" smtClean="0">
                <a:solidFill>
                  <a:srgbClr val="00B050"/>
                </a:solidFill>
              </a:rPr>
              <a:t>Used Widely </a:t>
            </a:r>
            <a:r>
              <a:rPr lang="en-US" sz="2000" cap="all" dirty="0">
                <a:solidFill>
                  <a:srgbClr val="00B050"/>
                </a:solidFill>
              </a:rPr>
              <a:t>E</a:t>
            </a:r>
            <a:r>
              <a:rPr lang="en-US" sz="2000" cap="all" dirty="0" smtClean="0">
                <a:solidFill>
                  <a:srgbClr val="00B050"/>
                </a:solidFill>
              </a:rPr>
              <a:t>veryday</a:t>
            </a:r>
          </a:p>
          <a:p>
            <a:pPr algn="ctr" eaLnBrk="1" hangingPunct="1">
              <a:buFontTx/>
              <a:buNone/>
            </a:pPr>
            <a:r>
              <a:rPr lang="en-US" sz="2000" dirty="0" smtClean="0"/>
              <a:t>…</a:t>
            </a:r>
            <a:endParaRPr lang="en-US" sz="2000" dirty="0"/>
          </a:p>
          <a:p>
            <a:pPr algn="ctr" eaLnBrk="1" hangingPunct="1"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 STANDARD TO BE</a:t>
            </a:r>
          </a:p>
          <a:p>
            <a:pPr algn="ctr" eaLnBrk="1" hangingPunct="1"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PROUD OF</a:t>
            </a:r>
          </a:p>
        </p:txBody>
      </p:sp>
      <p:pic>
        <p:nvPicPr>
          <p:cNvPr id="6146" name="Picture 2" descr="http://www.straighterline.com/wp/wp-content/uploads/image-archive/Head-Scratch-234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136" y="2170234"/>
            <a:ext cx="2914650" cy="373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47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Stuart J. Kerry - 802.11 WG Chair (2000-2008)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253EE5E-33DE-40E2-A0A1-A0DAD65879A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399039" y="1295400"/>
            <a:ext cx="4422121" cy="4476088"/>
            <a:chOff x="3741576" y="1240971"/>
            <a:chExt cx="4422121" cy="4476088"/>
          </a:xfrm>
        </p:grpSpPr>
        <p:grpSp>
          <p:nvGrpSpPr>
            <p:cNvPr id="6" name="Group 5"/>
            <p:cNvGrpSpPr/>
            <p:nvPr/>
          </p:nvGrpSpPr>
          <p:grpSpPr>
            <a:xfrm>
              <a:off x="4228563" y="1491832"/>
              <a:ext cx="3734873" cy="3998594"/>
              <a:chOff x="4228563" y="1491832"/>
              <a:chExt cx="3734873" cy="399859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8563" y="1491832"/>
                <a:ext cx="3734873" cy="2704563"/>
              </a:xfrm>
              <a:prstGeom prst="rect">
                <a:avLst/>
              </a:prstGeom>
            </p:spPr>
          </p:pic>
          <p:graphicFrame>
            <p:nvGraphicFramePr>
              <p:cNvPr id="9" name="Diagram 8"/>
              <p:cNvGraphicFramePr/>
              <p:nvPr>
                <p:extLst>
                  <p:ext uri="{D42A27DB-BD31-4B8C-83A1-F6EECF244321}">
                    <p14:modId xmlns:p14="http://schemas.microsoft.com/office/powerpoint/2010/main" val="2861971156"/>
                  </p:ext>
                </p:extLst>
              </p:nvPr>
            </p:nvGraphicFramePr>
            <p:xfrm>
              <a:off x="4588473" y="4209534"/>
              <a:ext cx="2833817" cy="128089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p:grpSp>
        <p:sp>
          <p:nvSpPr>
            <p:cNvPr id="7" name="Rounded Rectangle 6"/>
            <p:cNvSpPr/>
            <p:nvPr/>
          </p:nvSpPr>
          <p:spPr>
            <a:xfrm>
              <a:off x="3741576" y="1240971"/>
              <a:ext cx="4422121" cy="4476088"/>
            </a:xfrm>
            <a:prstGeom prst="roundRect">
              <a:avLst/>
            </a:prstGeom>
            <a:noFill/>
            <a:ln>
              <a:solidFill>
                <a:srgbClr val="3130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971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838200" y="960799"/>
            <a:ext cx="7772400" cy="1066800"/>
          </a:xfrm>
        </p:spPr>
        <p:txBody>
          <a:bodyPr/>
          <a:lstStyle/>
          <a:p>
            <a:pPr algn="r"/>
            <a:r>
              <a:rPr lang="en-US" sz="2800" dirty="0" smtClean="0"/>
              <a:t>Four IEEE 802.11 WG Chairs</a:t>
            </a:r>
          </a:p>
        </p:txBody>
      </p:sp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Stuart J. Kerry - 802.11 WG Chair (2000-2008)</a:t>
            </a:r>
            <a:endParaRPr lang="en-US" dirty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Slide </a:t>
            </a:r>
            <a:fld id="{4AC2B803-94DF-4E4A-8BD6-CDBD24F3C4D8}" type="slidenum">
              <a:rPr lang="en-US" smtClean="0"/>
              <a:pPr/>
              <a:t>6</a:t>
            </a:fld>
            <a:endParaRPr lang="en-US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533400" y="2378794"/>
            <a:ext cx="8077201" cy="3743700"/>
            <a:chOff x="533400" y="2378794"/>
            <a:chExt cx="8077201" cy="3743700"/>
          </a:xfrm>
        </p:grpSpPr>
        <p:grpSp>
          <p:nvGrpSpPr>
            <p:cNvPr id="8" name="Group 7"/>
            <p:cNvGrpSpPr/>
            <p:nvPr/>
          </p:nvGrpSpPr>
          <p:grpSpPr>
            <a:xfrm>
              <a:off x="533400" y="5503634"/>
              <a:ext cx="8077200" cy="618860"/>
              <a:chOff x="533400" y="5503634"/>
              <a:chExt cx="8077200" cy="618860"/>
            </a:xfrm>
          </p:grpSpPr>
          <p:sp>
            <p:nvSpPr>
              <p:cNvPr id="20487" name="TextBox 8"/>
              <p:cNvSpPr txBox="1">
                <a:spLocks noChangeArrowheads="1"/>
              </p:cNvSpPr>
              <p:nvPr/>
            </p:nvSpPr>
            <p:spPr bwMode="auto">
              <a:xfrm>
                <a:off x="533400" y="5503634"/>
                <a:ext cx="80772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1400" b="1" dirty="0" smtClean="0"/>
                  <a:t>            Vic Hayes                     Stuart J. Kerry                 Bruce P. Kraemer                Adrian P. Stephens</a:t>
                </a:r>
                <a:endParaRPr lang="en-US" sz="1400" b="1" dirty="0"/>
              </a:p>
            </p:txBody>
          </p:sp>
          <p:sp>
            <p:nvSpPr>
              <p:cNvPr id="21" name="TextBox 8"/>
              <p:cNvSpPr txBox="1">
                <a:spLocks noChangeArrowheads="1"/>
              </p:cNvSpPr>
              <p:nvPr/>
            </p:nvSpPr>
            <p:spPr bwMode="auto">
              <a:xfrm>
                <a:off x="533400" y="5845495"/>
                <a:ext cx="80772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b="1" dirty="0" smtClean="0"/>
                  <a:t>               1990-2000                               2000-2008                                    2008-2014                                     2014-to Date</a:t>
                </a:r>
                <a:endParaRPr lang="en-US" b="1" dirty="0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544687" y="2378794"/>
              <a:ext cx="8065914" cy="3032893"/>
              <a:chOff x="544687" y="2378794"/>
              <a:chExt cx="8065914" cy="303289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5433" y="2378796"/>
                <a:ext cx="2065168" cy="3032891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5361" y="2378794"/>
                <a:ext cx="1807399" cy="302117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2640" y="2465476"/>
                <a:ext cx="1988445" cy="2932151"/>
              </a:xfrm>
              <a:prstGeom prst="rect">
                <a:avLst/>
              </a:prstGeom>
            </p:spPr>
          </p:pic>
          <p:pic>
            <p:nvPicPr>
              <p:cNvPr id="3078" name="Picture 6" descr="http://www.ieeeghn.org/wiki/images/thumb/c/cb/Hayes_Vic.jpg/180px-Hayes_Vic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687" y="2552155"/>
                <a:ext cx="1874587" cy="28595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4688" y="2552159"/>
                <a:ext cx="1874586" cy="2852501"/>
              </a:xfrm>
              <a:prstGeom prst="rect">
                <a:avLst/>
              </a:prstGeom>
            </p:spPr>
          </p:pic>
        </p:grpSp>
      </p:grp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859893719"/>
              </p:ext>
            </p:extLst>
          </p:nvPr>
        </p:nvGraphicFramePr>
        <p:xfrm>
          <a:off x="685800" y="724973"/>
          <a:ext cx="2833817" cy="128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348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Million Miles &amp; Counting !!!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Stuart J. Kerry - 802.11 WG Chair (2000-2008)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566CEAEB-77F0-4C9A-9F08-17D65C20366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074" name="Picture 2" descr="https://sophosnews.files.wordpress.com/2015/07/united-air-miles-bounty-550.png?w=64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585" y="2133600"/>
            <a:ext cx="6699029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28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8153400" cy="5486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32935"/>
            <a:ext cx="7772400" cy="1066800"/>
          </a:xfrm>
        </p:spPr>
        <p:txBody>
          <a:bodyPr/>
          <a:lstStyle/>
          <a:p>
            <a:pPr algn="r"/>
            <a:r>
              <a:rPr lang="en-US" sz="2800" dirty="0" smtClean="0"/>
              <a:t>                           IEEE 802.11 Session Locations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Stuart J. Kerry - 802.11 WG Chair (2000-2008)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566CEAEB-77F0-4C9A-9F08-17D65C20366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685800" y="724973"/>
          <a:ext cx="2833817" cy="128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71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Working Environment 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Stuart J. Kerry - 802.11 WG Chair (2000-2008)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566CEAEB-77F0-4C9A-9F08-17D65C20366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098" name="Picture 2" descr="http://www.ieee802.org/11/Photographs/2010/201003%20802%2030th%20Anniversary/IMG_6411%20(Medium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63354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12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0</TotalTime>
  <Words>1058</Words>
  <Application>Microsoft Office PowerPoint</Application>
  <PresentationFormat>On-screen Show (4:3)</PresentationFormat>
  <Paragraphs>243</Paragraphs>
  <Slides>18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Tahoma</vt:lpstr>
      <vt:lpstr>Times New Roman</vt:lpstr>
      <vt:lpstr>802-11-Submission</vt:lpstr>
      <vt:lpstr>Document</vt:lpstr>
      <vt:lpstr>25 Years of IEEE 802.11</vt:lpstr>
      <vt:lpstr>Abstract</vt:lpstr>
      <vt:lpstr>The Dog Ate My Computer !</vt:lpstr>
      <vt:lpstr>“A Humorous Irreverent View …”</vt:lpstr>
      <vt:lpstr>PowerPoint Presentation</vt:lpstr>
      <vt:lpstr>Four IEEE 802.11 WG Chairs</vt:lpstr>
      <vt:lpstr>A Million Miles &amp; Counting !!!</vt:lpstr>
      <vt:lpstr>                           IEEE 802.11 Session Locations</vt:lpstr>
      <vt:lpstr>Our Working Environment !</vt:lpstr>
      <vt:lpstr>The VERY FIRST Social - SEP 1990</vt:lpstr>
      <vt:lpstr>The RESULT</vt:lpstr>
      <vt:lpstr>… and it has NOT Stopped EVOLVING !</vt:lpstr>
      <vt:lpstr>Changes during the “Two-And-A-Half Decades</vt:lpstr>
      <vt:lpstr>Looking to the future …</vt:lpstr>
      <vt:lpstr>PowerPoint Presentation</vt:lpstr>
      <vt:lpstr>25 Year Perspective</vt:lpstr>
      <vt:lpstr>Lastly …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2015-07-15T05:52:33Z</dcterms:created>
  <dcterms:modified xsi:type="dcterms:W3CDTF">2015-07-15T17:14:33Z</dcterms:modified>
</cp:coreProperties>
</file>