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279" r:id="rId3"/>
    <p:sldId id="271" r:id="rId4"/>
    <p:sldId id="272" r:id="rId5"/>
    <p:sldId id="280" r:id="rId6"/>
    <p:sldId id="281" r:id="rId7"/>
    <p:sldId id="273" r:id="rId8"/>
    <p:sldId id="274" r:id="rId9"/>
    <p:sldId id="275" r:id="rId10"/>
    <p:sldId id="276" r:id="rId11"/>
    <p:sldId id="270" r:id="rId12"/>
    <p:sldId id="278" r:id="rId13"/>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8000"/>
    <a:srgbClr val="99CC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86" autoAdjust="0"/>
    <p:restoredTop sz="98925" autoAdjust="0"/>
  </p:normalViewPr>
  <p:slideViewPr>
    <p:cSldViewPr>
      <p:cViewPr varScale="1">
        <p:scale>
          <a:sx n="70" d="100"/>
          <a:sy n="70" d="100"/>
        </p:scale>
        <p:origin x="1142" y="43"/>
      </p:cViewPr>
      <p:guideLst>
        <p:guide orient="horz" pos="2160"/>
        <p:guide pos="2880"/>
      </p:guideLst>
    </p:cSldViewPr>
  </p:slideViewPr>
  <p:outlineViewPr>
    <p:cViewPr>
      <p:scale>
        <a:sx n="50" d="100"/>
        <a:sy n="50" d="100"/>
      </p:scale>
      <p:origin x="72" y="9648"/>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40"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Dorothy Stanley, Aruba Networks</a:t>
            </a:r>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Dorothy Stanley, Aruba Networks</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802.11-11/1588r0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December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867096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a:xfrm>
            <a:off x="4052627" y="9001125"/>
            <a:ext cx="2160848" cy="184666"/>
          </a:xfrm>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a:xfrm>
            <a:off x="3278936" y="9001125"/>
            <a:ext cx="415177" cy="184666"/>
          </a:xfrm>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5</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6</a:t>
            </a:fld>
            <a:endParaRPr lang="en-US" altLang="en-US"/>
          </a:p>
        </p:txBody>
      </p:sp>
    </p:spTree>
    <p:extLst>
      <p:ext uri="{BB962C8B-B14F-4D97-AF65-F5344CB8AC3E}">
        <p14:creationId xmlns:p14="http://schemas.microsoft.com/office/powerpoint/2010/main" val="21934209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041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04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04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E652B88-6019-4C8F-B1BD-39830292E98B}" type="slidenum">
              <a:rPr lang="en-US" altLang="zh-CN"/>
              <a:pPr/>
              <a:t>7</a:t>
            </a:fld>
            <a:endParaRPr lang="en-US" altLang="zh-CN"/>
          </a:p>
        </p:txBody>
      </p:sp>
      <p:sp>
        <p:nvSpPr>
          <p:cNvPr id="60422" name="Rectangle 2"/>
          <p:cNvSpPr>
            <a:spLocks noGrp="1" noRot="1" noChangeAspect="1" noChangeArrowheads="1" noTextEdit="1"/>
          </p:cNvSpPr>
          <p:nvPr>
            <p:ph type="sldImg"/>
          </p:nvPr>
        </p:nvSpPr>
        <p:spPr>
          <a:xfrm>
            <a:off x="1149350" y="696913"/>
            <a:ext cx="4637088" cy="3478212"/>
          </a:xfrm>
          <a:ln/>
        </p:spPr>
      </p:sp>
      <p:sp>
        <p:nvSpPr>
          <p:cNvPr id="6042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28298386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144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144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14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A9F1F33-5F92-4D14-9728-AD5D4B85E4CB}" type="slidenum">
              <a:rPr lang="en-US" altLang="zh-CN"/>
              <a:pPr/>
              <a:t>8</a:t>
            </a:fld>
            <a:endParaRPr lang="en-US" altLang="zh-CN"/>
          </a:p>
        </p:txBody>
      </p:sp>
      <p:sp>
        <p:nvSpPr>
          <p:cNvPr id="61446" name="Rectangle 2"/>
          <p:cNvSpPr>
            <a:spLocks noGrp="1" noRot="1" noChangeAspect="1" noChangeArrowheads="1" noTextEdit="1"/>
          </p:cNvSpPr>
          <p:nvPr>
            <p:ph type="sldImg"/>
          </p:nvPr>
        </p:nvSpPr>
        <p:spPr>
          <a:xfrm>
            <a:off x="1154113" y="701675"/>
            <a:ext cx="4625975" cy="3468688"/>
          </a:xfrm>
          <a:ln/>
        </p:spPr>
      </p:sp>
      <p:sp>
        <p:nvSpPr>
          <p:cNvPr id="614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011045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24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24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24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8340E21-9B85-4E09-8D23-8E47B048A7B3}" type="slidenum">
              <a:rPr lang="en-US" altLang="zh-CN"/>
              <a:pPr/>
              <a:t>9</a:t>
            </a:fld>
            <a:endParaRPr lang="en-US" altLang="zh-CN"/>
          </a:p>
        </p:txBody>
      </p:sp>
      <p:sp>
        <p:nvSpPr>
          <p:cNvPr id="62470" name="Rectangle 2"/>
          <p:cNvSpPr>
            <a:spLocks noGrp="1" noRot="1" noChangeAspect="1" noChangeArrowheads="1" noTextEdit="1"/>
          </p:cNvSpPr>
          <p:nvPr>
            <p:ph type="sldImg"/>
          </p:nvPr>
        </p:nvSpPr>
        <p:spPr>
          <a:xfrm>
            <a:off x="1154113" y="701675"/>
            <a:ext cx="4625975" cy="3468688"/>
          </a:xfrm>
          <a:ln/>
        </p:spPr>
      </p:sp>
      <p:sp>
        <p:nvSpPr>
          <p:cNvPr id="624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536644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34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34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34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A89529EE-00E8-498D-B680-806E26A32040}" type="slidenum">
              <a:rPr lang="en-US" altLang="zh-CN"/>
              <a:pPr/>
              <a:t>10</a:t>
            </a:fld>
            <a:endParaRPr lang="en-US" altLang="zh-CN"/>
          </a:p>
        </p:txBody>
      </p:sp>
      <p:sp>
        <p:nvSpPr>
          <p:cNvPr id="63494" name="Rectangle 2"/>
          <p:cNvSpPr>
            <a:spLocks noGrp="1" noRot="1" noChangeAspect="1" noChangeArrowheads="1" noTextEdit="1"/>
          </p:cNvSpPr>
          <p:nvPr>
            <p:ph type="sldImg"/>
          </p:nvPr>
        </p:nvSpPr>
        <p:spPr>
          <a:xfrm>
            <a:off x="1149350" y="696913"/>
            <a:ext cx="4637088" cy="3478212"/>
          </a:xfrm>
          <a:ln/>
        </p:spPr>
      </p:sp>
      <p:sp>
        <p:nvSpPr>
          <p:cNvPr id="63495"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4065422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xfrm>
            <a:off x="7348085" y="6475413"/>
            <a:ext cx="1195840" cy="184666"/>
          </a:xfrm>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July 2015</a:t>
            </a:r>
            <a:endParaRPr lang="en-US" dirty="0"/>
          </a:p>
        </p:txBody>
      </p:sp>
      <p:sp>
        <p:nvSpPr>
          <p:cNvPr id="1029" name="Rectangle 5"/>
          <p:cNvSpPr>
            <a:spLocks noGrp="1" noChangeArrowheads="1"/>
          </p:cNvSpPr>
          <p:nvPr>
            <p:ph type="ftr" sz="quarter" idx="3"/>
          </p:nvPr>
        </p:nvSpPr>
        <p:spPr bwMode="auto">
          <a:xfrm>
            <a:off x="7051529" y="6475413"/>
            <a:ext cx="1492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err="1" smtClean="0"/>
              <a:t>TGax</a:t>
            </a:r>
            <a:r>
              <a:rPr lang="en-US" dirty="0" smtClean="0"/>
              <a:t> MU ad-hoc group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dirty="0"/>
              <a:t>Slide </a:t>
            </a:r>
            <a:fld id="{DC664FA7-9591-4AF1-947F-CBEC61367A07}" type="slidenum">
              <a:rPr lang="en-US"/>
              <a:pPr>
                <a:defRPr/>
              </a:pPr>
              <a:t>‹#›</a:t>
            </a:fld>
            <a:endParaRPr lang="en-US" dirty="0"/>
          </a:p>
        </p:txBody>
      </p:sp>
      <p:sp>
        <p:nvSpPr>
          <p:cNvPr id="1031" name="Rectangle 7"/>
          <p:cNvSpPr>
            <a:spLocks noChangeArrowheads="1"/>
          </p:cNvSpPr>
          <p:nvPr/>
        </p:nvSpPr>
        <p:spPr bwMode="auto">
          <a:xfrm>
            <a:off x="5495910" y="332601"/>
            <a:ext cx="294959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802.11-15/899</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5/11-15-0075-00-00ax-operating-rules-for-tgax-ad-hoc-group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murphy.events.ieee.org/imat/attendance/index"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dirty="0" smtClean="0"/>
              <a:t>July 2015</a:t>
            </a:r>
            <a:endParaRPr lang="en-US" sz="1800" dirty="0" smtClean="0"/>
          </a:p>
        </p:txBody>
      </p:sp>
      <p:sp>
        <p:nvSpPr>
          <p:cNvPr id="3075" name="Footer Placeholder 4"/>
          <p:cNvSpPr>
            <a:spLocks noGrp="1"/>
          </p:cNvSpPr>
          <p:nvPr>
            <p:ph type="ftr" sz="quarter" idx="11"/>
          </p:nvPr>
        </p:nvSpPr>
        <p:spPr>
          <a:xfrm>
            <a:off x="7051529" y="6475413"/>
            <a:ext cx="1492396"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err="1" smtClean="0"/>
              <a:t>TGax</a:t>
            </a:r>
            <a:r>
              <a:rPr lang="en-US" dirty="0" smtClean="0"/>
              <a:t> MU ad-hoc group</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Slide </a:t>
            </a:r>
            <a:fld id="{77FB121F-92AD-4A94-B9B7-431A9F07F0F0}" type="slidenum">
              <a:rPr lang="en-US" smtClean="0"/>
              <a:pPr>
                <a:defRPr/>
              </a:pPr>
              <a:t>1</a:t>
            </a:fld>
            <a:endParaRPr lang="en-US" dirty="0" smtClean="0"/>
          </a:p>
        </p:txBody>
      </p:sp>
      <p:sp>
        <p:nvSpPr>
          <p:cNvPr id="2053" name="Rectangle 2"/>
          <p:cNvSpPr>
            <a:spLocks noGrp="1" noChangeArrowheads="1"/>
          </p:cNvSpPr>
          <p:nvPr>
            <p:ph type="title"/>
          </p:nvPr>
        </p:nvSpPr>
        <p:spPr>
          <a:xfrm>
            <a:off x="685800" y="685800"/>
            <a:ext cx="7924800" cy="1066800"/>
          </a:xfrm>
        </p:spPr>
        <p:txBody>
          <a:bodyPr/>
          <a:lstStyle/>
          <a:p>
            <a:r>
              <a:rPr lang="en-US" sz="2800" dirty="0" err="1" smtClean="0"/>
              <a:t>TGax</a:t>
            </a:r>
            <a:r>
              <a:rPr lang="en-US" sz="2800" dirty="0" smtClean="0"/>
              <a:t> MU ad-hoc </a:t>
            </a:r>
            <a:r>
              <a:rPr lang="en-US" sz="2800" dirty="0" smtClean="0"/>
              <a:t>July 2015 </a:t>
            </a:r>
            <a:r>
              <a:rPr lang="en-US" sz="2800" dirty="0" smtClean="0"/>
              <a:t>Agenda </a:t>
            </a:r>
            <a:endParaRPr lang="en-US" altLang="en-US" sz="2800" dirty="0" smtClean="0"/>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2015-07-13</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3160935405"/>
              </p:ext>
            </p:extLst>
          </p:nvPr>
        </p:nvGraphicFramePr>
        <p:xfrm>
          <a:off x="525463" y="2292350"/>
          <a:ext cx="8016875" cy="3043238"/>
        </p:xfrm>
        <a:graphic>
          <a:graphicData uri="http://schemas.openxmlformats.org/presentationml/2006/ole">
            <mc:AlternateContent xmlns:mc="http://schemas.openxmlformats.org/markup-compatibility/2006">
              <mc:Choice xmlns:v="urn:schemas-microsoft-com:vml" Requires="v">
                <p:oleObj spid="_x0000_s2374" name="Document" r:id="rId4" imgW="8276230" imgH="3140734" progId="Word.Document.8">
                  <p:embed/>
                </p:oleObj>
              </mc:Choice>
              <mc:Fallback>
                <p:oleObj name="Document" r:id="rId4" imgW="8276230" imgH="3140734" progId="Word.Document.8">
                  <p:embed/>
                  <p:pic>
                    <p:nvPicPr>
                      <p:cNvPr id="0" name="Object 11"/>
                      <p:cNvPicPr>
                        <a:picLocks noChangeAspect="1" noChangeArrowheads="1"/>
                      </p:cNvPicPr>
                      <p:nvPr/>
                    </p:nvPicPr>
                    <p:blipFill>
                      <a:blip r:embed="rId5"/>
                      <a:srcRect/>
                      <a:stretch>
                        <a:fillRect/>
                      </a:stretch>
                    </p:blipFill>
                    <p:spPr bwMode="auto">
                      <a:xfrm>
                        <a:off x="525463" y="2292350"/>
                        <a:ext cx="8016875" cy="3043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smtClean="0"/>
          </a:p>
        </p:txBody>
      </p:sp>
      <p:sp>
        <p:nvSpPr>
          <p:cNvPr id="13315"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331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6D12C3C-66F6-41D2-B673-85B45BC5472C}" type="slidenum">
              <a:rPr lang="en-US" altLang="zh-CN"/>
              <a:pPr/>
              <a:t>10</a:t>
            </a:fld>
            <a:endParaRPr lang="en-US" altLang="zh-CN"/>
          </a:p>
        </p:txBody>
      </p:sp>
      <p:sp>
        <p:nvSpPr>
          <p:cNvPr id="13317" name="Rectangle 2"/>
          <p:cNvSpPr>
            <a:spLocks noGrp="1" noChangeArrowheads="1"/>
          </p:cNvSpPr>
          <p:nvPr>
            <p:ph type="title"/>
          </p:nvPr>
        </p:nvSpPr>
        <p:spPr>
          <a:xfrm>
            <a:off x="685800" y="685800"/>
            <a:ext cx="7772400" cy="609600"/>
          </a:xfrm>
        </p:spPr>
        <p:txBody>
          <a:bodyPr/>
          <a:lstStyle/>
          <a:p>
            <a:r>
              <a:rPr lang="en-US" altLang="zh-CN" sz="2800" u="sng" dirty="0" smtClean="0"/>
              <a:t>Other Guidelines for IEEE WG Meetings</a:t>
            </a:r>
          </a:p>
        </p:txBody>
      </p:sp>
      <p:sp>
        <p:nvSpPr>
          <p:cNvPr id="1331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500" b="1" u="sng">
              <a:solidFill>
                <a:srgbClr val="FF0000"/>
              </a:solidFill>
            </a:endParaRPr>
          </a:p>
          <a:p>
            <a:pPr>
              <a:lnSpc>
                <a:spcPct val="80000"/>
              </a:lnSpc>
              <a:spcBef>
                <a:spcPct val="20000"/>
              </a:spcBef>
              <a:spcAft>
                <a:spcPct val="40000"/>
              </a:spcAft>
              <a:buFontTx/>
              <a:buChar char="•"/>
            </a:pPr>
            <a:r>
              <a:rPr lang="en-US" altLang="zh-CN" sz="200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Bef>
                <a:spcPct val="20000"/>
              </a:spcBef>
              <a:spcAft>
                <a:spcPct val="40000"/>
              </a:spcAft>
              <a:buFontTx/>
              <a:buChar char="•"/>
            </a:pPr>
            <a:r>
              <a:rPr lang="en-US" altLang="zh-CN" sz="160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zh-CN" sz="1600"/>
              <a:t>Technical considerations remain primary focus</a:t>
            </a:r>
            <a:endParaRPr lang="en-US" altLang="zh-CN" sz="1600"/>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spcBef>
                <a:spcPct val="20000"/>
              </a:spcBef>
            </a:pPr>
            <a:r>
              <a:rPr lang="en-US" altLang="zh-CN"/>
              <a:t>---------------------------------------------------------------   </a:t>
            </a:r>
            <a:endParaRPr lang="en-US" altLang="zh-CN" sz="1400"/>
          </a:p>
          <a:p>
            <a:pPr algn="ctr">
              <a:lnSpc>
                <a:spcPct val="80000"/>
              </a:lnSpc>
              <a:spcBef>
                <a:spcPct val="20000"/>
              </a:spcBef>
            </a:pPr>
            <a:r>
              <a:rPr lang="en-US" altLang="zh-CN" sz="1400"/>
              <a:t>See </a:t>
            </a:r>
            <a:r>
              <a:rPr lang="en-US" altLang="zh-CN" sz="1400" i="1"/>
              <a:t>IEEE-SA Standards Board Operations Manual</a:t>
            </a:r>
            <a:r>
              <a:rPr lang="en-US" altLang="zh-CN" sz="1400"/>
              <a:t>, clause 5.3.10 and </a:t>
            </a:r>
            <a:r>
              <a:rPr lang="en-GB" altLang="en-US" sz="1400"/>
              <a:t>“</a:t>
            </a:r>
            <a:r>
              <a:rPr lang="en-GB" altLang="zh-CN" sz="1400"/>
              <a:t>Promoting Competition and Innovation: What You Need to Know about the IEEE Standards Association's Antitrust and Competition Policy</a:t>
            </a:r>
            <a:r>
              <a:rPr lang="en-GB" altLang="en-US" sz="1400"/>
              <a:t>”</a:t>
            </a:r>
            <a:r>
              <a:rPr lang="en-US" altLang="ja-JP" sz="1400"/>
              <a:t> for more details.</a:t>
            </a:r>
            <a:endParaRPr lang="en-US" altLang="zh-CN" sz="1400"/>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#4</a:t>
            </a:r>
            <a:endParaRPr lang="en-US" altLang="zh-CN" sz="2400"/>
          </a:p>
        </p:txBody>
      </p:sp>
    </p:spTree>
    <p:extLst>
      <p:ext uri="{BB962C8B-B14F-4D97-AF65-F5344CB8AC3E}">
        <p14:creationId xmlns:p14="http://schemas.microsoft.com/office/powerpoint/2010/main" val="84855093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19600"/>
          </a:xfrm>
        </p:spPr>
        <p:txBody>
          <a:bodyPr/>
          <a:lstStyle/>
          <a:p>
            <a:r>
              <a:rPr lang="en-US" altLang="en-US" sz="2000" dirty="0"/>
              <a:t>A straw poll needs to achieves at least 75% </a:t>
            </a:r>
            <a:r>
              <a:rPr lang="en-US" altLang="en-US" sz="2000" dirty="0" smtClean="0"/>
              <a:t>at the ad-hoc level to </a:t>
            </a:r>
            <a:r>
              <a:rPr lang="en-US" altLang="en-US" sz="2000" dirty="0"/>
              <a:t>be converted to a motion at the TG level.</a:t>
            </a:r>
          </a:p>
          <a:p>
            <a:r>
              <a:rPr lang="en-GB" sz="2000" dirty="0" smtClean="0"/>
              <a:t>In </a:t>
            </a:r>
            <a:r>
              <a:rPr lang="en-GB" sz="2000" dirty="0"/>
              <a:t>the case a consensus can not be reached within an Ad Hoc group (a stalemate that prohibits further progress), the subject is moved to the </a:t>
            </a:r>
            <a:r>
              <a:rPr lang="en-GB" sz="2000" dirty="0" smtClean="0"/>
              <a:t>Task group, </a:t>
            </a:r>
            <a:r>
              <a:rPr lang="en-GB" sz="2000" dirty="0"/>
              <a:t>if an Ad Hoc straw poll vote to move the subject to the </a:t>
            </a:r>
            <a:r>
              <a:rPr lang="en-GB" sz="2000" dirty="0" err="1"/>
              <a:t>Taskgroup</a:t>
            </a:r>
            <a:r>
              <a:rPr lang="en-GB" sz="2000" dirty="0"/>
              <a:t> achieves &gt;50% approval</a:t>
            </a:r>
            <a:r>
              <a:rPr lang="en-GB" sz="2000" dirty="0" smtClean="0"/>
              <a:t>.</a:t>
            </a:r>
          </a:p>
          <a:p>
            <a:r>
              <a:rPr lang="en-US" altLang="en-US" sz="2000" dirty="0" smtClean="0"/>
              <a:t>A </a:t>
            </a:r>
            <a:r>
              <a:rPr lang="en-US" altLang="en-US" sz="2000" dirty="0"/>
              <a:t>straw poll affecting the Spec Framework has to start with, </a:t>
            </a:r>
          </a:p>
          <a:p>
            <a:pPr lvl="1"/>
            <a:r>
              <a:rPr lang="en-US" altLang="en-US" sz="1800" dirty="0">
                <a:solidFill>
                  <a:srgbClr val="FF0000"/>
                </a:solidFill>
              </a:rPr>
              <a:t>Do you agree to add to the TG Specification Frame work document?</a:t>
            </a:r>
          </a:p>
          <a:p>
            <a:pPr lvl="1"/>
            <a:r>
              <a:rPr lang="en-US" altLang="en-US" sz="1800" dirty="0" err="1">
                <a:solidFill>
                  <a:srgbClr val="FF0000"/>
                </a:solidFill>
              </a:rPr>
              <a:t>x.y.z</a:t>
            </a:r>
            <a:r>
              <a:rPr lang="en-US" altLang="en-US" sz="1800" dirty="0">
                <a:solidFill>
                  <a:srgbClr val="FF0000"/>
                </a:solidFill>
              </a:rPr>
              <a:t>. &lt;feature description</a:t>
            </a:r>
            <a:r>
              <a:rPr lang="en-US" altLang="en-US" sz="1800" dirty="0" smtClean="0">
                <a:solidFill>
                  <a:srgbClr val="FF0000"/>
                </a:solidFill>
              </a:rPr>
              <a:t>&gt;</a:t>
            </a:r>
          </a:p>
          <a:p>
            <a:r>
              <a:rPr lang="en-US" sz="2000" dirty="0"/>
              <a:t>For further details, please see </a:t>
            </a:r>
            <a:r>
              <a:rPr lang="en-US" sz="2000" dirty="0" smtClean="0"/>
              <a:t>the operating rules for </a:t>
            </a:r>
            <a:r>
              <a:rPr lang="en-US" sz="2000" dirty="0" err="1" smtClean="0"/>
              <a:t>Tgax</a:t>
            </a:r>
            <a:r>
              <a:rPr lang="en-US" sz="2000" dirty="0" smtClean="0"/>
              <a:t> Ad-hoc groups</a:t>
            </a:r>
          </a:p>
          <a:p>
            <a:pPr lvl="1"/>
            <a:r>
              <a:rPr lang="en-US" altLang="en-US" sz="1600" dirty="0">
                <a:hlinkClick r:id="rId2"/>
              </a:rPr>
              <a:t>https://</a:t>
            </a:r>
            <a:r>
              <a:rPr lang="en-US" altLang="en-US" sz="1600" dirty="0" smtClean="0">
                <a:hlinkClick r:id="rId2"/>
              </a:rPr>
              <a:t>mentor.ieee.org/802.11/dcn/15/11-15-0075-00-00ax-operating-rules-for-tgax-ad-hoc-groups.docx</a:t>
            </a:r>
            <a:r>
              <a:rPr lang="en-US" altLang="en-US" sz="1600" dirty="0" smtClean="0"/>
              <a:t> </a:t>
            </a:r>
            <a:endParaRPr lang="en-US" altLang="en-US" sz="1600" dirty="0"/>
          </a:p>
          <a:p>
            <a:pPr marL="0" indent="0">
              <a:buNone/>
            </a:pPr>
            <a:endParaRPr lang="en-US" sz="2000" dirty="0"/>
          </a:p>
        </p:txBody>
      </p:sp>
      <p:sp>
        <p:nvSpPr>
          <p:cNvPr id="3" name="Title 2"/>
          <p:cNvSpPr>
            <a:spLocks noGrp="1"/>
          </p:cNvSpPr>
          <p:nvPr>
            <p:ph type="title"/>
          </p:nvPr>
        </p:nvSpPr>
        <p:spPr/>
        <p:txBody>
          <a:bodyPr/>
          <a:lstStyle/>
          <a:p>
            <a:r>
              <a:rPr lang="en-US" dirty="0" smtClean="0"/>
              <a:t>Ad-hoc Group Straw poll rules</a:t>
            </a:r>
            <a:br>
              <a:rPr lang="en-US" dirty="0" smtClean="0"/>
            </a:br>
            <a:r>
              <a:rPr lang="en-US" sz="2000" dirty="0" smtClean="0"/>
              <a:t>Document: 15/0075r0</a:t>
            </a:r>
            <a:endParaRPr lang="en-US" dirty="0"/>
          </a:p>
        </p:txBody>
      </p:sp>
      <p:sp>
        <p:nvSpPr>
          <p:cNvPr id="4" name="Date Placeholder 3"/>
          <p:cNvSpPr>
            <a:spLocks noGrp="1"/>
          </p:cNvSpPr>
          <p:nvPr>
            <p:ph type="dt" sz="half" idx="10"/>
          </p:nvPr>
        </p:nvSpPr>
        <p:spPr/>
        <p:txBody>
          <a:bodyPr/>
          <a:lstStyle/>
          <a:p>
            <a:pPr>
              <a:defRPr/>
            </a:pPr>
            <a:r>
              <a:rPr lang="en-US" dirty="0" smtClean="0"/>
              <a:t>July 2015</a:t>
            </a:r>
            <a:endParaRPr lang="en-US" dirty="0"/>
          </a:p>
        </p:txBody>
      </p:sp>
      <p:sp>
        <p:nvSpPr>
          <p:cNvPr id="5" name="Footer Placeholder 4"/>
          <p:cNvSpPr>
            <a:spLocks noGrp="1"/>
          </p:cNvSpPr>
          <p:nvPr>
            <p:ph type="ftr" sz="quarter" idx="11"/>
          </p:nvPr>
        </p:nvSpPr>
        <p:spPr>
          <a:xfrm>
            <a:off x="7051529" y="6475413"/>
            <a:ext cx="1492396" cy="184666"/>
          </a:xfrm>
        </p:spPr>
        <p:txBody>
          <a:bodyPr/>
          <a:lstStyle/>
          <a:p>
            <a:pPr>
              <a:defRPr/>
            </a:pPr>
            <a:r>
              <a:rPr lang="en-US" dirty="0" err="1"/>
              <a:t>TGax</a:t>
            </a:r>
            <a:r>
              <a:rPr lang="en-US" dirty="0"/>
              <a:t> MU ad-hoc group</a:t>
            </a:r>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11</a:t>
            </a:fld>
            <a:endParaRPr lang="en-US"/>
          </a:p>
        </p:txBody>
      </p:sp>
    </p:spTree>
    <p:extLst>
      <p:ext uri="{BB962C8B-B14F-4D97-AF65-F5344CB8AC3E}">
        <p14:creationId xmlns:p14="http://schemas.microsoft.com/office/powerpoint/2010/main" val="39915541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685800" y="533400"/>
            <a:ext cx="7772400" cy="1066800"/>
          </a:xfrm>
        </p:spPr>
        <p:txBody>
          <a:bodyPr/>
          <a:lstStyle/>
          <a:p>
            <a:r>
              <a:rPr lang="en-US" altLang="en-US" smtClean="0"/>
              <a:t>Submissions (MU)</a:t>
            </a:r>
          </a:p>
        </p:txBody>
      </p:sp>
      <p:sp>
        <p:nvSpPr>
          <p:cNvPr id="5124"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a:t>
            </a:r>
            <a:endParaRPr lang="en-US" altLang="en-US" sz="1800" dirty="0" smtClean="0"/>
          </a:p>
        </p:txBody>
      </p:sp>
      <p:sp>
        <p:nvSpPr>
          <p:cNvPr id="5125"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TGax MU ad-hoc group</a:t>
            </a:r>
            <a:endParaRPr lang="en-US" altLang="en-US" dirty="0" smtClean="0"/>
          </a:p>
        </p:txBody>
      </p:sp>
      <p:sp>
        <p:nvSpPr>
          <p:cNvPr id="512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2ADCA64C-882A-4782-919D-B874D052F433}" type="slidenum">
              <a:rPr lang="en-US" altLang="en-US"/>
              <a:pPr/>
              <a:t>12</a:t>
            </a:fld>
            <a:endParaRPr lang="en-US" altLang="en-US"/>
          </a:p>
        </p:txBody>
      </p:sp>
      <p:graphicFrame>
        <p:nvGraphicFramePr>
          <p:cNvPr id="8" name="Table 7"/>
          <p:cNvGraphicFramePr>
            <a:graphicFrameLocks noGrp="1"/>
          </p:cNvGraphicFramePr>
          <p:nvPr/>
        </p:nvGraphicFramePr>
        <p:xfrm>
          <a:off x="685800" y="1887538"/>
          <a:ext cx="7924800" cy="3294062"/>
        </p:xfrm>
        <a:graphic>
          <a:graphicData uri="http://schemas.openxmlformats.org/drawingml/2006/table">
            <a:tbl>
              <a:tblPr/>
              <a:tblGrid>
                <a:gridCol w="1092072"/>
                <a:gridCol w="4310042"/>
                <a:gridCol w="1823760"/>
                <a:gridCol w="698926"/>
              </a:tblGrid>
              <a:tr h="219604">
                <a:tc>
                  <a:txBody>
                    <a:bodyPr/>
                    <a:lstStyle/>
                    <a:p>
                      <a:pPr algn="ctr" fontAlgn="b"/>
                      <a:r>
                        <a:rPr lang="en-CA" sz="1200" b="1" i="0" u="none" strike="noStrike" dirty="0">
                          <a:solidFill>
                            <a:srgbClr val="FFFFFF"/>
                          </a:solidFill>
                          <a:latin typeface="Calibri"/>
                        </a:rPr>
                        <a:t>DCN</a:t>
                      </a:r>
                    </a:p>
                  </a:txBody>
                  <a:tcPr marL="8404" marR="8404" marT="8403"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Title</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Author</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ad hoc</a:t>
                      </a:r>
                    </a:p>
                  </a:txBody>
                  <a:tcPr marL="8404" marR="8404" marT="8403" marB="0" anchor="b">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219604">
                <a:tc>
                  <a:txBody>
                    <a:bodyPr/>
                    <a:lstStyle/>
                    <a:p>
                      <a:pPr algn="l" fontAlgn="b"/>
                      <a:r>
                        <a:rPr lang="en-CA" sz="1200" b="0" i="0" u="none" strike="noStrike">
                          <a:solidFill>
                            <a:srgbClr val="000000"/>
                          </a:solidFill>
                          <a:latin typeface="Calibri"/>
                        </a:rPr>
                        <a:t>11-15/0800</a:t>
                      </a:r>
                    </a:p>
                  </a:txBody>
                  <a:tcPr marL="8404" marR="8404" marT="8403"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Multiplexing of Acknowledgements for Multicast Transmission</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Yusuke Tanaka </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8404" marR="8404" marT="8403" marB="0" anchor="b">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9604">
                <a:tc>
                  <a:txBody>
                    <a:bodyPr/>
                    <a:lstStyle/>
                    <a:p>
                      <a:pPr algn="l" fontAlgn="b"/>
                      <a:r>
                        <a:rPr lang="en-CA" sz="1200" b="0" i="0" u="none" strike="noStrike">
                          <a:solidFill>
                            <a:srgbClr val="000000"/>
                          </a:solidFill>
                          <a:latin typeface="Calibri"/>
                        </a:rPr>
                        <a:t>11/15/0806</a:t>
                      </a:r>
                    </a:p>
                  </a:txBody>
                  <a:tcPr marL="8404" marR="8404" marT="840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Protection for MU transmission</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Young Hoon Kwon</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8404" marR="8404" marT="8403"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439210">
                <a:tc>
                  <a:txBody>
                    <a:bodyPr/>
                    <a:lstStyle/>
                    <a:p>
                      <a:pPr algn="l" fontAlgn="b"/>
                      <a:r>
                        <a:rPr lang="en-CA" sz="1200" b="0" i="0" u="none" strike="noStrike">
                          <a:solidFill>
                            <a:srgbClr val="000000"/>
                          </a:solidFill>
                          <a:latin typeface="Calibri"/>
                        </a:rPr>
                        <a:t>11-15/0818</a:t>
                      </a:r>
                    </a:p>
                  </a:txBody>
                  <a:tcPr marL="8404" marR="8404" marT="840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200" b="0" i="0" u="none" strike="noStrike">
                          <a:solidFill>
                            <a:srgbClr val="000000"/>
                          </a:solidFill>
                          <a:latin typeface="Calibri"/>
                        </a:rPr>
                        <a:t>Further Analysis of Feedback and Frequency Selective Scheduling (FSS) for TGax OFDMA</a:t>
                      </a:r>
                    </a:p>
                  </a:txBody>
                  <a:tcPr marL="8404" marR="8404" marT="8403"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CA" sz="1200" b="0" i="0" u="none" strike="noStrike">
                          <a:solidFill>
                            <a:srgbClr val="000000"/>
                          </a:solidFill>
                          <a:latin typeface="Calibri"/>
                        </a:rPr>
                        <a:t>InterDigital Communications</a:t>
                      </a:r>
                    </a:p>
                  </a:txBody>
                  <a:tcPr marL="8404" marR="8404" marT="8403"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8404" marR="8404" marT="8403"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9604">
                <a:tc>
                  <a:txBody>
                    <a:bodyPr/>
                    <a:lstStyle/>
                    <a:p>
                      <a:pPr algn="l" fontAlgn="b"/>
                      <a:r>
                        <a:rPr lang="en-CA" sz="1200" b="0" i="0" u="none" strike="noStrike">
                          <a:solidFill>
                            <a:srgbClr val="000000"/>
                          </a:solidFill>
                          <a:latin typeface="Calibri"/>
                        </a:rPr>
                        <a:t>11-15/0829</a:t>
                      </a:r>
                    </a:p>
                  </a:txBody>
                  <a:tcPr marL="8404" marR="8404" marT="840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Uplink ACK and BA Multiplexing</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Reza Hedayat </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8404" marR="8404" marT="8403"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9604">
                <a:tc>
                  <a:txBody>
                    <a:bodyPr/>
                    <a:lstStyle/>
                    <a:p>
                      <a:pPr algn="l" fontAlgn="b"/>
                      <a:r>
                        <a:rPr lang="en-CA" sz="1200" b="0" i="0" u="none" strike="noStrike">
                          <a:solidFill>
                            <a:srgbClr val="000000"/>
                          </a:solidFill>
                          <a:latin typeface="Calibri"/>
                        </a:rPr>
                        <a:t>11-15/0843</a:t>
                      </a:r>
                    </a:p>
                  </a:txBody>
                  <a:tcPr marL="8404" marR="8404" marT="840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UL MU OFDMA analysis</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Yonggang Fang (ZTE)</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8404" marR="8404" marT="8403"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9604">
                <a:tc>
                  <a:txBody>
                    <a:bodyPr/>
                    <a:lstStyle/>
                    <a:p>
                      <a:pPr algn="l" fontAlgn="b"/>
                      <a:r>
                        <a:rPr lang="en-CA" sz="1200" b="0" i="0" u="none" strike="noStrike" dirty="0">
                          <a:solidFill>
                            <a:srgbClr val="000000"/>
                          </a:solidFill>
                          <a:latin typeface="Calibri"/>
                        </a:rPr>
                        <a:t>11-15/0852</a:t>
                      </a:r>
                    </a:p>
                  </a:txBody>
                  <a:tcPr marL="8404" marR="8404" marT="840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Transmission Interval of Trigger Frames</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Leonardo Lanante </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8404" marR="8404" marT="8403"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9604">
                <a:tc>
                  <a:txBody>
                    <a:bodyPr/>
                    <a:lstStyle/>
                    <a:p>
                      <a:pPr algn="l" fontAlgn="b"/>
                      <a:r>
                        <a:rPr lang="en-CA" sz="1200" b="0" i="0" u="none" strike="noStrike">
                          <a:solidFill>
                            <a:srgbClr val="000000"/>
                          </a:solidFill>
                          <a:latin typeface="Calibri"/>
                        </a:rPr>
                        <a:t>11-15/0854</a:t>
                      </a:r>
                    </a:p>
                  </a:txBody>
                  <a:tcPr marL="8404" marR="8404" marT="840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DL OFDMA Signalling</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Tomoko Adach</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8404" marR="8404" marT="8403"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9604">
                <a:tc>
                  <a:txBody>
                    <a:bodyPr/>
                    <a:lstStyle/>
                    <a:p>
                      <a:pPr algn="l" fontAlgn="b"/>
                      <a:r>
                        <a:rPr lang="en-CA" sz="1200" b="0" i="0" u="none" strike="noStrike">
                          <a:solidFill>
                            <a:srgbClr val="000000"/>
                          </a:solidFill>
                          <a:latin typeface="Calibri"/>
                        </a:rPr>
                        <a:t>11-15/0855</a:t>
                      </a:r>
                    </a:p>
                  </a:txBody>
                  <a:tcPr marL="8404" marR="8404" marT="840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How to collect STAsf Tx demands for UL MU</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Tomoko Adach</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8404" marR="8404" marT="8403"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9604">
                <a:tc>
                  <a:txBody>
                    <a:bodyPr/>
                    <a:lstStyle/>
                    <a:p>
                      <a:pPr algn="l" fontAlgn="b"/>
                      <a:r>
                        <a:rPr lang="en-CA" sz="1200" b="0" i="0" u="none" strike="noStrike" dirty="0">
                          <a:solidFill>
                            <a:srgbClr val="000000"/>
                          </a:solidFill>
                          <a:latin typeface="Calibri"/>
                        </a:rPr>
                        <a:t>11-15/0858</a:t>
                      </a:r>
                    </a:p>
                  </a:txBody>
                  <a:tcPr marL="8404" marR="8404" marT="840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 BFee Interference channel feedback</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Sigurd Schelstraete </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8404" marR="8404" marT="8403"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9604">
                <a:tc>
                  <a:txBody>
                    <a:bodyPr/>
                    <a:lstStyle/>
                    <a:p>
                      <a:pPr algn="l" fontAlgn="b"/>
                      <a:r>
                        <a:rPr lang="en-CA" sz="1200" b="0" i="0" u="none" strike="noStrike">
                          <a:solidFill>
                            <a:srgbClr val="000000"/>
                          </a:solidFill>
                          <a:latin typeface="Calibri"/>
                        </a:rPr>
                        <a:t>11-15/0859</a:t>
                      </a:r>
                    </a:p>
                  </a:txBody>
                  <a:tcPr marL="8404" marR="8404" marT="840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A mechanism for incremental updates to MU precoding</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Sigurd Schelstraete </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8404" marR="8404" marT="8403"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9604">
                <a:tc>
                  <a:txBody>
                    <a:bodyPr/>
                    <a:lstStyle/>
                    <a:p>
                      <a:pPr algn="l" fontAlgn="b"/>
                      <a:r>
                        <a:rPr lang="en-CA" sz="1200" b="0" i="0" u="none" strike="noStrike">
                          <a:solidFill>
                            <a:srgbClr val="000000"/>
                          </a:solidFill>
                          <a:latin typeface="Calibri"/>
                        </a:rPr>
                        <a:t>11-15/0867</a:t>
                      </a:r>
                    </a:p>
                  </a:txBody>
                  <a:tcPr marL="8404" marR="8404" marT="840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MU-RTS/CTS for DL MU</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Po Kai Huang</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8404" marR="8404" marT="8403"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9604">
                <a:tc>
                  <a:txBody>
                    <a:bodyPr/>
                    <a:lstStyle/>
                    <a:p>
                      <a:pPr algn="l" fontAlgn="b"/>
                      <a:r>
                        <a:rPr lang="en-CA" sz="1200" b="0" i="0" u="none" strike="noStrike">
                          <a:solidFill>
                            <a:srgbClr val="000000"/>
                          </a:solidFill>
                          <a:latin typeface="Calibri"/>
                        </a:rPr>
                        <a:t>11-15/0875</a:t>
                      </a:r>
                    </a:p>
                  </a:txBody>
                  <a:tcPr marL="8404" marR="8404" marT="840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Random Access with Trigger Frames using OFDMA</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Chittabrata Ghosh</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8404" marR="8404" marT="8403"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9604">
                <a:tc>
                  <a:txBody>
                    <a:bodyPr/>
                    <a:lstStyle/>
                    <a:p>
                      <a:pPr algn="l" fontAlgn="b"/>
                      <a:r>
                        <a:rPr lang="en-CA" sz="1200" b="0" i="0" u="none" strike="noStrike">
                          <a:solidFill>
                            <a:srgbClr val="000000"/>
                          </a:solidFill>
                          <a:latin typeface="Calibri"/>
                        </a:rPr>
                        <a:t>11-15/0881</a:t>
                      </a:r>
                    </a:p>
                  </a:txBody>
                  <a:tcPr marL="8404" marR="8404" marT="8403"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Regarding buffer status of UL-STAs in UL-OFDMA</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Woojin Ahn</a:t>
                      </a:r>
                    </a:p>
                  </a:txBody>
                  <a:tcPr marL="8404" marR="8404" marT="8403"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MU</a:t>
                      </a:r>
                    </a:p>
                  </a:txBody>
                  <a:tcPr marL="8404" marR="8404" marT="8403"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bl>
          </a:graphicData>
        </a:graphic>
      </p:graphicFrame>
    </p:spTree>
    <p:extLst>
      <p:ext uri="{BB962C8B-B14F-4D97-AF65-F5344CB8AC3E}">
        <p14:creationId xmlns:p14="http://schemas.microsoft.com/office/powerpoint/2010/main" val="7444959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55602"/>
            <a:ext cx="968214" cy="55399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a:t>
            </a:r>
          </a:p>
          <a:p>
            <a:r>
              <a:rPr lang="en-US" altLang="en-US" sz="1800" dirty="0" smtClean="0"/>
              <a:t>2015</a:t>
            </a:r>
            <a:endParaRPr lang="en-US" altLang="en-US" sz="1800" dirty="0" smtClean="0"/>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rPr>
              <a:t>IEEE 802.11 </a:t>
            </a:r>
            <a:r>
              <a:rPr lang="en-US" altLang="en-US" dirty="0" err="1" smtClean="0">
                <a:solidFill>
                  <a:srgbClr val="0000FF"/>
                </a:solidFill>
              </a:rPr>
              <a:t>TGax</a:t>
            </a:r>
            <a:r>
              <a:rPr lang="en-US" altLang="en-US" dirty="0" smtClean="0">
                <a:solidFill>
                  <a:srgbClr val="0000FF"/>
                </a:solidFill>
              </a:rPr>
              <a:t/>
            </a:r>
            <a:br>
              <a:rPr lang="en-US" altLang="en-US" dirty="0" smtClean="0">
                <a:solidFill>
                  <a:srgbClr val="0000FF"/>
                </a:solidFill>
              </a:rPr>
            </a:br>
            <a:r>
              <a:rPr lang="en-US" altLang="en-US" dirty="0" smtClean="0">
                <a:solidFill>
                  <a:srgbClr val="0000FF"/>
                </a:solidFill>
              </a:rPr>
              <a:t>High Efficiency WLAN</a:t>
            </a:r>
            <a:br>
              <a:rPr lang="en-US" altLang="en-US" dirty="0" smtClean="0">
                <a:solidFill>
                  <a:srgbClr val="0000FF"/>
                </a:solidFill>
              </a:rPr>
            </a:br>
            <a:r>
              <a:rPr lang="en-US" altLang="en-US" dirty="0" smtClean="0">
                <a:solidFill>
                  <a:srgbClr val="0000FF"/>
                </a:solidFill>
              </a:rPr>
              <a:t>MU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p>
          <a:p>
            <a:pPr algn="ctr">
              <a:lnSpc>
                <a:spcPct val="90000"/>
              </a:lnSpc>
              <a:buFontTx/>
              <a:buNone/>
            </a:pPr>
            <a:r>
              <a:rPr lang="en-US" altLang="en-US" sz="2000" dirty="0" smtClean="0"/>
              <a:t>Co-Chairs: </a:t>
            </a:r>
          </a:p>
          <a:p>
            <a:pPr algn="ctr">
              <a:lnSpc>
                <a:spcPct val="90000"/>
              </a:lnSpc>
              <a:buFontTx/>
              <a:buNone/>
            </a:pPr>
            <a:r>
              <a:rPr lang="en-US" altLang="en-US" sz="2000" dirty="0" smtClean="0"/>
              <a:t>Kaushik </a:t>
            </a:r>
            <a:r>
              <a:rPr lang="en-US" altLang="en-US" sz="2000" dirty="0" err="1" smtClean="0"/>
              <a:t>Josiam</a:t>
            </a:r>
            <a:r>
              <a:rPr lang="en-US" altLang="en-US" sz="2000" dirty="0" smtClean="0"/>
              <a:t> (Samsung)</a:t>
            </a:r>
          </a:p>
          <a:p>
            <a:pPr algn="ctr">
              <a:lnSpc>
                <a:spcPct val="90000"/>
              </a:lnSpc>
              <a:buFontTx/>
              <a:buNone/>
            </a:pPr>
            <a:r>
              <a:rPr lang="en-US" altLang="en-US" sz="2000" dirty="0" err="1" smtClean="0"/>
              <a:t>Kiseon</a:t>
            </a:r>
            <a:r>
              <a:rPr lang="en-US" altLang="en-US" sz="2000" dirty="0" smtClean="0"/>
              <a:t> </a:t>
            </a:r>
            <a:r>
              <a:rPr lang="en-US" altLang="en-US" sz="2000" dirty="0" err="1" smtClean="0"/>
              <a:t>Ryu</a:t>
            </a:r>
            <a:r>
              <a:rPr lang="en-US" altLang="en-US" sz="2000" dirty="0" smtClean="0"/>
              <a:t> (LG Electronics)</a:t>
            </a:r>
          </a:p>
          <a:p>
            <a:pPr algn="ctr">
              <a:lnSpc>
                <a:spcPct val="90000"/>
              </a:lnSpc>
              <a:buFontTx/>
              <a:buNone/>
            </a:pPr>
            <a:r>
              <a:rPr lang="en-US" altLang="en-US" sz="2000" dirty="0" err="1" smtClean="0"/>
              <a:t>Sigurd</a:t>
            </a:r>
            <a:r>
              <a:rPr lang="en-US" altLang="en-US" sz="2000" dirty="0" smtClean="0"/>
              <a:t> </a:t>
            </a:r>
            <a:r>
              <a:rPr lang="en-US" altLang="en-US" sz="2000" dirty="0" err="1" smtClean="0"/>
              <a:t>Schelstraete</a:t>
            </a:r>
            <a:r>
              <a:rPr lang="en-US" altLang="en-US" sz="2000" dirty="0" smtClean="0"/>
              <a:t> (</a:t>
            </a:r>
            <a:r>
              <a:rPr lang="en-US" altLang="en-US" sz="2000" dirty="0" err="1" smtClean="0"/>
              <a:t>Quantenna</a:t>
            </a:r>
            <a:r>
              <a:rPr lang="en-US" altLang="en-US" sz="2000" dirty="0" smtClean="0"/>
              <a:t>)</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extLst>
      <p:ext uri="{BB962C8B-B14F-4D97-AF65-F5344CB8AC3E}">
        <p14:creationId xmlns:p14="http://schemas.microsoft.com/office/powerpoint/2010/main" val="38092240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smtClean="0"/>
          </a:p>
        </p:txBody>
      </p:sp>
      <p:sp>
        <p:nvSpPr>
          <p:cNvPr id="5123"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30E3B87-9323-4DB7-BBA4-1B899C2DC27D}" type="slidenum">
              <a:rPr lang="en-US" altLang="zh-CN"/>
              <a:pPr/>
              <a:t>3</a:t>
            </a:fld>
            <a:endParaRPr lang="en-US" altLang="zh-CN"/>
          </a:p>
        </p:txBody>
      </p:sp>
      <p:sp>
        <p:nvSpPr>
          <p:cNvPr id="5125"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ED160824-DF7A-44B6-B4F1-E496E214D525}" type="slidenum">
              <a:rPr lang="en-US" altLang="zh-CN"/>
              <a:pPr algn="ctr"/>
              <a:t>3</a:t>
            </a:fld>
            <a:endParaRPr lang="en-US" altLang="zh-CN"/>
          </a:p>
        </p:txBody>
      </p:sp>
      <p:sp>
        <p:nvSpPr>
          <p:cNvPr id="5126" name="Rectangle 2"/>
          <p:cNvSpPr>
            <a:spLocks noGrp="1" noChangeArrowheads="1"/>
          </p:cNvSpPr>
          <p:nvPr>
            <p:ph type="title" idx="4294967295"/>
          </p:nvPr>
        </p:nvSpPr>
        <p:spPr/>
        <p:txBody>
          <a:bodyPr/>
          <a:lstStyle/>
          <a:p>
            <a:r>
              <a:rPr lang="en-US" altLang="zh-CN" dirty="0" smtClean="0"/>
              <a:t>Meeting Protocol</a:t>
            </a:r>
          </a:p>
        </p:txBody>
      </p:sp>
      <p:sp>
        <p:nvSpPr>
          <p:cNvPr id="5127" name="Rectangle 3"/>
          <p:cNvSpPr>
            <a:spLocks noGrp="1" noChangeArrowheads="1"/>
          </p:cNvSpPr>
          <p:nvPr>
            <p:ph type="body" idx="4294967295"/>
          </p:nvPr>
        </p:nvSpPr>
        <p:spPr>
          <a:xfrm>
            <a:off x="381000" y="2667000"/>
            <a:ext cx="8458200" cy="1676400"/>
          </a:xfrm>
        </p:spPr>
        <p:txBody>
          <a:bodyPr/>
          <a:lstStyle/>
          <a:p>
            <a:r>
              <a:rPr lang="en-US" altLang="zh-CN" sz="3200" dirty="0" smtClean="0"/>
              <a:t>Please announce your affiliation when you first address the group during a meeting slot</a:t>
            </a:r>
          </a:p>
        </p:txBody>
      </p:sp>
    </p:spTree>
    <p:extLst>
      <p:ext uri="{BB962C8B-B14F-4D97-AF65-F5344CB8AC3E}">
        <p14:creationId xmlns:p14="http://schemas.microsoft.com/office/powerpoint/2010/main" val="4137447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smtClean="0"/>
          </a:p>
        </p:txBody>
      </p:sp>
      <p:sp>
        <p:nvSpPr>
          <p:cNvPr id="6147"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61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04462825-7E9D-45ED-B1F3-A5ED0407967A}" type="slidenum">
              <a:rPr lang="en-US" altLang="zh-CN"/>
              <a:pPr/>
              <a:t>4</a:t>
            </a:fld>
            <a:endParaRPr lang="en-US" altLang="zh-CN"/>
          </a:p>
        </p:txBody>
      </p:sp>
      <p:sp>
        <p:nvSpPr>
          <p:cNvPr id="614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C4711908-95A9-4E37-8A0D-051B2EF83AC2}" type="slidenum">
              <a:rPr lang="en-US" altLang="zh-CN"/>
              <a:pPr algn="ctr"/>
              <a:t>4</a:t>
            </a:fld>
            <a:endParaRPr lang="en-US" altLang="zh-CN"/>
          </a:p>
        </p:txBody>
      </p:sp>
      <p:sp>
        <p:nvSpPr>
          <p:cNvPr id="6150" name="Rectangle 2"/>
          <p:cNvSpPr>
            <a:spLocks noGrp="1" noChangeArrowheads="1"/>
          </p:cNvSpPr>
          <p:nvPr>
            <p:ph type="title" idx="4294967295"/>
          </p:nvPr>
        </p:nvSpPr>
        <p:spPr/>
        <p:txBody>
          <a:bodyPr/>
          <a:lstStyle/>
          <a:p>
            <a:r>
              <a:rPr lang="en-US" altLang="zh-CN" dirty="0" smtClean="0"/>
              <a:t>Attendance</a:t>
            </a:r>
          </a:p>
        </p:txBody>
      </p:sp>
      <p:sp>
        <p:nvSpPr>
          <p:cNvPr id="6151" name="Rectangle 3"/>
          <p:cNvSpPr>
            <a:spLocks noGrp="1" noChangeArrowheads="1"/>
          </p:cNvSpPr>
          <p:nvPr>
            <p:ph type="body" idx="4294967295"/>
          </p:nvPr>
        </p:nvSpPr>
        <p:spPr>
          <a:xfrm>
            <a:off x="381000" y="1600200"/>
            <a:ext cx="8077200" cy="4495800"/>
          </a:xfrm>
        </p:spPr>
        <p:txBody>
          <a:bodyPr/>
          <a:lstStyle/>
          <a:p>
            <a:pPr marL="457200" indent="-457200"/>
            <a:r>
              <a:rPr lang="en-US" altLang="zh-CN" dirty="0" smtClean="0">
                <a:hlinkClick r:id="rId2"/>
              </a:rPr>
              <a:t>https://murphy.events.ieee.org/imat/attendance/index</a:t>
            </a:r>
            <a:endParaRPr lang="en-US" altLang="zh-CN" dirty="0" smtClean="0"/>
          </a:p>
          <a:p>
            <a:pPr marL="457200" indent="-457200"/>
            <a:endParaRPr lang="en-US" altLang="zh-CN" sz="3600" dirty="0" smtClean="0"/>
          </a:p>
          <a:p>
            <a:pPr marL="457200" indent="-457200">
              <a:buFontTx/>
              <a:buAutoNum type="arabicPeriod"/>
            </a:pPr>
            <a:r>
              <a:rPr lang="en-US" altLang="zh-CN" sz="3600" dirty="0" smtClean="0"/>
              <a:t>Register</a:t>
            </a:r>
          </a:p>
          <a:p>
            <a:pPr marL="457200" indent="-457200">
              <a:buFontTx/>
              <a:buAutoNum type="arabicPeriod"/>
            </a:pPr>
            <a:r>
              <a:rPr lang="en-US" altLang="zh-CN" sz="3600" dirty="0" smtClean="0"/>
              <a:t>Indicate attendance</a:t>
            </a:r>
          </a:p>
          <a:p>
            <a:pPr marL="457200" indent="-457200">
              <a:buFontTx/>
              <a:buAutoNum type="arabicPeriod"/>
            </a:pPr>
            <a:endParaRPr lang="en-US" altLang="zh-CN" sz="3600" dirty="0" smtClean="0"/>
          </a:p>
          <a:p>
            <a:pPr marL="457200" indent="-457200">
              <a:spcBef>
                <a:spcPct val="0"/>
              </a:spcBef>
              <a:buFontTx/>
              <a:buNone/>
            </a:pPr>
            <a:r>
              <a:rPr lang="en-US" altLang="zh-CN" sz="2800" dirty="0" smtClean="0"/>
              <a:t>See document </a:t>
            </a:r>
            <a:r>
              <a:rPr lang="en-US" altLang="zh-CN" sz="2800" dirty="0" smtClean="0"/>
              <a:t>11-09-0517r0  </a:t>
            </a:r>
            <a:r>
              <a:rPr lang="en-US" altLang="zh-CN" sz="2800" dirty="0" smtClean="0"/>
              <a:t>for more details</a:t>
            </a:r>
            <a:r>
              <a:rPr lang="en-US" altLang="zh-CN" sz="3200" dirty="0" smtClean="0"/>
              <a:t> </a:t>
            </a:r>
          </a:p>
        </p:txBody>
      </p:sp>
    </p:spTree>
    <p:extLst>
      <p:ext uri="{BB962C8B-B14F-4D97-AF65-F5344CB8AC3E}">
        <p14:creationId xmlns:p14="http://schemas.microsoft.com/office/powerpoint/2010/main" val="2405712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endParaRPr lang="en-US" altLang="en-US" sz="1800" dirty="0" smtClean="0"/>
          </a:p>
        </p:txBody>
      </p:sp>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5</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br>
              <a:rPr lang="en-US" altLang="en-US" dirty="0" smtClean="0"/>
            </a:br>
            <a:r>
              <a:rPr lang="en-US" altLang="en-US" sz="2800" dirty="0" smtClean="0"/>
              <a:t>July 14 </a:t>
            </a:r>
            <a:r>
              <a:rPr lang="en-US" altLang="en-US" sz="2800" dirty="0" smtClean="0"/>
              <a:t>2015, </a:t>
            </a:r>
            <a:r>
              <a:rPr lang="en-US" altLang="en-US" sz="2800" dirty="0" smtClean="0"/>
              <a:t>1:30PM </a:t>
            </a:r>
            <a:r>
              <a:rPr lang="en-US" altLang="en-US" sz="2800" dirty="0" smtClean="0"/>
              <a:t>– </a:t>
            </a:r>
            <a:r>
              <a:rPr lang="en-US" altLang="en-US" sz="2800" dirty="0"/>
              <a:t>3</a:t>
            </a:r>
            <a:r>
              <a:rPr lang="en-US" altLang="en-US" sz="2800" dirty="0" smtClean="0"/>
              <a:t>:30PM</a:t>
            </a:r>
            <a:endParaRPr lang="en-US" altLang="en-US" sz="2800" dirty="0" smtClean="0"/>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r>
              <a:rPr lang="en-US" altLang="en-US" sz="2000" dirty="0" smtClean="0"/>
              <a:t>Note ad hoc rules </a:t>
            </a:r>
          </a:p>
          <a:p>
            <a:r>
              <a:rPr lang="en-US" altLang="en-US" sz="2000" dirty="0" smtClean="0"/>
              <a:t>Note MU ad hoc sessions this week </a:t>
            </a:r>
          </a:p>
          <a:p>
            <a:pPr lvl="1"/>
            <a:r>
              <a:rPr lang="en-US" altLang="en-US" dirty="0" smtClean="0"/>
              <a:t>Tuesday </a:t>
            </a:r>
            <a:r>
              <a:rPr lang="en-US" altLang="en-US" dirty="0" smtClean="0"/>
              <a:t>PM1</a:t>
            </a:r>
          </a:p>
          <a:p>
            <a:pPr lvl="1"/>
            <a:r>
              <a:rPr lang="en-US" altLang="en-US" dirty="0" smtClean="0"/>
              <a:t>Wednesday PM2</a:t>
            </a:r>
            <a:endParaRPr lang="en-US" altLang="en-US" dirty="0" smtClean="0"/>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Tree>
    <p:extLst>
      <p:ext uri="{BB962C8B-B14F-4D97-AF65-F5344CB8AC3E}">
        <p14:creationId xmlns:p14="http://schemas.microsoft.com/office/powerpoint/2010/main" val="1598647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endParaRPr lang="en-US" altLang="en-US" sz="1800" dirty="0" smtClean="0"/>
          </a:p>
        </p:txBody>
      </p:sp>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6</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br>
              <a:rPr lang="en-US" altLang="en-US" dirty="0" smtClean="0"/>
            </a:br>
            <a:r>
              <a:rPr lang="en-US" altLang="en-US" sz="2800" dirty="0" smtClean="0"/>
              <a:t>July 15 </a:t>
            </a:r>
            <a:r>
              <a:rPr lang="en-US" altLang="en-US" sz="2800" dirty="0" smtClean="0"/>
              <a:t>2015, </a:t>
            </a:r>
            <a:r>
              <a:rPr lang="en-US" altLang="en-US" sz="2800" dirty="0" smtClean="0"/>
              <a:t>4 PM </a:t>
            </a:r>
            <a:r>
              <a:rPr lang="en-US" altLang="en-US" sz="2800" dirty="0" smtClean="0"/>
              <a:t>– </a:t>
            </a:r>
            <a:r>
              <a:rPr lang="en-US" altLang="en-US" sz="2800" dirty="0" smtClean="0"/>
              <a:t>6</a:t>
            </a:r>
            <a:r>
              <a:rPr lang="en-US" altLang="en-US" sz="2800" dirty="0" smtClean="0"/>
              <a:t>PM</a:t>
            </a:r>
            <a:endParaRPr lang="en-US" altLang="en-US" sz="2800" dirty="0" smtClean="0"/>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r>
              <a:rPr lang="en-US" altLang="en-US" sz="2000" dirty="0" smtClean="0"/>
              <a:t>Note ad hoc rules </a:t>
            </a:r>
          </a:p>
          <a:p>
            <a:r>
              <a:rPr lang="en-CA" altLang="en-US" sz="2000" dirty="0" err="1" smtClean="0"/>
              <a:t>Conitnue</a:t>
            </a:r>
            <a:r>
              <a:rPr lang="en-CA" altLang="en-US" sz="2000" dirty="0" smtClean="0"/>
              <a:t> Technical </a:t>
            </a:r>
            <a:r>
              <a:rPr lang="en-CA" altLang="en-US" sz="2000" dirty="0" smtClean="0"/>
              <a:t>Presentations approved by 802.11ax chair for presentation this week, and related straw polls</a:t>
            </a:r>
          </a:p>
          <a:p>
            <a:r>
              <a:rPr lang="en-CA" altLang="en-US" sz="2000" dirty="0" smtClean="0"/>
              <a:t>Any other technical presentations </a:t>
            </a:r>
          </a:p>
        </p:txBody>
      </p:sp>
    </p:spTree>
    <p:extLst>
      <p:ext uri="{BB962C8B-B14F-4D97-AF65-F5344CB8AC3E}">
        <p14:creationId xmlns:p14="http://schemas.microsoft.com/office/powerpoint/2010/main" val="18668091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smtClean="0"/>
          </a:p>
        </p:txBody>
      </p:sp>
      <p:sp>
        <p:nvSpPr>
          <p:cNvPr id="10243"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7879294-1AB7-4818-B1DF-F6A2B710F85F}" type="slidenum">
              <a:rPr lang="en-US" altLang="zh-CN"/>
              <a:pPr/>
              <a:t>7</a:t>
            </a:fld>
            <a:endParaRPr lang="en-US" altLang="zh-CN"/>
          </a:p>
        </p:txBody>
      </p:sp>
      <p:sp>
        <p:nvSpPr>
          <p:cNvPr id="10245" name="Rectangle 2"/>
          <p:cNvSpPr>
            <a:spLocks noGrp="1" noChangeArrowheads="1"/>
          </p:cNvSpPr>
          <p:nvPr>
            <p:ph type="title"/>
          </p:nvPr>
        </p:nvSpPr>
        <p:spPr>
          <a:xfrm>
            <a:off x="685800" y="685800"/>
            <a:ext cx="7772400" cy="381000"/>
          </a:xfrm>
        </p:spPr>
        <p:txBody>
          <a:bodyPr/>
          <a:lstStyle/>
          <a:p>
            <a:r>
              <a:rPr lang="en-US" altLang="zh-CN" sz="2800" u="sng" dirty="0" smtClean="0"/>
              <a:t>Participants, Patents, and Duty to Inform</a:t>
            </a:r>
          </a:p>
        </p:txBody>
      </p:sp>
      <p:sp>
        <p:nvSpPr>
          <p:cNvPr id="1024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zh-CN" sz="2000" b="1" u="sng">
              <a:solidFill>
                <a:schemeClr val="tx2"/>
              </a:solidFill>
              <a:latin typeface="Helvetica" panose="020B0604020202020204" pitchFamily="34" charset="0"/>
            </a:endParaRPr>
          </a:p>
        </p:txBody>
      </p:sp>
      <p:sp>
        <p:nvSpPr>
          <p:cNvPr id="1024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400" b="1" u="sng">
              <a:solidFill>
                <a:srgbClr val="FF0000"/>
              </a:solidFill>
            </a:endParaRPr>
          </a:p>
          <a:p>
            <a:pPr>
              <a:spcBef>
                <a:spcPct val="20000"/>
              </a:spcBef>
            </a:pPr>
            <a:r>
              <a:rPr lang="en-US" altLang="zh-CN"/>
              <a:t>	</a:t>
            </a:r>
            <a:r>
              <a:rPr lang="en-US" altLang="zh-CN"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zh-CN" sz="1600" b="1"/>
              <a:t>The above does not apply if the patent</a:t>
            </a:r>
            <a:r>
              <a:rPr lang="en-US" altLang="zh-CN" sz="1600" b="1">
                <a:solidFill>
                  <a:srgbClr val="FF3300"/>
                </a:solidFill>
              </a:rPr>
              <a:t> </a:t>
            </a:r>
            <a:r>
              <a:rPr lang="en-US" altLang="zh-CN" sz="1600" b="1"/>
              <a:t>claim is already the subject of an Accepted Letter of Assurance that applies to the proposed standard(s) under consideration by this group</a:t>
            </a:r>
          </a:p>
          <a:p>
            <a:pPr>
              <a:spcBef>
                <a:spcPct val="20000"/>
              </a:spcBef>
            </a:pPr>
            <a:r>
              <a:rPr lang="en-GB" altLang="zh-CN" sz="1600" b="1"/>
              <a:t>		Quoted text excerpted from IEEE-SA Standards Board Bylaws subclause 6.2</a:t>
            </a:r>
            <a:endParaRPr lang="en-US" altLang="zh-CN" sz="1600" b="1"/>
          </a:p>
          <a:p>
            <a:pPr>
              <a:spcBef>
                <a:spcPct val="20000"/>
              </a:spcBef>
              <a:buFontTx/>
              <a:buChar char="•"/>
            </a:pPr>
            <a:r>
              <a:rPr lang="en-US" altLang="zh-CN" sz="1600"/>
              <a:t>Early identification of holders of potential Essential Patent Claims is strongly encouraged</a:t>
            </a:r>
          </a:p>
          <a:p>
            <a:pPr>
              <a:spcBef>
                <a:spcPct val="20000"/>
              </a:spcBef>
              <a:buFontTx/>
              <a:buChar char="•"/>
            </a:pPr>
            <a:r>
              <a:rPr lang="en-US" altLang="zh-CN" sz="1600"/>
              <a:t>No duty to perform a patent search</a:t>
            </a:r>
            <a:endParaRPr lang="en-GB" altLang="zh-CN" sz="1600"/>
          </a:p>
        </p:txBody>
      </p:sp>
      <p:sp>
        <p:nvSpPr>
          <p:cNvPr id="1024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#1</a:t>
            </a:r>
            <a:endParaRPr lang="en-US" altLang="zh-CN" sz="2400"/>
          </a:p>
        </p:txBody>
      </p:sp>
    </p:spTree>
    <p:extLst>
      <p:ext uri="{BB962C8B-B14F-4D97-AF65-F5344CB8AC3E}">
        <p14:creationId xmlns:p14="http://schemas.microsoft.com/office/powerpoint/2010/main" val="288987067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smtClean="0"/>
          </a:p>
        </p:txBody>
      </p:sp>
      <p:sp>
        <p:nvSpPr>
          <p:cNvPr id="11267"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54329EF-009E-42CC-A3B0-173F0593BE0E}" type="slidenum">
              <a:rPr lang="en-US" altLang="zh-CN"/>
              <a:pPr/>
              <a:t>8</a:t>
            </a:fld>
            <a:endParaRPr lang="en-US" altLang="zh-CN"/>
          </a:p>
        </p:txBody>
      </p:sp>
      <p:sp>
        <p:nvSpPr>
          <p:cNvPr id="11269" name="Rectangle 2"/>
          <p:cNvSpPr>
            <a:spLocks noGrp="1" noChangeArrowheads="1"/>
          </p:cNvSpPr>
          <p:nvPr>
            <p:ph type="title"/>
          </p:nvPr>
        </p:nvSpPr>
        <p:spPr/>
        <p:txBody>
          <a:bodyPr/>
          <a:lstStyle/>
          <a:p>
            <a:r>
              <a:rPr lang="en-GB" altLang="zh-CN" u="sng" dirty="0" smtClean="0"/>
              <a:t>Patent Related Links</a:t>
            </a:r>
            <a:endParaRPr lang="en-US" altLang="zh-CN" u="sng" dirty="0" smtClean="0"/>
          </a:p>
        </p:txBody>
      </p:sp>
      <p:sp>
        <p:nvSpPr>
          <p:cNvPr id="1127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zh-CN" sz="1800" smtClean="0">
                <a:cs typeface="Times New Roman" panose="02020603050405020304" pitchFamily="18" charset="0"/>
              </a:rPr>
              <a:t>	</a:t>
            </a:r>
            <a:r>
              <a:rPr lang="en-US" altLang="zh-CN"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zh-CN" smtClean="0">
                <a:cs typeface="Times New Roman" panose="02020603050405020304" pitchFamily="18" charset="0"/>
              </a:rPr>
              <a:t>	Patent Policy is stated in these sources:</a:t>
            </a:r>
          </a:p>
          <a:p>
            <a:pPr lvl="1">
              <a:lnSpc>
                <a:spcPct val="90000"/>
              </a:lnSpc>
              <a:buFontTx/>
              <a:buNone/>
            </a:pPr>
            <a:r>
              <a:rPr lang="en-GB" altLang="zh-CN" smtClean="0"/>
              <a:t>		IEEE-SA Standards Boards Bylaws</a:t>
            </a:r>
          </a:p>
          <a:p>
            <a:pPr lvl="1">
              <a:lnSpc>
                <a:spcPct val="90000"/>
              </a:lnSpc>
              <a:buFontTx/>
              <a:buNone/>
            </a:pPr>
            <a:r>
              <a:rPr lang="en-US" altLang="zh-CN" sz="1900" smtClean="0"/>
              <a:t>		</a:t>
            </a:r>
            <a:r>
              <a:rPr lang="en-US" altLang="zh-CN" sz="1900" i="1" smtClean="0"/>
              <a:t>http://standards.ieee.org/guides/bylaws/sect6-7.html#6</a:t>
            </a:r>
          </a:p>
          <a:p>
            <a:pPr lvl="1">
              <a:lnSpc>
                <a:spcPct val="90000"/>
              </a:lnSpc>
              <a:buFontTx/>
              <a:buNone/>
            </a:pPr>
            <a:r>
              <a:rPr lang="en-GB" altLang="zh-CN" smtClean="0"/>
              <a:t>		IEEE-SA Standards Board Operations Manual</a:t>
            </a:r>
          </a:p>
          <a:p>
            <a:pPr lvl="1">
              <a:lnSpc>
                <a:spcPct val="90000"/>
              </a:lnSpc>
              <a:buFontTx/>
              <a:buNone/>
            </a:pPr>
            <a:r>
              <a:rPr lang="en-US" altLang="zh-CN" smtClean="0"/>
              <a:t>		</a:t>
            </a:r>
            <a:r>
              <a:rPr lang="en-US" altLang="zh-CN" sz="1900" i="1" smtClean="0"/>
              <a:t>http://standards.ieee.org/guides/opman/sect6.html#6.3</a:t>
            </a:r>
            <a:endParaRPr lang="en-US" altLang="zh-CN" smtClean="0"/>
          </a:p>
          <a:p>
            <a:pPr lvl="1">
              <a:lnSpc>
                <a:spcPct val="90000"/>
              </a:lnSpc>
              <a:buFontTx/>
              <a:buNone/>
            </a:pPr>
            <a:r>
              <a:rPr lang="en-US" altLang="zh-CN" smtClean="0">
                <a:cs typeface="Times New Roman" panose="02020603050405020304" pitchFamily="18" charset="0"/>
              </a:rPr>
              <a:t>	Material about the patent policy is available at</a:t>
            </a:r>
            <a:r>
              <a:rPr lang="en-US" altLang="zh-CN" smtClean="0"/>
              <a:t> </a:t>
            </a:r>
          </a:p>
          <a:p>
            <a:pPr lvl="1">
              <a:lnSpc>
                <a:spcPct val="90000"/>
              </a:lnSpc>
              <a:buFontTx/>
              <a:buNone/>
            </a:pPr>
            <a:r>
              <a:rPr lang="en-US" altLang="zh-CN" smtClean="0"/>
              <a:t>		</a:t>
            </a:r>
            <a:r>
              <a:rPr lang="en-US" altLang="zh-CN" sz="1900" i="1" smtClean="0"/>
              <a:t>http://standards.ieee.org/board/pat/pat-material.html</a:t>
            </a:r>
          </a:p>
        </p:txBody>
      </p:sp>
      <p:sp>
        <p:nvSpPr>
          <p:cNvPr id="1127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dirty="0"/>
              <a:t>Slide #2</a:t>
            </a:r>
            <a:endParaRPr lang="en-US" altLang="zh-CN" sz="2400" dirty="0"/>
          </a:p>
        </p:txBody>
      </p:sp>
      <p:sp>
        <p:nvSpPr>
          <p:cNvPr id="1127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b="1">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zh-CN"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charset="2"/>
              <a:buNone/>
            </a:pPr>
            <a:r>
              <a:rPr lang="en-US" altLang="zh-CN" b="1">
                <a:solidFill>
                  <a:srgbClr val="000099"/>
                </a:solidFill>
                <a:latin typeface="Arial" panose="020B0604020202020204" pitchFamily="34" charset="0"/>
              </a:rPr>
              <a:t>This slide set is available at http://standards.ieee.org/board/pat/pat-slideset.ppt </a:t>
            </a:r>
          </a:p>
        </p:txBody>
      </p:sp>
    </p:spTree>
    <p:extLst>
      <p:ext uri="{BB962C8B-B14F-4D97-AF65-F5344CB8AC3E}">
        <p14:creationId xmlns:p14="http://schemas.microsoft.com/office/powerpoint/2010/main" val="153760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smtClean="0"/>
          </a:p>
        </p:txBody>
      </p:sp>
      <p:sp>
        <p:nvSpPr>
          <p:cNvPr id="12291" name="Footer Placeholder 3"/>
          <p:cNvSpPr>
            <a:spLocks noGrp="1"/>
          </p:cNvSpPr>
          <p:nvPr>
            <p:ph type="ftr" sz="quarter" idx="11"/>
          </p:nvPr>
        </p:nvSpPr>
        <p:spPr>
          <a:xfrm>
            <a:off x="7051464" y="6475413"/>
            <a:ext cx="1492461"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smtClean="0"/>
              <a:t>TGax MU ad-hoc group</a:t>
            </a:r>
            <a:endParaRPr lang="en-US" altLang="zh-CN" dirty="0" smtClean="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0C3EFA8-3103-4E1F-A96F-2EA2866BB6F3}" type="slidenum">
              <a:rPr lang="en-US" altLang="zh-CN"/>
              <a:pPr/>
              <a:t>9</a:t>
            </a:fld>
            <a:endParaRPr lang="en-US" altLang="zh-CN"/>
          </a:p>
        </p:txBody>
      </p:sp>
      <p:sp>
        <p:nvSpPr>
          <p:cNvPr id="12293" name="Rectangle 2"/>
          <p:cNvSpPr>
            <a:spLocks noGrp="1" noChangeArrowheads="1"/>
          </p:cNvSpPr>
          <p:nvPr>
            <p:ph type="title"/>
          </p:nvPr>
        </p:nvSpPr>
        <p:spPr/>
        <p:txBody>
          <a:bodyPr/>
          <a:lstStyle/>
          <a:p>
            <a:r>
              <a:rPr lang="en-US" altLang="zh-CN" dirty="0" smtClean="0"/>
              <a:t>Call for Potentially Essential Patents</a:t>
            </a:r>
          </a:p>
        </p:txBody>
      </p:sp>
      <p:sp>
        <p:nvSpPr>
          <p:cNvPr id="12294" name="Rectangle 3"/>
          <p:cNvSpPr>
            <a:spLocks noGrp="1" noChangeArrowheads="1"/>
          </p:cNvSpPr>
          <p:nvPr>
            <p:ph type="body" idx="4294967295"/>
          </p:nvPr>
        </p:nvSpPr>
        <p:spPr>
          <a:xfrm>
            <a:off x="762000" y="1981200"/>
            <a:ext cx="7772400" cy="4114800"/>
          </a:xfrm>
        </p:spPr>
        <p:txBody>
          <a:bodyPr/>
          <a:lstStyle/>
          <a:p>
            <a:r>
              <a:rPr lang="en-US" altLang="zh-CN"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zh-CN" sz="1600" smtClean="0"/>
              <a:t>Either speak up now or</a:t>
            </a:r>
          </a:p>
          <a:p>
            <a:pPr lvl="1"/>
            <a:r>
              <a:rPr lang="en-US" altLang="zh-CN" sz="1600" smtClean="0"/>
              <a:t>Provide the chair of this group with the identity of the holder(s) of any and all such claims as soon as possible or</a:t>
            </a:r>
          </a:p>
          <a:p>
            <a:pPr lvl="1"/>
            <a:r>
              <a:rPr lang="en-US" altLang="zh-CN" sz="1600" smtClean="0"/>
              <a:t>Cause an LOA to be submitted</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#3</a:t>
            </a:r>
          </a:p>
        </p:txBody>
      </p:sp>
    </p:spTree>
    <p:extLst>
      <p:ext uri="{BB962C8B-B14F-4D97-AF65-F5344CB8AC3E}">
        <p14:creationId xmlns:p14="http://schemas.microsoft.com/office/powerpoint/2010/main" val="2690839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IEEE-2015</Template>
  <TotalTime>664</TotalTime>
  <Words>940</Words>
  <Application>Microsoft Office PowerPoint</Application>
  <PresentationFormat>On-screen Show (4:3)</PresentationFormat>
  <Paragraphs>208</Paragraphs>
  <Slides>12</Slides>
  <Notes>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1" baseType="lpstr">
      <vt:lpstr>MS PGothic</vt:lpstr>
      <vt:lpstr>SimSun</vt:lpstr>
      <vt:lpstr>Arial</vt:lpstr>
      <vt:lpstr>Calibri</vt:lpstr>
      <vt:lpstr>Helvetica</vt:lpstr>
      <vt:lpstr>Monotype Sorts</vt:lpstr>
      <vt:lpstr>Times New Roman</vt:lpstr>
      <vt:lpstr>802-11-Submission</vt:lpstr>
      <vt:lpstr>Document</vt:lpstr>
      <vt:lpstr>TGax MU ad-hoc July 2015 Agenda </vt:lpstr>
      <vt:lpstr>IEEE 802.11 TGax High Efficiency WLAN MU Ad Hoc</vt:lpstr>
      <vt:lpstr>Meeting Protocol</vt:lpstr>
      <vt:lpstr>Attendance</vt:lpstr>
      <vt:lpstr>Agenda Items July 14 2015, 1:30PM – 3:30PM</vt:lpstr>
      <vt:lpstr>Agenda Items July 15 2015, 4 PM – 6PM</vt:lpstr>
      <vt:lpstr>Participants, Patents, and Duty to Inform</vt:lpstr>
      <vt:lpstr>Patent Related Links</vt:lpstr>
      <vt:lpstr>Call for Potentially Essential Patents</vt:lpstr>
      <vt:lpstr>Other Guidelines for IEEE WG Meetings</vt:lpstr>
      <vt:lpstr>Ad-hoc Group Straw poll rules Document: 15/0075r0</vt:lpstr>
      <vt:lpstr>Submissions (MU)</vt:lpstr>
    </vt:vector>
  </TitlesOfParts>
  <Company>Quantenna Communications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Sigurd Schelstraete</dc:creator>
  <cp:lastModifiedBy>Sigurd Schelstraete</cp:lastModifiedBy>
  <cp:revision>38</cp:revision>
  <cp:lastPrinted>1998-02-10T13:28:06Z</cp:lastPrinted>
  <dcterms:created xsi:type="dcterms:W3CDTF">2015-03-09T09:52:27Z</dcterms:created>
  <dcterms:modified xsi:type="dcterms:W3CDTF">2015-07-14T03:16:43Z</dcterms:modified>
</cp:coreProperties>
</file>