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393" r:id="rId3"/>
    <p:sldId id="324" r:id="rId4"/>
    <p:sldId id="352" r:id="rId5"/>
    <p:sldId id="317" r:id="rId6"/>
    <p:sldId id="318" r:id="rId7"/>
    <p:sldId id="319" r:id="rId8"/>
    <p:sldId id="320" r:id="rId9"/>
    <p:sldId id="321" r:id="rId10"/>
    <p:sldId id="322" r:id="rId11"/>
    <p:sldId id="433" r:id="rId12"/>
    <p:sldId id="416" r:id="rId13"/>
    <p:sldId id="435" r:id="rId14"/>
    <p:sldId id="439" r:id="rId15"/>
    <p:sldId id="440" r:id="rId16"/>
    <p:sldId id="441" r:id="rId17"/>
    <p:sldId id="437" r:id="rId18"/>
    <p:sldId id="442" r:id="rId19"/>
    <p:sldId id="443" r:id="rId20"/>
    <p:sldId id="444" r:id="rId21"/>
    <p:sldId id="445" r:id="rId22"/>
    <p:sldId id="436" r:id="rId23"/>
    <p:sldId id="446" r:id="rId24"/>
    <p:sldId id="447" r:id="rId25"/>
    <p:sldId id="448" r:id="rId26"/>
    <p:sldId id="449" r:id="rId27"/>
    <p:sldId id="450" r:id="rId28"/>
    <p:sldId id="451" r:id="rId29"/>
    <p:sldId id="452"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71" autoAdjust="0"/>
    <p:restoredTop sz="94660"/>
  </p:normalViewPr>
  <p:slideViewPr>
    <p:cSldViewPr>
      <p:cViewPr varScale="1">
        <p:scale>
          <a:sx n="82" d="100"/>
          <a:sy n="82" d="100"/>
        </p:scale>
        <p:origin x="-738"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1467349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xmlns="" val="3211949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xmlns=""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xmlns=""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xmlns=""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4172316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xmlns="" val="2709532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xmlns="" val="569071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1950154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3039483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xmlns=""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xmlns=""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2015</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xmlns=""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2015</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xmlns=""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2015</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2015</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xmlns=""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xmlns=""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271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 2015</a:t>
            </a:r>
            <a:endParaRPr lang="en-US" dirty="0"/>
          </a:p>
        </p:txBody>
      </p:sp>
      <p:sp>
        <p:nvSpPr>
          <p:cNvPr id="1029"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87787" y="330575"/>
            <a:ext cx="3456138"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 </a:t>
            </a:r>
            <a:r>
              <a:rPr lang="en-US" sz="1800" b="1" dirty="0" smtClean="0"/>
              <a:t>0898r3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Jul 2015 Meeting Agenda</a:t>
            </a:r>
          </a:p>
        </p:txBody>
      </p:sp>
      <p:sp>
        <p:nvSpPr>
          <p:cNvPr id="1031" name="Rectangle 6"/>
          <p:cNvSpPr>
            <a:spLocks noGrp="1" noChangeArrowheads="1"/>
          </p:cNvSpPr>
          <p:nvPr>
            <p:ph type="body" idx="1"/>
          </p:nvPr>
        </p:nvSpPr>
        <p:spPr>
          <a:xfrm>
            <a:off x="685800" y="1676400"/>
            <a:ext cx="7772400" cy="381000"/>
          </a:xfrm>
          <a:noFill/>
        </p:spPr>
        <p:txBody>
          <a:bodyPr/>
          <a:lstStyle/>
          <a:p>
            <a:pPr algn="ctr">
              <a:buFontTx/>
              <a:buNone/>
            </a:pPr>
            <a:r>
              <a:rPr lang="en-US" altLang="en-US" sz="2000" dirty="0" smtClean="0"/>
              <a:t>Date:</a:t>
            </a:r>
            <a:r>
              <a:rPr lang="en-US" altLang="en-US" sz="2000" b="0" dirty="0" smtClean="0"/>
              <a:t> 2015-07-14</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2657451252"/>
              </p:ext>
            </p:extLst>
          </p:nvPr>
        </p:nvGraphicFramePr>
        <p:xfrm>
          <a:off x="622300" y="2603500"/>
          <a:ext cx="7416800" cy="2463800"/>
        </p:xfrm>
        <a:graphic>
          <a:graphicData uri="http://schemas.openxmlformats.org/presentationml/2006/ole">
            <p:oleObj spid="_x0000_s1045" name="Document" r:id="rId4" imgW="8330811" imgH="2774172"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
        <p:nvSpPr>
          <p:cNvPr id="9" name="Rectangle 5"/>
          <p:cNvSpPr txBox="1">
            <a:spLocks noChangeArrowheads="1"/>
          </p:cNvSpPr>
          <p:nvPr/>
        </p:nvSpPr>
        <p:spPr bwMode="auto">
          <a:xfrm>
            <a:off x="7662273" y="6477000"/>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
        <p:nvSpPr>
          <p:cNvPr id="10" name="Rectangle 4"/>
          <p:cNvSpPr>
            <a:spLocks noGrp="1" noChangeArrowheads="1"/>
          </p:cNvSpPr>
          <p:nvPr>
            <p:ph type="dt" sz="quarter" idx="10"/>
          </p:nvPr>
        </p:nvSpPr>
        <p:spPr>
          <a:xfrm>
            <a:off x="696913" y="332601"/>
            <a:ext cx="82715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t>
            </a:r>
            <a:r>
              <a:rPr lang="en-US" altLang="zh-CN" sz="1800" dirty="0" smtClean="0"/>
              <a:t>ul</a:t>
            </a:r>
            <a:r>
              <a:rPr lang="en-US" altLang="en-US" sz="1800" dirty="0" smtClean="0"/>
              <a:t>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8"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sz="2000" dirty="0" smtClean="0"/>
              <a:t>A straw poll needs to achieves at least 75% at the ad-hoc level to be converted to a motion at the TG level.</a:t>
            </a:r>
          </a:p>
          <a:p>
            <a:r>
              <a:rPr lang="en-GB" altLang="zh-CN" sz="2000" dirty="0" smtClean="0"/>
              <a:t>In the case a consensus can not be reached within an Ad Hoc group (a stalemate that prohibits further progress), the subject is moved to the Task group, if an Ad Hoc straw poll vote to move the subject to the </a:t>
            </a:r>
            <a:r>
              <a:rPr lang="en-GB" altLang="zh-CN" sz="2000" dirty="0" err="1" smtClean="0"/>
              <a:t>Taskgroup</a:t>
            </a:r>
            <a:r>
              <a:rPr lang="en-GB" altLang="zh-CN" sz="2000" dirty="0" smtClean="0"/>
              <a:t> achieves &gt; 50% approval.</a:t>
            </a:r>
          </a:p>
          <a:p>
            <a:r>
              <a:rPr lang="en-US" altLang="en-US" sz="2000" dirty="0" smtClean="0"/>
              <a:t>A straw poll affecting the Spec Framework has to start with, </a:t>
            </a:r>
          </a:p>
          <a:p>
            <a:pPr lvl="1"/>
            <a:r>
              <a:rPr lang="en-US" altLang="en-US" b="1" dirty="0" smtClean="0">
                <a:solidFill>
                  <a:srgbClr val="FF0000"/>
                </a:solidFill>
              </a:rPr>
              <a:t>Do you agree to add to the TG Specification Frame work document?</a:t>
            </a:r>
          </a:p>
          <a:p>
            <a:pPr lvl="2"/>
            <a:r>
              <a:rPr lang="en-US" altLang="en-US" b="1" dirty="0" err="1" smtClean="0">
                <a:solidFill>
                  <a:srgbClr val="FF0000"/>
                </a:solidFill>
              </a:rPr>
              <a:t>x.y.z</a:t>
            </a:r>
            <a:r>
              <a:rPr lang="en-US" altLang="en-US" b="1" dirty="0" smtClean="0">
                <a:solidFill>
                  <a:srgbClr val="FF0000"/>
                </a:solidFill>
              </a:rPr>
              <a:t>. &lt;feature description&gt;</a:t>
            </a:r>
          </a:p>
          <a:p>
            <a:r>
              <a:rPr lang="en-US" altLang="zh-CN" sz="2000" dirty="0" smtClean="0"/>
              <a:t>For further details, please see 11-15-0075r0</a:t>
            </a:r>
          </a:p>
          <a:p>
            <a:r>
              <a:rPr lang="en-US" altLang="zh-CN" sz="2000" dirty="0" smtClean="0"/>
              <a:t>Minutes of the Ad Hoc group meetings will be available on mentor.</a:t>
            </a:r>
            <a:endParaRPr lang="en-US" altLang="zh-CN" dirty="0" smtClean="0"/>
          </a:p>
        </p:txBody>
      </p:sp>
      <p:sp>
        <p:nvSpPr>
          <p:cNvPr id="25604"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7"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(PHY)</a:t>
            </a:r>
          </a:p>
        </p:txBody>
      </p:sp>
      <p:sp>
        <p:nvSpPr>
          <p:cNvPr id="2052"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12</a:t>
            </a:fld>
            <a:endParaRPr lang="en-US" altLang="en-US"/>
          </a:p>
        </p:txBody>
      </p:sp>
      <p:sp>
        <p:nvSpPr>
          <p:cNvPr id="7"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graphicFrame>
        <p:nvGraphicFramePr>
          <p:cNvPr id="9" name="Table 7"/>
          <p:cNvGraphicFramePr>
            <a:graphicFrameLocks noGrp="1"/>
          </p:cNvGraphicFramePr>
          <p:nvPr/>
        </p:nvGraphicFramePr>
        <p:xfrm>
          <a:off x="914400" y="1381406"/>
          <a:ext cx="7467600" cy="4257394"/>
        </p:xfrm>
        <a:graphic>
          <a:graphicData uri="http://schemas.openxmlformats.org/drawingml/2006/table">
            <a:tbl>
              <a:tblPr/>
              <a:tblGrid>
                <a:gridCol w="1029067"/>
                <a:gridCol w="4228733"/>
                <a:gridCol w="1551197"/>
                <a:gridCol w="658603"/>
              </a:tblGrid>
              <a:tr h="158675">
                <a:tc>
                  <a:txBody>
                    <a:bodyPr/>
                    <a:lstStyle/>
                    <a:p>
                      <a:pPr algn="ctr" fontAlgn="b"/>
                      <a:r>
                        <a:rPr lang="en-CA" sz="1100" b="1" i="0" u="none" strike="noStrike" dirty="0">
                          <a:solidFill>
                            <a:srgbClr val="FFFFFF"/>
                          </a:solidFill>
                          <a:latin typeface="Calibri"/>
                        </a:rPr>
                        <a:t>DCN</a:t>
                      </a:r>
                    </a:p>
                  </a:txBody>
                  <a:tcPr marL="8128" marR="8128" marT="8128"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100" b="1" i="0" u="none" strike="noStrike" dirty="0">
                          <a:solidFill>
                            <a:srgbClr val="FFFFFF"/>
                          </a:solidFill>
                          <a:latin typeface="Calibri"/>
                        </a:rPr>
                        <a:t>Title</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100" b="1" i="0" u="none" strike="noStrike">
                          <a:solidFill>
                            <a:srgbClr val="FFFFFF"/>
                          </a:solidFill>
                          <a:latin typeface="Calibri"/>
                        </a:rPr>
                        <a:t>Author</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100" b="1" i="0" u="none" strike="noStrike">
                          <a:solidFill>
                            <a:srgbClr val="FFFFFF"/>
                          </a:solidFill>
                          <a:latin typeface="Calibri"/>
                        </a:rPr>
                        <a:t>ad hoc</a:t>
                      </a:r>
                    </a:p>
                  </a:txBody>
                  <a:tcPr marL="8128" marR="8128" marT="8128" marB="0" anchor="b">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177539">
                <a:tc>
                  <a:txBody>
                    <a:bodyPr/>
                    <a:lstStyle/>
                    <a:p>
                      <a:pPr algn="l" fontAlgn="b"/>
                      <a:r>
                        <a:rPr lang="en-CA" sz="1100" b="0" i="0" u="none" strike="noStrike" dirty="0">
                          <a:solidFill>
                            <a:srgbClr val="00B050"/>
                          </a:solidFill>
                          <a:latin typeface="Calibri"/>
                        </a:rPr>
                        <a:t>11-15/0805</a:t>
                      </a:r>
                    </a:p>
                  </a:txBody>
                  <a:tcPr marL="8128" marR="8128" marT="8128"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da-DK" sz="1100" b="0" i="0" u="none" strike="noStrike">
                          <a:solidFill>
                            <a:srgbClr val="00B050"/>
                          </a:solidFill>
                          <a:latin typeface="Calibri"/>
                        </a:rPr>
                        <a:t>SIG-B field for HEW PPDU</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B050"/>
                          </a:solidFill>
                          <a:latin typeface="Calibri"/>
                        </a:rPr>
                        <a:t>Young Hoon Kwon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a:solidFill>
                            <a:srgbClr val="00B050"/>
                          </a:solidFill>
                          <a:latin typeface="Calibri"/>
                        </a:rPr>
                        <a:t>11-15/0810</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B050"/>
                          </a:solidFill>
                          <a:latin typeface="Calibri"/>
                        </a:rPr>
                        <a:t>HE PHY Padding and Packet Extension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B050"/>
                          </a:solidFill>
                          <a:latin typeface="Calibri"/>
                        </a:rPr>
                        <a:t>Hongyuan Zhang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dirty="0">
                          <a:solidFill>
                            <a:srgbClr val="00B050"/>
                          </a:solidFill>
                          <a:latin typeface="Calibri"/>
                        </a:rPr>
                        <a:t>11-15/0887</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smtClean="0">
                          <a:solidFill>
                            <a:srgbClr val="00B050"/>
                          </a:solidFill>
                          <a:latin typeface="Calibri"/>
                        </a:rPr>
                        <a:t>efficient </a:t>
                      </a:r>
                      <a:r>
                        <a:rPr lang="en-CA" sz="1100" b="0" i="0" u="none" strike="noStrike" dirty="0">
                          <a:solidFill>
                            <a:srgbClr val="00B050"/>
                          </a:solidFill>
                          <a:latin typeface="Calibri"/>
                        </a:rPr>
                        <a:t>padding for last OFDM symbol</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err="1">
                          <a:solidFill>
                            <a:srgbClr val="00B050"/>
                          </a:solidFill>
                          <a:latin typeface="Calibri"/>
                        </a:rPr>
                        <a:t>Heejung</a:t>
                      </a:r>
                      <a:r>
                        <a:rPr lang="en-CA" sz="1100" b="0" i="0" u="none" strike="noStrike" dirty="0">
                          <a:solidFill>
                            <a:srgbClr val="00B050"/>
                          </a:solidFill>
                          <a:latin typeface="Calibri"/>
                        </a:rPr>
                        <a:t> Yu</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dirty="0">
                          <a:solidFill>
                            <a:srgbClr val="00B050"/>
                          </a:solidFill>
                          <a:latin typeface="Calibri"/>
                        </a:rPr>
                        <a:t>11-15/0812</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B050"/>
                          </a:solidFill>
                          <a:latin typeface="Calibri"/>
                        </a:rPr>
                        <a:t>Pilot Design for Data Section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err="1">
                          <a:solidFill>
                            <a:srgbClr val="00B050"/>
                          </a:solidFill>
                          <a:latin typeface="Calibri"/>
                        </a:rPr>
                        <a:t>Sameer</a:t>
                      </a:r>
                      <a:r>
                        <a:rPr lang="en-CA" sz="1100" b="0" i="0" u="none" strike="noStrike" dirty="0">
                          <a:solidFill>
                            <a:srgbClr val="00B050"/>
                          </a:solidFill>
                          <a:latin typeface="Calibri"/>
                        </a:rPr>
                        <a:t> </a:t>
                      </a:r>
                      <a:r>
                        <a:rPr lang="en-CA" sz="1100" b="0" i="0" u="none" strike="noStrike" dirty="0" err="1">
                          <a:solidFill>
                            <a:srgbClr val="00B050"/>
                          </a:solidFill>
                          <a:latin typeface="Calibri"/>
                        </a:rPr>
                        <a:t>Vermani</a:t>
                      </a:r>
                      <a:r>
                        <a:rPr lang="en-CA" sz="1100" b="0" i="0" u="none" strike="noStrike" dirty="0">
                          <a:solidFill>
                            <a:srgbClr val="00B050"/>
                          </a:solidFill>
                          <a:latin typeface="Calibri"/>
                        </a:rPr>
                        <a:t>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a:solidFill>
                            <a:srgbClr val="00B050"/>
                          </a:solidFill>
                          <a:latin typeface="Calibri"/>
                        </a:rPr>
                        <a:t>11-15/0813</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B050"/>
                          </a:solidFill>
                          <a:latin typeface="Calibri"/>
                        </a:rPr>
                        <a:t>CP Indication for UL MU Transmission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B050"/>
                          </a:solidFill>
                          <a:latin typeface="Calibri"/>
                        </a:rPr>
                        <a:t>Zhigang Rong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dirty="0">
                          <a:solidFill>
                            <a:srgbClr val="00B050"/>
                          </a:solidFill>
                          <a:latin typeface="Calibri"/>
                        </a:rPr>
                        <a:t>11-15/0817</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B050"/>
                          </a:solidFill>
                          <a:latin typeface="Calibri"/>
                        </a:rPr>
                        <a:t>P Matrix for HE-LTF</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B050"/>
                          </a:solidFill>
                          <a:latin typeface="Calibri"/>
                        </a:rPr>
                        <a:t>Yakun Sun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dirty="0">
                          <a:solidFill>
                            <a:srgbClr val="00B050"/>
                          </a:solidFill>
                          <a:latin typeface="Calibri"/>
                        </a:rPr>
                        <a:t>11-15/0819</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B050"/>
                          </a:solidFill>
                          <a:latin typeface="Calibri"/>
                        </a:rPr>
                        <a:t>11ax OFDMA Tone Plan Leftover Tones and Pilot Structure</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B050"/>
                          </a:solidFill>
                          <a:latin typeface="Calibri"/>
                        </a:rPr>
                        <a:t>Bin Tian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dirty="0">
                          <a:solidFill>
                            <a:srgbClr val="00B050"/>
                          </a:solidFill>
                          <a:latin typeface="Calibri"/>
                        </a:rPr>
                        <a:t>11-15/0824</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B050"/>
                          </a:solidFill>
                          <a:latin typeface="Calibri"/>
                        </a:rPr>
                        <a:t>Pilot Design for 11ax Downlink Transmissions</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err="1">
                          <a:solidFill>
                            <a:srgbClr val="00B050"/>
                          </a:solidFill>
                          <a:latin typeface="Calibri"/>
                        </a:rPr>
                        <a:t>Yujin</a:t>
                      </a:r>
                      <a:r>
                        <a:rPr lang="en-CA" sz="1100" b="0" i="0" u="none" strike="noStrike" dirty="0">
                          <a:solidFill>
                            <a:srgbClr val="00B050"/>
                          </a:solidFill>
                          <a:latin typeface="Calibri"/>
                        </a:rPr>
                        <a:t> Noh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dirty="0" smtClean="0">
                          <a:solidFill>
                            <a:srgbClr val="00B050"/>
                          </a:solidFill>
                          <a:latin typeface="Calibri"/>
                        </a:rPr>
                        <a:t>11-15/0822</a:t>
                      </a:r>
                      <a:endParaRPr lang="en-CA" sz="1100" b="0" i="0" u="none" strike="noStrike" dirty="0">
                        <a:solidFill>
                          <a:srgbClr val="00B050"/>
                        </a:solidFill>
                        <a:latin typeface="Calibri"/>
                      </a:endParaRP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B050"/>
                          </a:solidFill>
                          <a:latin typeface="Calibri"/>
                        </a:rPr>
                        <a:t>SIG-A Structure in 11ax Preamble</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err="1">
                          <a:solidFill>
                            <a:srgbClr val="00B050"/>
                          </a:solidFill>
                          <a:latin typeface="Calibri"/>
                        </a:rPr>
                        <a:t>Jianhan</a:t>
                      </a:r>
                      <a:r>
                        <a:rPr lang="en-CA" sz="1100" b="0" i="0" u="none" strike="noStrike" dirty="0">
                          <a:solidFill>
                            <a:srgbClr val="00B050"/>
                          </a:solidFill>
                          <a:latin typeface="Calibri"/>
                        </a:rPr>
                        <a:t> Liu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dirty="0">
                          <a:solidFill>
                            <a:srgbClr val="00B050"/>
                          </a:solidFill>
                          <a:latin typeface="Calibri"/>
                        </a:rPr>
                        <a:t>11-15/0821</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B050"/>
                          </a:solidFill>
                          <a:latin typeface="Calibri"/>
                        </a:rPr>
                        <a:t>HE SIG-B Structure</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B050"/>
                          </a:solidFill>
                          <a:latin typeface="Calibri"/>
                        </a:rPr>
                        <a:t>Joonsuk Kim</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dirty="0">
                          <a:solidFill>
                            <a:srgbClr val="00B050"/>
                          </a:solidFill>
                          <a:latin typeface="Calibri"/>
                        </a:rPr>
                        <a:t>11-15/0823</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B050"/>
                          </a:solidFill>
                          <a:latin typeface="Calibri"/>
                        </a:rPr>
                        <a:t>Preamble Design and Auto-Detection for 11ax</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B050"/>
                          </a:solidFill>
                          <a:latin typeface="Calibri"/>
                        </a:rPr>
                        <a:t>Sungho Moon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dirty="0">
                          <a:solidFill>
                            <a:srgbClr val="00B050"/>
                          </a:solidFill>
                          <a:latin typeface="Calibri"/>
                        </a:rPr>
                        <a:t>11-15/0826</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B050"/>
                          </a:solidFill>
                          <a:latin typeface="Calibri"/>
                        </a:rPr>
                        <a:t>HE-SIG-A transmission for range extension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err="1">
                          <a:solidFill>
                            <a:srgbClr val="00B050"/>
                          </a:solidFill>
                          <a:latin typeface="Calibri"/>
                        </a:rPr>
                        <a:t>Jiayin</a:t>
                      </a:r>
                      <a:r>
                        <a:rPr lang="en-CA" sz="1100" b="0" i="0" u="none" strike="noStrike" dirty="0">
                          <a:solidFill>
                            <a:srgbClr val="00B050"/>
                          </a:solidFill>
                          <a:latin typeface="Calibri"/>
                        </a:rPr>
                        <a:t> Zhang</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a:solidFill>
                            <a:srgbClr val="00B050"/>
                          </a:solidFill>
                          <a:latin typeface="Calibri"/>
                        </a:rPr>
                        <a:t>11-15/0827</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B050"/>
                          </a:solidFill>
                          <a:latin typeface="Calibri"/>
                        </a:rPr>
                        <a:t>Considerations on HE-SIG-A and B</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err="1">
                          <a:solidFill>
                            <a:srgbClr val="00B050"/>
                          </a:solidFill>
                          <a:latin typeface="Calibri"/>
                        </a:rPr>
                        <a:t>Katsuo</a:t>
                      </a:r>
                      <a:r>
                        <a:rPr lang="en-CA" sz="1100" b="0" i="0" u="none" strike="noStrike" dirty="0">
                          <a:solidFill>
                            <a:srgbClr val="00B050"/>
                          </a:solidFill>
                          <a:latin typeface="Calibri"/>
                        </a:rPr>
                        <a:t> </a:t>
                      </a:r>
                      <a:r>
                        <a:rPr lang="en-CA" sz="1100" b="0" i="0" u="none" strike="noStrike" dirty="0" err="1">
                          <a:solidFill>
                            <a:srgbClr val="00B050"/>
                          </a:solidFill>
                          <a:latin typeface="Calibri"/>
                        </a:rPr>
                        <a:t>Yunoki</a:t>
                      </a:r>
                      <a:r>
                        <a:rPr lang="en-CA" sz="1100" b="0" i="0" u="none" strike="noStrike" dirty="0">
                          <a:solidFill>
                            <a:srgbClr val="00B050"/>
                          </a:solidFill>
                          <a:latin typeface="Calibri"/>
                        </a:rPr>
                        <a:t>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a:solidFill>
                            <a:srgbClr val="00B050"/>
                          </a:solidFill>
                          <a:latin typeface="Calibri"/>
                        </a:rPr>
                        <a:t>11-15/0832</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B050"/>
                          </a:solidFill>
                          <a:latin typeface="Calibri"/>
                        </a:rPr>
                        <a:t>Performance evaluation of SU/MU MIMO in OFDMA</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err="1" smtClean="0">
                          <a:solidFill>
                            <a:srgbClr val="00B050"/>
                          </a:solidFill>
                          <a:latin typeface="Calibri"/>
                        </a:rPr>
                        <a:t>Jiyong</a:t>
                      </a:r>
                      <a:r>
                        <a:rPr lang="en-CA" sz="1100" b="0" i="0" u="none" strike="noStrike" dirty="0" smtClean="0">
                          <a:solidFill>
                            <a:srgbClr val="00B050"/>
                          </a:solidFill>
                          <a:latin typeface="Calibri"/>
                        </a:rPr>
                        <a:t> Pang</a:t>
                      </a:r>
                      <a:endParaRPr lang="en-CA" sz="1100" b="0" i="0" u="none" strike="noStrike" dirty="0">
                        <a:solidFill>
                          <a:srgbClr val="00B050"/>
                        </a:solidFill>
                        <a:latin typeface="Calibri"/>
                      </a:endParaRP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a:solidFill>
                            <a:srgbClr val="00B050"/>
                          </a:solidFill>
                          <a:latin typeface="Calibri"/>
                        </a:rPr>
                        <a:t>11-15/0845</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B050"/>
                          </a:solidFill>
                          <a:latin typeface="Calibri"/>
                        </a:rPr>
                        <a:t>LTF Design for Uplink MU-MIMO</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B050"/>
                          </a:solidFill>
                          <a:latin typeface="Calibri"/>
                        </a:rPr>
                        <a:t>Daewon Lee</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a:solidFill>
                            <a:srgbClr val="000000"/>
                          </a:solidFill>
                          <a:latin typeface="Calibri"/>
                        </a:rPr>
                        <a:t>11-15/0853</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Extensible Preamble Format Design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Leonardo </a:t>
                      </a:r>
                      <a:r>
                        <a:rPr lang="en-CA" sz="1100" b="0" i="0" u="none" strike="noStrike" dirty="0" err="1">
                          <a:solidFill>
                            <a:srgbClr val="000000"/>
                          </a:solidFill>
                          <a:latin typeface="Calibri"/>
                        </a:rPr>
                        <a:t>Lanante</a:t>
                      </a:r>
                      <a:r>
                        <a:rPr lang="en-CA" sz="1100" b="0" i="0" u="none" strike="noStrike" dirty="0">
                          <a:solidFill>
                            <a:srgbClr val="000000"/>
                          </a:solidFill>
                          <a:latin typeface="Calibri"/>
                        </a:rPr>
                        <a:t>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dirty="0" smtClean="0">
                          <a:solidFill>
                            <a:srgbClr val="00B050"/>
                          </a:solidFill>
                          <a:latin typeface="Calibri"/>
                        </a:rPr>
                        <a:t>11-15/0602</a:t>
                      </a:r>
                      <a:endParaRPr lang="en-CA" sz="1100" b="0" i="0" u="none" strike="noStrike" dirty="0">
                        <a:solidFill>
                          <a:srgbClr val="00B050"/>
                        </a:solidFill>
                        <a:latin typeface="Calibri"/>
                      </a:endParaRP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B050"/>
                          </a:solidFill>
                          <a:latin typeface="Calibri"/>
                        </a:rPr>
                        <a:t>HE-LTF </a:t>
                      </a:r>
                      <a:r>
                        <a:rPr lang="en-CA" sz="1100" b="0" i="0" u="none" strike="noStrike" dirty="0" smtClean="0">
                          <a:solidFill>
                            <a:srgbClr val="00B050"/>
                          </a:solidFill>
                          <a:latin typeface="Calibri"/>
                        </a:rPr>
                        <a:t>sequence </a:t>
                      </a:r>
                      <a:r>
                        <a:rPr lang="en-CA" sz="1100" b="0" i="0" u="none" strike="noStrike" dirty="0">
                          <a:solidFill>
                            <a:srgbClr val="00B050"/>
                          </a:solidFill>
                          <a:latin typeface="Calibri"/>
                        </a:rPr>
                        <a:t>for UL MU-MIMO</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B050"/>
                          </a:solidFill>
                          <a:latin typeface="Calibri"/>
                        </a:rPr>
                        <a:t>Qinghua Li</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58869">
                <a:tc>
                  <a:txBody>
                    <a:bodyPr/>
                    <a:lstStyle/>
                    <a:p>
                      <a:pPr algn="l" fontAlgn="b"/>
                      <a:r>
                        <a:rPr lang="en-CA" sz="1100" b="0" i="0" u="none" strike="noStrike">
                          <a:solidFill>
                            <a:srgbClr val="000000"/>
                          </a:solidFill>
                          <a:latin typeface="Calibri"/>
                        </a:rPr>
                        <a:t>11-15/0865</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CA" sz="1100" b="0" i="0" u="none" strike="noStrike" dirty="0">
                          <a:solidFill>
                            <a:srgbClr val="000000"/>
                          </a:solidFill>
                          <a:latin typeface="Calibri"/>
                        </a:rPr>
                        <a:t>Discussion of ACI performance and ACI requirements for IEEE 802.11ax</a:t>
                      </a:r>
                    </a:p>
                  </a:txBody>
                  <a:tcPr marL="8128" marR="8128" marT="812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Leif </a:t>
                      </a:r>
                      <a:r>
                        <a:rPr lang="en-CA" sz="1100" b="0" i="0" u="none" strike="noStrike" dirty="0" err="1">
                          <a:solidFill>
                            <a:srgbClr val="000000"/>
                          </a:solidFill>
                          <a:latin typeface="Calibri"/>
                        </a:rPr>
                        <a:t>Wilhelmsson</a:t>
                      </a:r>
                      <a:endParaRPr lang="en-CA" sz="1100" b="0" i="0" u="none" strike="noStrike" dirty="0">
                        <a:solidFill>
                          <a:srgbClr val="000000"/>
                        </a:solidFill>
                        <a:latin typeface="Calibri"/>
                      </a:endParaRP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a:solidFill>
                            <a:srgbClr val="000000"/>
                          </a:solidFill>
                          <a:latin typeface="Calibri"/>
                        </a:rPr>
                        <a:t>11-15/0868</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smtClean="0">
                          <a:solidFill>
                            <a:srgbClr val="000000"/>
                          </a:solidFill>
                          <a:latin typeface="Calibri"/>
                        </a:rPr>
                        <a:t>impact </a:t>
                      </a:r>
                      <a:r>
                        <a:rPr lang="en-CA" sz="1100" b="0" i="0" u="none" strike="noStrike" dirty="0">
                          <a:solidFill>
                            <a:srgbClr val="000000"/>
                          </a:solidFill>
                          <a:latin typeface="Calibri"/>
                        </a:rPr>
                        <a:t>of Frequency Selective Scheduling Feedback for OFDMA</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err="1">
                          <a:solidFill>
                            <a:srgbClr val="000000"/>
                          </a:solidFill>
                          <a:latin typeface="Calibri"/>
                        </a:rPr>
                        <a:t>Hakan</a:t>
                      </a:r>
                      <a:r>
                        <a:rPr lang="en-CA" sz="1100" b="0" i="0" u="none" strike="noStrike" dirty="0">
                          <a:solidFill>
                            <a:srgbClr val="000000"/>
                          </a:solidFill>
                          <a:latin typeface="Calibri"/>
                        </a:rPr>
                        <a:t> </a:t>
                      </a:r>
                      <a:r>
                        <a:rPr lang="en-CA" sz="1100" b="0" i="0" u="none" strike="noStrike" dirty="0" err="1">
                          <a:solidFill>
                            <a:srgbClr val="000000"/>
                          </a:solidFill>
                          <a:latin typeface="Calibri"/>
                        </a:rPr>
                        <a:t>Persson</a:t>
                      </a:r>
                      <a:endParaRPr lang="en-CA" sz="1100" b="0" i="0" u="none" strike="noStrike" dirty="0">
                        <a:solidFill>
                          <a:srgbClr val="000000"/>
                        </a:solidFill>
                        <a:latin typeface="Calibri"/>
                      </a:endParaRP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a:solidFill>
                            <a:srgbClr val="00B050"/>
                          </a:solidFill>
                          <a:latin typeface="Calibri"/>
                        </a:rPr>
                        <a:t>11-15/0873</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B050"/>
                          </a:solidFill>
                          <a:latin typeface="Calibri"/>
                        </a:rPr>
                        <a:t>SIG-B Encoding Structure</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B050"/>
                          </a:solidFill>
                          <a:latin typeface="Calibri"/>
                        </a:rPr>
                        <a:t>Ron Porat</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a:solidFill>
                            <a:srgbClr val="00B050"/>
                          </a:solidFill>
                          <a:latin typeface="Calibri"/>
                        </a:rPr>
                        <a:t>11-15/0579</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B050"/>
                          </a:solidFill>
                          <a:latin typeface="Calibri"/>
                        </a:rPr>
                        <a:t>preamble design and autodetection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B050"/>
                          </a:solidFill>
                          <a:latin typeface="Calibri"/>
                        </a:rPr>
                        <a:t>Hongyuan Zhang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a:solidFill>
                            <a:srgbClr val="00B050"/>
                          </a:solidFill>
                          <a:latin typeface="Calibri"/>
                        </a:rPr>
                        <a:t>11-15/0580</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B050"/>
                          </a:solidFill>
                          <a:latin typeface="Calibri"/>
                        </a:rPr>
                        <a:t>11ax coding discussion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B050"/>
                          </a:solidFill>
                          <a:latin typeface="Calibri"/>
                        </a:rPr>
                        <a:t>Hongyuan Zhang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dirty="0">
                          <a:solidFill>
                            <a:srgbClr val="00B050"/>
                          </a:solidFill>
                          <a:latin typeface="Calibri"/>
                        </a:rPr>
                        <a:t>11-15/0816</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err="1">
                          <a:solidFill>
                            <a:srgbClr val="00B050"/>
                          </a:solidFill>
                          <a:latin typeface="Calibri"/>
                        </a:rPr>
                        <a:t>Interleaver</a:t>
                      </a:r>
                      <a:r>
                        <a:rPr lang="en-CA" sz="1100" b="0" i="0" u="none" strike="noStrike" dirty="0">
                          <a:solidFill>
                            <a:srgbClr val="00B050"/>
                          </a:solidFill>
                          <a:latin typeface="Calibri"/>
                        </a:rPr>
                        <a:t> and Tone </a:t>
                      </a:r>
                      <a:r>
                        <a:rPr lang="en-CA" sz="1100" b="0" i="0" u="none" strike="noStrike" dirty="0" err="1">
                          <a:solidFill>
                            <a:srgbClr val="00B050"/>
                          </a:solidFill>
                          <a:latin typeface="Calibri"/>
                        </a:rPr>
                        <a:t>Mapper</a:t>
                      </a:r>
                      <a:r>
                        <a:rPr lang="en-CA" sz="1100" b="0" i="0" u="none" strike="noStrike" dirty="0">
                          <a:solidFill>
                            <a:srgbClr val="00B050"/>
                          </a:solidFill>
                          <a:latin typeface="Calibri"/>
                        </a:rPr>
                        <a:t> for OFDMA</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err="1">
                          <a:solidFill>
                            <a:srgbClr val="00B050"/>
                          </a:solidFill>
                          <a:latin typeface="Calibri"/>
                        </a:rPr>
                        <a:t>Yakun</a:t>
                      </a:r>
                      <a:r>
                        <a:rPr lang="en-CA" sz="1100" b="0" i="0" u="none" strike="noStrike" dirty="0">
                          <a:solidFill>
                            <a:srgbClr val="00B050"/>
                          </a:solidFill>
                          <a:latin typeface="Calibri"/>
                        </a:rPr>
                        <a:t> Sun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bl>
          </a:graphicData>
        </a:graphic>
      </p:graphicFrame>
      <p:sp>
        <p:nvSpPr>
          <p:cNvPr id="10" name="矩形 9"/>
          <p:cNvSpPr/>
          <p:nvPr/>
        </p:nvSpPr>
        <p:spPr>
          <a:xfrm>
            <a:off x="1752600" y="5646003"/>
            <a:ext cx="4572000" cy="830997"/>
          </a:xfrm>
          <a:prstGeom prst="rect">
            <a:avLst/>
          </a:prstGeom>
        </p:spPr>
        <p:txBody>
          <a:bodyPr>
            <a:spAutoFit/>
          </a:bodyPr>
          <a:lstStyle/>
          <a:p>
            <a:r>
              <a:rPr lang="en-US" altLang="zh-CN" b="1" dirty="0" smtClean="0"/>
              <a:t>Note: </a:t>
            </a:r>
          </a:p>
          <a:p>
            <a:pPr>
              <a:buFont typeface="Arial" pitchFamily="34" charset="0"/>
              <a:buChar char="•"/>
            </a:pPr>
            <a:r>
              <a:rPr lang="en-US" altLang="zh-CN" dirty="0" smtClean="0">
                <a:solidFill>
                  <a:srgbClr val="00B050"/>
                </a:solidFill>
              </a:rPr>
              <a:t>Contribution presented and straw poll done if there is.</a:t>
            </a:r>
          </a:p>
          <a:p>
            <a:pPr>
              <a:buFont typeface="Arial" pitchFamily="34" charset="0"/>
              <a:buChar char="•"/>
            </a:pPr>
            <a:r>
              <a:rPr lang="en-US" altLang="zh-CN" dirty="0" smtClean="0">
                <a:solidFill>
                  <a:srgbClr val="FF0000"/>
                </a:solidFill>
              </a:rPr>
              <a:t>Contribution presented but straw poll(s) deferred.</a:t>
            </a:r>
          </a:p>
          <a:p>
            <a:pPr>
              <a:buFont typeface="Arial" pitchFamily="34" charset="0"/>
              <a:buChar char="•"/>
            </a:pPr>
            <a:r>
              <a:rPr lang="en-US" altLang="zh-CN" dirty="0" smtClean="0"/>
              <a:t>Contribution NOT presented yet.</a:t>
            </a:r>
            <a:endParaRPr lang="en-US" altLang="zh-C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Tuesday AM2</a:t>
            </a:r>
            <a:endParaRPr lang="zh-CN" altLang="en-US" dirty="0"/>
          </a:p>
        </p:txBody>
      </p:sp>
      <p:sp>
        <p:nvSpPr>
          <p:cNvPr id="3" name="内容占位符 2"/>
          <p:cNvSpPr>
            <a:spLocks noGrp="1"/>
          </p:cNvSpPr>
          <p:nvPr>
            <p:ph idx="1"/>
          </p:nvPr>
        </p:nvSpPr>
        <p:spPr/>
        <p:txBody>
          <a:bodyPr>
            <a:normAutofit/>
          </a:bodyPr>
          <a:lstStyle/>
          <a:p>
            <a:r>
              <a:rPr lang="en-US" altLang="zh-CN" dirty="0" smtClean="0"/>
              <a:t>Presented contributions:</a:t>
            </a:r>
          </a:p>
          <a:p>
            <a:pPr lvl="1" eaLnBrk="1" fontAlgn="b" hangingPunct="1"/>
            <a:r>
              <a:rPr lang="en-CA" altLang="zh-CN" b="0" dirty="0" smtClean="0">
                <a:solidFill>
                  <a:srgbClr val="00B050"/>
                </a:solidFill>
              </a:rPr>
              <a:t>SIG-A</a:t>
            </a:r>
          </a:p>
          <a:p>
            <a:pPr lvl="2" eaLnBrk="1" fontAlgn="b" hangingPunct="1"/>
            <a:r>
              <a:rPr lang="en-CA" altLang="zh-CN" b="0" dirty="0" smtClean="0">
                <a:solidFill>
                  <a:srgbClr val="00B050"/>
                </a:solidFill>
              </a:rPr>
              <a:t>11-15/0822r1</a:t>
            </a:r>
          </a:p>
          <a:p>
            <a:pPr lvl="2" eaLnBrk="1" fontAlgn="b" hangingPunct="1"/>
            <a:r>
              <a:rPr lang="en-CA" altLang="zh-CN" dirty="0" smtClean="0">
                <a:solidFill>
                  <a:srgbClr val="00B050"/>
                </a:solidFill>
              </a:rPr>
              <a:t> 11-15/0826r1</a:t>
            </a:r>
          </a:p>
          <a:p>
            <a:pPr lvl="1" eaLnBrk="1" fontAlgn="b" hangingPunct="1"/>
            <a:r>
              <a:rPr lang="en-CA" altLang="zh-CN" dirty="0" smtClean="0">
                <a:solidFill>
                  <a:srgbClr val="FF0000"/>
                </a:solidFill>
              </a:rPr>
              <a:t>SIG-B</a:t>
            </a:r>
          </a:p>
          <a:p>
            <a:pPr lvl="2" eaLnBrk="1" fontAlgn="b" hangingPunct="1"/>
            <a:r>
              <a:rPr lang="en-CA" altLang="zh-CN" dirty="0" smtClean="0">
                <a:solidFill>
                  <a:srgbClr val="FF0000"/>
                </a:solidFill>
              </a:rPr>
              <a:t>11-15/0805r2</a:t>
            </a:r>
          </a:p>
          <a:p>
            <a:pPr lvl="2" eaLnBrk="1" fontAlgn="b" hangingPunct="1"/>
            <a:r>
              <a:rPr lang="en-CA" altLang="zh-CN" dirty="0" smtClean="0">
                <a:solidFill>
                  <a:srgbClr val="FF0000"/>
                </a:solidFill>
              </a:rPr>
              <a:t>11-15/0821r1</a:t>
            </a:r>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SP1(SP1, 822r1)</a:t>
            </a:r>
            <a:endParaRPr lang="zh-CN" altLang="en-US" dirty="0"/>
          </a:p>
        </p:txBody>
      </p:sp>
      <p:sp>
        <p:nvSpPr>
          <p:cNvPr id="3" name="内容占位符 2"/>
          <p:cNvSpPr>
            <a:spLocks noGrp="1"/>
          </p:cNvSpPr>
          <p:nvPr>
            <p:ph idx="1"/>
          </p:nvPr>
        </p:nvSpPr>
        <p:spPr/>
        <p:txBody>
          <a:bodyPr>
            <a:normAutofit fontScale="92500" lnSpcReduction="20000"/>
          </a:bodyPr>
          <a:lstStyle/>
          <a:p>
            <a:pPr>
              <a:buNone/>
            </a:pPr>
            <a:r>
              <a:rPr lang="en-GB" altLang="zh-CN" dirty="0" smtClean="0"/>
              <a:t>Do you agree to add to 11ax SFD that HE-SIG-A is present in all 11ax packets and is two OFDM symbols long when it uses MCS0? 	</a:t>
            </a:r>
            <a:endParaRPr lang="en-US" altLang="zh-CN" dirty="0" smtClean="0"/>
          </a:p>
          <a:p>
            <a:pPr lvl="1"/>
            <a:r>
              <a:rPr lang="en-GB" altLang="zh-CN" dirty="0" smtClean="0"/>
              <a:t>Information bits in HE-SIGA are jointly encoded as in VHT-SIG-A (using 48 tones or 52 tones is </a:t>
            </a:r>
            <a:r>
              <a:rPr lang="en-GB" altLang="zh-CN" dirty="0" smtClean="0">
                <a:solidFill>
                  <a:srgbClr val="C00000"/>
                </a:solidFill>
              </a:rPr>
              <a:t>TBD</a:t>
            </a:r>
            <a:r>
              <a:rPr lang="en-GB" altLang="zh-CN" dirty="0" smtClean="0"/>
              <a:t>). </a:t>
            </a:r>
            <a:endParaRPr lang="en-US" altLang="zh-CN" dirty="0" smtClean="0"/>
          </a:p>
          <a:p>
            <a:pPr lvl="1"/>
            <a:r>
              <a:rPr lang="en-GB" altLang="zh-CN" dirty="0" smtClean="0"/>
              <a:t>SU packets and UL Trigger based packets do not contain HE-SIG-B symbols.</a:t>
            </a:r>
          </a:p>
          <a:p>
            <a:pPr lvl="1"/>
            <a:endParaRPr lang="en-US" altLang="en-US" b="1" dirty="0" smtClean="0"/>
          </a:p>
          <a:p>
            <a:r>
              <a:rPr lang="en-US" altLang="en-US" b="1" dirty="0" smtClean="0"/>
              <a:t>Y: 99</a:t>
            </a:r>
          </a:p>
          <a:p>
            <a:r>
              <a:rPr lang="en-US" altLang="en-US" b="1" dirty="0" smtClean="0"/>
              <a:t>N: 4</a:t>
            </a:r>
          </a:p>
          <a:p>
            <a:r>
              <a:rPr lang="en-US" altLang="en-US" b="1" dirty="0" smtClean="0"/>
              <a:t>A: 2</a:t>
            </a:r>
          </a:p>
          <a:p>
            <a:pPr>
              <a:buNone/>
            </a:pPr>
            <a:endParaRPr lang="en-US" altLang="en-US" dirty="0" smtClean="0"/>
          </a:p>
          <a:p>
            <a:pPr>
              <a:buNone/>
            </a:pPr>
            <a:r>
              <a:rPr lang="en-US" altLang="en-US" dirty="0" smtClean="0">
                <a:solidFill>
                  <a:srgbClr val="00B050"/>
                </a:solidFill>
              </a:rPr>
              <a:t>SP </a:t>
            </a:r>
            <a:r>
              <a:rPr lang="en-US" altLang="en-US" dirty="0" smtClean="0">
                <a:solidFill>
                  <a:srgbClr val="00B050"/>
                </a:solidFill>
              </a:rPr>
              <a:t>PASSED, READY FOR MOTION</a:t>
            </a:r>
            <a:endParaRPr lang="en-US" altLang="en-US" b="1" dirty="0" smtClean="0">
              <a:solidFill>
                <a:srgbClr val="00B050"/>
              </a:solidFill>
            </a:endParaRPr>
          </a:p>
          <a:p>
            <a:endParaRPr lang="zh-CN" altLang="en-US" dirty="0"/>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SP2(SP2, 822r1)</a:t>
            </a:r>
            <a:endParaRPr lang="zh-CN" altLang="en-US" dirty="0"/>
          </a:p>
        </p:txBody>
      </p:sp>
      <p:sp>
        <p:nvSpPr>
          <p:cNvPr id="3" name="内容占位符 2"/>
          <p:cNvSpPr>
            <a:spLocks noGrp="1"/>
          </p:cNvSpPr>
          <p:nvPr>
            <p:ph idx="1"/>
          </p:nvPr>
        </p:nvSpPr>
        <p:spPr/>
        <p:txBody>
          <a:bodyPr/>
          <a:lstStyle/>
          <a:p>
            <a:pPr>
              <a:buNone/>
            </a:pPr>
            <a:r>
              <a:rPr lang="en-GB" altLang="zh-CN" dirty="0" smtClean="0"/>
              <a:t>Do you agree to add to 11ax SFD that the data field in UL Multi-user transmissions shall immediately follow the HE-LTF section? </a:t>
            </a:r>
            <a:endParaRPr lang="en-US" altLang="en-US" b="1" dirty="0" smtClean="0"/>
          </a:p>
          <a:p>
            <a:pPr lvl="1">
              <a:buNone/>
            </a:pPr>
            <a:endParaRPr lang="en-GB" altLang="zh-CN" dirty="0" smtClean="0"/>
          </a:p>
          <a:p>
            <a:pPr>
              <a:buNone/>
            </a:pPr>
            <a:r>
              <a:rPr lang="en-GB" altLang="zh-CN" dirty="0" smtClean="0"/>
              <a:t>-Y 94</a:t>
            </a:r>
          </a:p>
          <a:p>
            <a:pPr>
              <a:buNone/>
            </a:pPr>
            <a:r>
              <a:rPr lang="en-GB" altLang="zh-CN" dirty="0" smtClean="0"/>
              <a:t>-N 1</a:t>
            </a:r>
          </a:p>
          <a:p>
            <a:pPr>
              <a:buNone/>
            </a:pPr>
            <a:r>
              <a:rPr lang="en-GB" altLang="zh-CN" dirty="0" smtClean="0"/>
              <a:t>-A 26</a:t>
            </a:r>
          </a:p>
          <a:p>
            <a:pPr>
              <a:buNone/>
            </a:pPr>
            <a:endParaRPr lang="en-GB" altLang="zh-CN" dirty="0" smtClean="0"/>
          </a:p>
          <a:p>
            <a:pPr>
              <a:buNone/>
            </a:pPr>
            <a:r>
              <a:rPr lang="en-GB" altLang="zh-CN" dirty="0" smtClean="0">
                <a:solidFill>
                  <a:srgbClr val="00B050"/>
                </a:solidFill>
              </a:rPr>
              <a:t>SP </a:t>
            </a:r>
            <a:r>
              <a:rPr lang="en-GB" altLang="zh-CN" dirty="0" smtClean="0">
                <a:solidFill>
                  <a:srgbClr val="00B050"/>
                </a:solidFill>
              </a:rPr>
              <a:t>PASSED, </a:t>
            </a:r>
            <a:r>
              <a:rPr lang="en-US" altLang="en-US" dirty="0" smtClean="0">
                <a:solidFill>
                  <a:srgbClr val="00B050"/>
                </a:solidFill>
              </a:rPr>
              <a:t>READY FOR MOTION</a:t>
            </a:r>
            <a:endParaRPr lang="en-US" altLang="zh-CN" dirty="0" smtClean="0">
              <a:solidFill>
                <a:srgbClr val="00B050"/>
              </a:solidFill>
            </a:endParaRPr>
          </a:p>
          <a:p>
            <a:endParaRPr lang="zh-CN" altLang="en-US" dirty="0"/>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SP3(826r1)</a:t>
            </a:r>
            <a:endParaRPr lang="zh-CN" altLang="en-US" dirty="0"/>
          </a:p>
        </p:txBody>
      </p:sp>
      <p:sp>
        <p:nvSpPr>
          <p:cNvPr id="3" name="内容占位符 2"/>
          <p:cNvSpPr>
            <a:spLocks noGrp="1"/>
          </p:cNvSpPr>
          <p:nvPr>
            <p:ph idx="1"/>
          </p:nvPr>
        </p:nvSpPr>
        <p:spPr/>
        <p:txBody>
          <a:bodyPr>
            <a:normAutofit fontScale="92500"/>
          </a:bodyPr>
          <a:lstStyle/>
          <a:p>
            <a:pPr lvl="0">
              <a:buNone/>
            </a:pPr>
            <a:r>
              <a:rPr lang="en-US" altLang="zh-CN" dirty="0" smtClean="0"/>
              <a:t>Do you support that HE-SIG-A have a repetition mode for range extension?</a:t>
            </a:r>
            <a:endParaRPr lang="zh-CN" altLang="zh-CN" dirty="0" smtClean="0"/>
          </a:p>
          <a:p>
            <a:pPr lvl="1">
              <a:buFont typeface="Times New Roman" pitchFamily="18" charset="0"/>
              <a:buChar char="−"/>
            </a:pPr>
            <a:r>
              <a:rPr lang="en-US" altLang="zh-CN" dirty="0" smtClean="0"/>
              <a:t>In the repetition mode, HE-SIG-A symbols are repeated once in time. The bit </a:t>
            </a:r>
            <a:r>
              <a:rPr lang="en-US" altLang="zh-CN" dirty="0" err="1" smtClean="0"/>
              <a:t>interleaver</a:t>
            </a:r>
            <a:r>
              <a:rPr lang="en-US" altLang="zh-CN" dirty="0" smtClean="0"/>
              <a:t> is bypassed in the repeated HE-SIG-A symbols? </a:t>
            </a:r>
          </a:p>
          <a:p>
            <a:pPr lvl="1">
              <a:buFont typeface="Times New Roman" pitchFamily="18" charset="0"/>
              <a:buChar char="−"/>
            </a:pPr>
            <a:r>
              <a:rPr lang="en-US" altLang="zh-CN" dirty="0" smtClean="0"/>
              <a:t>The repetition mode should be indicated before HE-SIG-A.</a:t>
            </a:r>
          </a:p>
          <a:p>
            <a:pPr lvl="1">
              <a:buFont typeface="Times New Roman" pitchFamily="18" charset="0"/>
              <a:buChar char="−"/>
            </a:pPr>
            <a:endParaRPr lang="en-US" altLang="zh-CN" dirty="0" smtClean="0"/>
          </a:p>
          <a:p>
            <a:r>
              <a:rPr lang="en-US" altLang="zh-CN" dirty="0" smtClean="0"/>
              <a:t>Y: 83</a:t>
            </a:r>
          </a:p>
          <a:p>
            <a:r>
              <a:rPr lang="en-US" altLang="zh-CN" dirty="0" smtClean="0"/>
              <a:t>N: 31</a:t>
            </a:r>
          </a:p>
          <a:p>
            <a:r>
              <a:rPr lang="en-US" altLang="zh-CN" dirty="0" smtClean="0"/>
              <a:t>A: 4</a:t>
            </a:r>
          </a:p>
          <a:p>
            <a:endParaRPr lang="en-US" altLang="zh-CN" dirty="0" smtClean="0"/>
          </a:p>
          <a:p>
            <a:pPr>
              <a:buNone/>
            </a:pPr>
            <a:r>
              <a:rPr lang="en-US" altLang="zh-CN" dirty="0" smtClean="0">
                <a:solidFill>
                  <a:srgbClr val="FF0000"/>
                </a:solidFill>
              </a:rPr>
              <a:t>SP FAILED</a:t>
            </a:r>
            <a:endParaRPr lang="zh-CN" altLang="en-US" dirty="0">
              <a:solidFill>
                <a:srgbClr val="FF0000"/>
              </a:solidFill>
            </a:endParaRPr>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Wednesday PM1</a:t>
            </a:r>
            <a:endParaRPr lang="zh-CN" altLang="en-US" dirty="0"/>
          </a:p>
        </p:txBody>
      </p:sp>
      <p:sp>
        <p:nvSpPr>
          <p:cNvPr id="3" name="内容占位符 2"/>
          <p:cNvSpPr>
            <a:spLocks noGrp="1"/>
          </p:cNvSpPr>
          <p:nvPr>
            <p:ph idx="1"/>
          </p:nvPr>
        </p:nvSpPr>
        <p:spPr>
          <a:xfrm>
            <a:off x="685800" y="1676400"/>
            <a:ext cx="7772400" cy="4724400"/>
          </a:xfrm>
        </p:spPr>
        <p:txBody>
          <a:bodyPr>
            <a:normAutofit/>
          </a:bodyPr>
          <a:lstStyle/>
          <a:p>
            <a:r>
              <a:rPr lang="en-US" altLang="zh-CN" dirty="0" smtClean="0"/>
              <a:t>Planned contributions:</a:t>
            </a:r>
          </a:p>
          <a:p>
            <a:pPr lvl="1" eaLnBrk="1" fontAlgn="b" hangingPunct="1"/>
            <a:r>
              <a:rPr lang="en-CA" altLang="zh-CN" dirty="0" smtClean="0">
                <a:solidFill>
                  <a:srgbClr val="00B050"/>
                </a:solidFill>
              </a:rPr>
              <a:t>Pilot</a:t>
            </a:r>
            <a:endParaRPr lang="en-CA" altLang="zh-CN" dirty="0" smtClean="0">
              <a:solidFill>
                <a:srgbClr val="00B050"/>
              </a:solidFill>
            </a:endParaRPr>
          </a:p>
          <a:p>
            <a:pPr lvl="2" eaLnBrk="1" fontAlgn="b" hangingPunct="1"/>
            <a:r>
              <a:rPr lang="en-CA" altLang="zh-CN" dirty="0" smtClean="0">
                <a:solidFill>
                  <a:srgbClr val="00B050"/>
                </a:solidFill>
              </a:rPr>
              <a:t>11-15/824r0, </a:t>
            </a:r>
            <a:r>
              <a:rPr lang="en-CA" altLang="zh-CN" dirty="0" smtClean="0">
                <a:solidFill>
                  <a:srgbClr val="00B050"/>
                </a:solidFill>
                <a:latin typeface="Calibri"/>
              </a:rPr>
              <a:t>Pilot Design for 11ax Downlink </a:t>
            </a:r>
            <a:r>
              <a:rPr lang="en-CA" altLang="zh-CN" dirty="0" smtClean="0">
                <a:solidFill>
                  <a:srgbClr val="00B050"/>
                </a:solidFill>
                <a:latin typeface="Calibri"/>
              </a:rPr>
              <a:t>Transmissions, </a:t>
            </a:r>
            <a:r>
              <a:rPr lang="en-CA" altLang="zh-CN" dirty="0" err="1" smtClean="0">
                <a:solidFill>
                  <a:srgbClr val="00B050"/>
                </a:solidFill>
                <a:latin typeface="Calibri"/>
              </a:rPr>
              <a:t>Yujin</a:t>
            </a:r>
            <a:r>
              <a:rPr lang="en-CA" altLang="zh-CN" dirty="0" smtClean="0">
                <a:solidFill>
                  <a:srgbClr val="00B050"/>
                </a:solidFill>
                <a:latin typeface="Calibri"/>
              </a:rPr>
              <a:t> Noh</a:t>
            </a:r>
            <a:endParaRPr lang="zh-CN" altLang="en-US" dirty="0" smtClean="0">
              <a:solidFill>
                <a:srgbClr val="00B050"/>
              </a:solidFill>
            </a:endParaRPr>
          </a:p>
          <a:p>
            <a:pPr lvl="1" eaLnBrk="1" fontAlgn="b" hangingPunct="1"/>
            <a:r>
              <a:rPr lang="en-CA" altLang="zh-CN" dirty="0" smtClean="0">
                <a:solidFill>
                  <a:srgbClr val="00B050"/>
                </a:solidFill>
              </a:rPr>
              <a:t>Padding</a:t>
            </a:r>
            <a:endParaRPr lang="en-CA" altLang="zh-CN" dirty="0" smtClean="0">
              <a:solidFill>
                <a:srgbClr val="00B050"/>
              </a:solidFill>
            </a:endParaRPr>
          </a:p>
          <a:p>
            <a:pPr lvl="2" eaLnBrk="1" fontAlgn="b" hangingPunct="1"/>
            <a:r>
              <a:rPr lang="en-CA" altLang="zh-CN" dirty="0" smtClean="0">
                <a:solidFill>
                  <a:srgbClr val="00B050"/>
                </a:solidFill>
              </a:rPr>
              <a:t>11-15/810r0, </a:t>
            </a:r>
            <a:r>
              <a:rPr lang="en-CA" altLang="zh-CN" dirty="0" smtClean="0">
                <a:solidFill>
                  <a:srgbClr val="00B050"/>
                </a:solidFill>
                <a:latin typeface="Calibri"/>
              </a:rPr>
              <a:t>HE PHY Padding and Packet </a:t>
            </a:r>
            <a:r>
              <a:rPr lang="en-CA" altLang="zh-CN" dirty="0" smtClean="0">
                <a:solidFill>
                  <a:srgbClr val="00B050"/>
                </a:solidFill>
                <a:latin typeface="Calibri"/>
              </a:rPr>
              <a:t>Extension, </a:t>
            </a:r>
            <a:r>
              <a:rPr lang="en-CA" altLang="zh-CN" dirty="0" err="1" smtClean="0">
                <a:solidFill>
                  <a:srgbClr val="00B050"/>
                </a:solidFill>
                <a:latin typeface="Calibri"/>
              </a:rPr>
              <a:t>Hongyuan</a:t>
            </a:r>
            <a:r>
              <a:rPr lang="en-CA" altLang="zh-CN" dirty="0" smtClean="0">
                <a:solidFill>
                  <a:srgbClr val="00B050"/>
                </a:solidFill>
                <a:latin typeface="Calibri"/>
              </a:rPr>
              <a:t> Zhang</a:t>
            </a:r>
            <a:endParaRPr lang="en-CA" altLang="zh-CN" dirty="0" smtClean="0">
              <a:solidFill>
                <a:srgbClr val="00B050"/>
              </a:solidFill>
            </a:endParaRPr>
          </a:p>
          <a:p>
            <a:pPr lvl="2" eaLnBrk="1" fontAlgn="b" hangingPunct="1"/>
            <a:r>
              <a:rPr lang="en-CA" altLang="zh-CN" dirty="0" smtClean="0">
                <a:solidFill>
                  <a:srgbClr val="00B050"/>
                </a:solidFill>
              </a:rPr>
              <a:t>11-15/887r3, </a:t>
            </a:r>
            <a:r>
              <a:rPr lang="en-CA" altLang="zh-CN" dirty="0" smtClean="0">
                <a:solidFill>
                  <a:srgbClr val="00B050"/>
                </a:solidFill>
                <a:latin typeface="Calibri"/>
              </a:rPr>
              <a:t>efficient </a:t>
            </a:r>
            <a:r>
              <a:rPr lang="en-CA" altLang="zh-CN" dirty="0" smtClean="0">
                <a:solidFill>
                  <a:srgbClr val="00B050"/>
                </a:solidFill>
                <a:latin typeface="Calibri"/>
              </a:rPr>
              <a:t>padding for last OFDM </a:t>
            </a:r>
            <a:r>
              <a:rPr lang="en-CA" altLang="zh-CN" dirty="0" smtClean="0">
                <a:solidFill>
                  <a:srgbClr val="00B050"/>
                </a:solidFill>
                <a:latin typeface="Calibri"/>
              </a:rPr>
              <a:t>symbol, </a:t>
            </a:r>
            <a:r>
              <a:rPr lang="en-CA" altLang="zh-CN" dirty="0" err="1" smtClean="0">
                <a:solidFill>
                  <a:srgbClr val="00B050"/>
                </a:solidFill>
                <a:latin typeface="Calibri"/>
              </a:rPr>
              <a:t>Heejung</a:t>
            </a:r>
            <a:r>
              <a:rPr lang="en-CA" altLang="zh-CN" dirty="0" smtClean="0">
                <a:solidFill>
                  <a:srgbClr val="00B050"/>
                </a:solidFill>
                <a:latin typeface="Calibri"/>
              </a:rPr>
              <a:t> Yu</a:t>
            </a:r>
            <a:endParaRPr lang="en-CA" altLang="zh-CN" dirty="0" smtClean="0">
              <a:solidFill>
                <a:srgbClr val="00B050"/>
              </a:solidFill>
            </a:endParaRPr>
          </a:p>
          <a:p>
            <a:pPr lvl="1" eaLnBrk="1" fontAlgn="b" hangingPunct="1"/>
            <a:r>
              <a:rPr lang="en-CA" altLang="zh-CN" dirty="0" smtClean="0"/>
              <a:t>LTF</a:t>
            </a:r>
          </a:p>
          <a:p>
            <a:pPr lvl="2" eaLnBrk="1" fontAlgn="b" hangingPunct="1"/>
            <a:r>
              <a:rPr lang="en-CA" altLang="zh-CN" dirty="0" smtClean="0">
                <a:solidFill>
                  <a:srgbClr val="00B050"/>
                </a:solidFill>
              </a:rPr>
              <a:t>11-15/817r0, </a:t>
            </a:r>
            <a:r>
              <a:rPr lang="en-CA" altLang="zh-CN" dirty="0" smtClean="0">
                <a:solidFill>
                  <a:srgbClr val="00B050"/>
                </a:solidFill>
                <a:latin typeface="Calibri"/>
              </a:rPr>
              <a:t>P Matrix for </a:t>
            </a:r>
            <a:r>
              <a:rPr lang="en-CA" altLang="zh-CN" dirty="0" smtClean="0">
                <a:solidFill>
                  <a:srgbClr val="00B050"/>
                </a:solidFill>
                <a:latin typeface="Calibri"/>
              </a:rPr>
              <a:t>HE-LTF, </a:t>
            </a:r>
            <a:r>
              <a:rPr lang="en-CA" altLang="zh-CN" dirty="0" err="1" smtClean="0">
                <a:solidFill>
                  <a:srgbClr val="00B050"/>
                </a:solidFill>
                <a:latin typeface="Calibri"/>
              </a:rPr>
              <a:t>Yakun</a:t>
            </a:r>
            <a:r>
              <a:rPr lang="en-CA" altLang="zh-CN" dirty="0" smtClean="0">
                <a:solidFill>
                  <a:srgbClr val="00B050"/>
                </a:solidFill>
                <a:latin typeface="Calibri"/>
              </a:rPr>
              <a:t> Sun</a:t>
            </a:r>
            <a:endParaRPr lang="en-CA" altLang="zh-CN" dirty="0" smtClean="0">
              <a:solidFill>
                <a:srgbClr val="00B050"/>
              </a:solidFill>
            </a:endParaRPr>
          </a:p>
          <a:p>
            <a:pPr lvl="2" eaLnBrk="1" fontAlgn="b" hangingPunct="1"/>
            <a:r>
              <a:rPr lang="en-CA" altLang="zh-CN" dirty="0" smtClean="0">
                <a:solidFill>
                  <a:srgbClr val="00B050"/>
                </a:solidFill>
              </a:rPr>
              <a:t>11-15/845r0, </a:t>
            </a:r>
            <a:r>
              <a:rPr lang="en-CA" altLang="zh-CN" dirty="0" smtClean="0">
                <a:solidFill>
                  <a:srgbClr val="00B050"/>
                </a:solidFill>
                <a:latin typeface="Calibri"/>
              </a:rPr>
              <a:t>LTF Design for Uplink </a:t>
            </a:r>
            <a:r>
              <a:rPr lang="en-CA" altLang="zh-CN" dirty="0" smtClean="0">
                <a:solidFill>
                  <a:srgbClr val="00B050"/>
                </a:solidFill>
                <a:latin typeface="Calibri"/>
              </a:rPr>
              <a:t>MU-MIMO, </a:t>
            </a:r>
            <a:r>
              <a:rPr lang="en-CA" altLang="zh-CN" dirty="0" err="1" smtClean="0">
                <a:solidFill>
                  <a:srgbClr val="00B050"/>
                </a:solidFill>
                <a:latin typeface="Calibri"/>
              </a:rPr>
              <a:t>Daewon</a:t>
            </a:r>
            <a:r>
              <a:rPr lang="en-CA" altLang="zh-CN" dirty="0" smtClean="0">
                <a:solidFill>
                  <a:srgbClr val="00B050"/>
                </a:solidFill>
                <a:latin typeface="Calibri"/>
              </a:rPr>
              <a:t> Lee</a:t>
            </a:r>
            <a:endParaRPr lang="en-CA" altLang="zh-CN" dirty="0" smtClean="0">
              <a:solidFill>
                <a:srgbClr val="00B050"/>
              </a:solidFill>
            </a:endParaRPr>
          </a:p>
          <a:p>
            <a:pPr lvl="2" eaLnBrk="1" fontAlgn="b" hangingPunct="1"/>
            <a:r>
              <a:rPr lang="en-CA" altLang="zh-CN" dirty="0" smtClean="0"/>
              <a:t>11-15/602r4, </a:t>
            </a:r>
            <a:r>
              <a:rPr lang="en-CA" altLang="zh-CN" dirty="0" smtClean="0">
                <a:solidFill>
                  <a:srgbClr val="000000"/>
                </a:solidFill>
                <a:latin typeface="Calibri"/>
              </a:rPr>
              <a:t>HE-LTF </a:t>
            </a:r>
            <a:r>
              <a:rPr lang="en-CA" altLang="zh-CN" dirty="0" smtClean="0">
                <a:solidFill>
                  <a:srgbClr val="000000"/>
                </a:solidFill>
                <a:latin typeface="Calibri"/>
              </a:rPr>
              <a:t>sequence </a:t>
            </a:r>
            <a:r>
              <a:rPr lang="en-CA" altLang="zh-CN" dirty="0" smtClean="0">
                <a:solidFill>
                  <a:srgbClr val="000000"/>
                </a:solidFill>
                <a:latin typeface="Calibri"/>
              </a:rPr>
              <a:t>for UL </a:t>
            </a:r>
            <a:r>
              <a:rPr lang="en-CA" altLang="zh-CN" dirty="0" smtClean="0">
                <a:solidFill>
                  <a:srgbClr val="000000"/>
                </a:solidFill>
                <a:latin typeface="Calibri"/>
              </a:rPr>
              <a:t>MU-MIMO, </a:t>
            </a:r>
            <a:r>
              <a:rPr lang="en-CA" altLang="zh-CN" dirty="0" err="1" smtClean="0">
                <a:solidFill>
                  <a:srgbClr val="000000"/>
                </a:solidFill>
                <a:latin typeface="Calibri"/>
              </a:rPr>
              <a:t>Qinghua</a:t>
            </a:r>
            <a:r>
              <a:rPr lang="en-CA" altLang="zh-CN" dirty="0" smtClean="0">
                <a:solidFill>
                  <a:srgbClr val="000000"/>
                </a:solidFill>
                <a:latin typeface="Calibri"/>
              </a:rPr>
              <a:t> Li</a:t>
            </a:r>
            <a:endParaRPr lang="en-CA" altLang="zh-CN" dirty="0" smtClean="0"/>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SP4 (SP1, 11-15/810r0)</a:t>
            </a:r>
            <a:endParaRPr lang="zh-CN" altLang="en-US" dirty="0"/>
          </a:p>
        </p:txBody>
      </p:sp>
      <p:sp>
        <p:nvSpPr>
          <p:cNvPr id="3" name="内容占位符 2"/>
          <p:cNvSpPr>
            <a:spLocks noGrp="1"/>
          </p:cNvSpPr>
          <p:nvPr>
            <p:ph idx="1"/>
          </p:nvPr>
        </p:nvSpPr>
        <p:spPr/>
        <p:txBody>
          <a:bodyPr/>
          <a:lstStyle/>
          <a:p>
            <a:r>
              <a:rPr lang="en-US" altLang="zh-CN" dirty="0" smtClean="0"/>
              <a:t>Do you agree to add the following text into Section 3.4 HE Data Field of the current SFD:</a:t>
            </a:r>
          </a:p>
          <a:p>
            <a:pPr lvl="1"/>
            <a:r>
              <a:rPr lang="en-US" altLang="zh-CN" dirty="0" smtClean="0"/>
              <a:t>An 11ax SU  PPDU should apply the MAC/PHY pre-FEC padding scheme as in 11ac, to pad toward the nearest of the four possible boundaries (“</a:t>
            </a:r>
            <a:r>
              <a:rPr lang="en-US" altLang="zh-CN" i="1" dirty="0" smtClean="0"/>
              <a:t>a</a:t>
            </a:r>
            <a:r>
              <a:rPr lang="en-US" altLang="zh-CN" dirty="0" smtClean="0"/>
              <a:t>” factor) in the last Data OFDM symbol(s), and then use post-FEC padding bits to fill up the last OFDM symbol(s).</a:t>
            </a:r>
          </a:p>
          <a:p>
            <a:pPr lvl="1"/>
            <a:endParaRPr lang="en-US" altLang="zh-CN" dirty="0" smtClean="0"/>
          </a:p>
          <a:p>
            <a:pPr lvl="1"/>
            <a:r>
              <a:rPr lang="en-US" altLang="zh-CN" dirty="0" smtClean="0"/>
              <a:t>Packet Extension (PE) field is defined at the end of 11ax PPDUs.</a:t>
            </a:r>
          </a:p>
          <a:p>
            <a:pPr lvl="2"/>
            <a:r>
              <a:rPr lang="en-US" altLang="zh-CN" dirty="0" smtClean="0"/>
              <a:t>PE should have the same average power as data field.</a:t>
            </a:r>
          </a:p>
          <a:p>
            <a:r>
              <a:rPr lang="en-US" altLang="zh-CN" dirty="0" smtClean="0"/>
              <a:t>Y:56/N:28/A:6</a:t>
            </a:r>
          </a:p>
          <a:p>
            <a:r>
              <a:rPr lang="en-US" altLang="zh-CN" dirty="0" smtClean="0">
                <a:solidFill>
                  <a:srgbClr val="FF0000"/>
                </a:solidFill>
              </a:rPr>
              <a:t>SP FAILED</a:t>
            </a:r>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SP5 (SP, 11-15/887r3)</a:t>
            </a:r>
            <a:endParaRPr lang="zh-CN" altLang="en-US" dirty="0"/>
          </a:p>
        </p:txBody>
      </p:sp>
      <p:sp>
        <p:nvSpPr>
          <p:cNvPr id="3" name="内容占位符 2"/>
          <p:cNvSpPr>
            <a:spLocks noGrp="1"/>
          </p:cNvSpPr>
          <p:nvPr>
            <p:ph idx="1"/>
          </p:nvPr>
        </p:nvSpPr>
        <p:spPr/>
        <p:txBody>
          <a:bodyPr/>
          <a:lstStyle/>
          <a:p>
            <a:r>
              <a:rPr lang="en-US" altLang="ko-KR" dirty="0" smtClean="0"/>
              <a:t>Do you support the concept</a:t>
            </a:r>
          </a:p>
          <a:p>
            <a:pPr marL="457200" lvl="1" indent="0">
              <a:buNone/>
            </a:pPr>
            <a:r>
              <a:rPr lang="en-US" altLang="ko-KR" dirty="0" smtClean="0"/>
              <a:t> HE shall include mechanisms to enhance the MAC/PHY padding efficiency by adjusting OFDM symbol duration in the last OFDM symbol for SU transmissions</a:t>
            </a:r>
            <a:r>
              <a:rPr lang="en-US" altLang="ko-KR" dirty="0" smtClean="0"/>
              <a:t>.</a:t>
            </a:r>
          </a:p>
          <a:p>
            <a:pPr marL="457200" lvl="1" indent="0">
              <a:buNone/>
            </a:pPr>
            <a:endParaRPr lang="en-US" altLang="ko-KR" dirty="0" smtClean="0"/>
          </a:p>
          <a:p>
            <a:r>
              <a:rPr lang="en-US" altLang="zh-CN" dirty="0" smtClean="0"/>
              <a:t>Y: 23/N: 52/A:13</a:t>
            </a:r>
          </a:p>
          <a:p>
            <a:r>
              <a:rPr lang="en-US" altLang="zh-CN" dirty="0" smtClean="0">
                <a:solidFill>
                  <a:srgbClr val="0070C0"/>
                </a:solidFill>
              </a:rPr>
              <a:t>SP ONLY FOR INFORMATION COLLECTION</a:t>
            </a:r>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82715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t>
            </a:r>
            <a:r>
              <a:rPr lang="en-US" altLang="zh-CN" sz="1800" dirty="0" smtClean="0"/>
              <a:t>ul</a:t>
            </a:r>
            <a:r>
              <a:rPr lang="en-US" altLang="en-US" sz="1800" dirty="0" smtClean="0"/>
              <a:t>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None/>
            </a:pPr>
            <a:r>
              <a:rPr lang="en-US" altLang="en-US" sz="2000" dirty="0" err="1" smtClean="0">
                <a:latin typeface="Arial" pitchFamily="34" charset="0"/>
              </a:rPr>
              <a:t>Yakun</a:t>
            </a:r>
            <a:r>
              <a:rPr lang="en-US" altLang="en-US" sz="2000" dirty="0" smtClean="0">
                <a:latin typeface="Arial" pitchFamily="34" charset="0"/>
              </a:rPr>
              <a:t> </a:t>
            </a:r>
            <a:r>
              <a:rPr lang="en-US" altLang="en-US" sz="2000" dirty="0">
                <a:latin typeface="Arial" pitchFamily="34" charset="0"/>
              </a:rPr>
              <a:t>Sun (Marvell)</a:t>
            </a:r>
          </a:p>
          <a:p>
            <a:pPr algn="ctr">
              <a:lnSpc>
                <a:spcPct val="90000"/>
              </a:lnSpc>
              <a:buFontTx/>
              <a:buNone/>
            </a:pPr>
            <a:r>
              <a:rPr lang="en-US" altLang="en-US" sz="2000" dirty="0" smtClean="0">
                <a:latin typeface="Arial" pitchFamily="34" charset="0"/>
              </a:rPr>
              <a:t>Jianhan Liu (</a:t>
            </a:r>
            <a:r>
              <a:rPr lang="en-US" altLang="en-US" sz="2000" dirty="0" err="1" smtClean="0">
                <a:latin typeface="Arial" pitchFamily="34" charset="0"/>
              </a:rPr>
              <a:t>Mediatek</a:t>
            </a:r>
            <a:r>
              <a:rPr lang="en-US" altLang="en-US" sz="2000" dirty="0" smtClean="0">
                <a:latin typeface="Arial" pitchFamily="34" charset="0"/>
              </a:rPr>
              <a:t>)</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7"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SP6 (SP1, 11-15/817r0)</a:t>
            </a:r>
            <a:endParaRPr lang="zh-CN" altLang="en-US" dirty="0"/>
          </a:p>
        </p:txBody>
      </p:sp>
      <p:sp>
        <p:nvSpPr>
          <p:cNvPr id="3" name="内容占位符 2"/>
          <p:cNvSpPr>
            <a:spLocks noGrp="1"/>
          </p:cNvSpPr>
          <p:nvPr>
            <p:ph idx="1"/>
          </p:nvPr>
        </p:nvSpPr>
        <p:spPr/>
        <p:txBody>
          <a:bodyPr/>
          <a:lstStyle/>
          <a:p>
            <a:r>
              <a:rPr lang="en-US" altLang="zh-CN" dirty="0" smtClean="0"/>
              <a:t>Do you agree to add </a:t>
            </a:r>
            <a:r>
              <a:rPr lang="en-US" altLang="zh-CN" dirty="0" smtClean="0"/>
              <a:t>the </a:t>
            </a:r>
            <a:r>
              <a:rPr lang="en-US" altLang="zh-CN" dirty="0" smtClean="0"/>
              <a:t>following text into </a:t>
            </a:r>
            <a:r>
              <a:rPr lang="en-US" altLang="zh-CN" dirty="0" smtClean="0"/>
              <a:t>Section </a:t>
            </a:r>
            <a:r>
              <a:rPr lang="en-US" altLang="zh-CN" dirty="0" err="1" smtClean="0"/>
              <a:t>x.x.x</a:t>
            </a:r>
            <a:r>
              <a:rPr lang="en-US" altLang="zh-CN" dirty="0" smtClean="0"/>
              <a:t> in current </a:t>
            </a:r>
            <a:r>
              <a:rPr lang="en-US" altLang="zh-CN" dirty="0" err="1" smtClean="0"/>
              <a:t>TGax</a:t>
            </a:r>
            <a:r>
              <a:rPr lang="en-US" altLang="zh-CN" dirty="0" smtClean="0"/>
              <a:t> SFD</a:t>
            </a:r>
            <a:r>
              <a:rPr lang="en-US" altLang="zh-CN" dirty="0" smtClean="0"/>
              <a:t>:</a:t>
            </a:r>
          </a:p>
          <a:p>
            <a:pPr lvl="1"/>
            <a:r>
              <a:rPr lang="en-US" altLang="zh-CN" dirty="0" smtClean="0"/>
              <a:t>in </a:t>
            </a:r>
            <a:r>
              <a:rPr lang="en-US" altLang="zh-CN" dirty="0" smtClean="0"/>
              <a:t>an OFDMA PPDU, using </a:t>
            </a:r>
            <a:r>
              <a:rPr lang="en-US" altLang="zh-CN" i="1" dirty="0" smtClean="0"/>
              <a:t>N</a:t>
            </a:r>
            <a:r>
              <a:rPr lang="en-US" altLang="zh-CN" dirty="0" smtClean="0"/>
              <a:t> HE-LTF symbols, an RU with </a:t>
            </a:r>
            <a:r>
              <a:rPr lang="en-US" altLang="zh-CN" i="1" dirty="0" err="1" smtClean="0"/>
              <a:t>N</a:t>
            </a:r>
            <a:r>
              <a:rPr lang="en-US" altLang="zh-CN" i="1" baseline="-25000" dirty="0" err="1" smtClean="0"/>
              <a:t>sts,total</a:t>
            </a:r>
            <a:r>
              <a:rPr lang="en-US" altLang="zh-CN" dirty="0" smtClean="0"/>
              <a:t> shall use the first </a:t>
            </a:r>
            <a:r>
              <a:rPr lang="en-US" altLang="zh-CN" i="1" dirty="0" err="1" smtClean="0"/>
              <a:t>N</a:t>
            </a:r>
            <a:r>
              <a:rPr lang="en-US" altLang="zh-CN" i="1" baseline="-25000" dirty="0" err="1" smtClean="0"/>
              <a:t>sts,total</a:t>
            </a:r>
            <a:r>
              <a:rPr lang="en-US" altLang="zh-CN" dirty="0" smtClean="0"/>
              <a:t> rows of the </a:t>
            </a:r>
            <a:r>
              <a:rPr lang="en-US" altLang="zh-CN" i="1" dirty="0" smtClean="0"/>
              <a:t>N × N</a:t>
            </a:r>
            <a:r>
              <a:rPr lang="en-US" altLang="zh-CN" dirty="0" smtClean="0"/>
              <a:t>          P matrix? </a:t>
            </a:r>
          </a:p>
          <a:p>
            <a:pPr marL="457200" lvl="1" indent="0">
              <a:buNone/>
            </a:pPr>
            <a:endParaRPr lang="en-US" altLang="ko-KR" dirty="0" smtClean="0"/>
          </a:p>
          <a:p>
            <a:r>
              <a:rPr lang="en-US" altLang="zh-CN" dirty="0" smtClean="0"/>
              <a:t>Y: 64/N: 0/A: 14</a:t>
            </a:r>
          </a:p>
          <a:p>
            <a:endParaRPr lang="en-US" altLang="zh-CN" dirty="0" smtClean="0"/>
          </a:p>
          <a:p>
            <a:r>
              <a:rPr lang="en-US" altLang="zh-CN" dirty="0" smtClean="0">
                <a:solidFill>
                  <a:srgbClr val="00B050"/>
                </a:solidFill>
              </a:rPr>
              <a:t>SP PASSED. READY FOR MOTION</a:t>
            </a:r>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SP7 (SP, 11-15/845r0)</a:t>
            </a:r>
            <a:endParaRPr lang="zh-CN" altLang="en-US" dirty="0"/>
          </a:p>
        </p:txBody>
      </p:sp>
      <p:sp>
        <p:nvSpPr>
          <p:cNvPr id="3" name="内容占位符 2"/>
          <p:cNvSpPr>
            <a:spLocks noGrp="1"/>
          </p:cNvSpPr>
          <p:nvPr>
            <p:ph idx="1"/>
          </p:nvPr>
        </p:nvSpPr>
        <p:spPr/>
        <p:txBody>
          <a:bodyPr/>
          <a:lstStyle/>
          <a:p>
            <a:pPr marL="341313" lvl="0"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smtClean="0"/>
              <a:t>Do you agree that more analysis of implementation complexity and performance on various scenarios is needed for uplink MU-MIMO LTF design?</a:t>
            </a:r>
          </a:p>
          <a:p>
            <a:pPr marL="457200" lvl="1" indent="0">
              <a:buNone/>
            </a:pPr>
            <a:endParaRPr lang="en-US" altLang="ko-KR" dirty="0" smtClean="0"/>
          </a:p>
          <a:p>
            <a:pPr>
              <a:buNone/>
            </a:pPr>
            <a:r>
              <a:rPr lang="en-US" altLang="zh-CN" dirty="0" smtClean="0"/>
              <a:t>Y: 37/N: 5/A: 32</a:t>
            </a:r>
          </a:p>
          <a:p>
            <a:endParaRPr lang="en-US" altLang="zh-CN" dirty="0" smtClean="0"/>
          </a:p>
          <a:p>
            <a:pPr>
              <a:buNone/>
            </a:pPr>
            <a:r>
              <a:rPr lang="en-US" altLang="zh-CN" dirty="0" smtClean="0">
                <a:solidFill>
                  <a:srgbClr val="0070C0"/>
                </a:solidFill>
              </a:rPr>
              <a:t>SP ONLY FOR INFORMATION COLLECTION</a:t>
            </a:r>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Wednesday PM2</a:t>
            </a:r>
            <a:endParaRPr lang="zh-CN" altLang="en-US" dirty="0"/>
          </a:p>
        </p:txBody>
      </p:sp>
      <p:sp>
        <p:nvSpPr>
          <p:cNvPr id="3" name="内容占位符 2"/>
          <p:cNvSpPr>
            <a:spLocks noGrp="1"/>
          </p:cNvSpPr>
          <p:nvPr>
            <p:ph idx="1"/>
          </p:nvPr>
        </p:nvSpPr>
        <p:spPr/>
        <p:txBody>
          <a:bodyPr>
            <a:normAutofit fontScale="92500" lnSpcReduction="20000"/>
          </a:bodyPr>
          <a:lstStyle/>
          <a:p>
            <a:r>
              <a:rPr lang="en-US" altLang="zh-CN" dirty="0" smtClean="0"/>
              <a:t>Planned contributions</a:t>
            </a:r>
            <a:r>
              <a:rPr lang="en-US" altLang="zh-CN" dirty="0" smtClean="0"/>
              <a:t>:</a:t>
            </a:r>
          </a:p>
          <a:p>
            <a:pPr lvl="1" eaLnBrk="1" fontAlgn="b" hangingPunct="1"/>
            <a:r>
              <a:rPr lang="en-CA" altLang="zh-CN" dirty="0" smtClean="0">
                <a:solidFill>
                  <a:srgbClr val="00B050"/>
                </a:solidFill>
              </a:rPr>
              <a:t>LTF</a:t>
            </a:r>
          </a:p>
          <a:p>
            <a:pPr lvl="2" eaLnBrk="1" fontAlgn="b" hangingPunct="1"/>
            <a:r>
              <a:rPr lang="en-CA" altLang="zh-CN" dirty="0" smtClean="0">
                <a:solidFill>
                  <a:srgbClr val="00B050"/>
                </a:solidFill>
              </a:rPr>
              <a:t>11-15/602r4, </a:t>
            </a:r>
            <a:r>
              <a:rPr lang="en-CA" altLang="zh-CN" dirty="0" smtClean="0">
                <a:solidFill>
                  <a:srgbClr val="00B050"/>
                </a:solidFill>
                <a:latin typeface="Calibri"/>
              </a:rPr>
              <a:t>HE-LTF sequence for UL MU-MIMO, </a:t>
            </a:r>
            <a:r>
              <a:rPr lang="en-CA" altLang="zh-CN" dirty="0" err="1" smtClean="0">
                <a:solidFill>
                  <a:srgbClr val="00B050"/>
                </a:solidFill>
                <a:latin typeface="Calibri"/>
              </a:rPr>
              <a:t>Qinghua</a:t>
            </a:r>
            <a:r>
              <a:rPr lang="en-CA" altLang="zh-CN" dirty="0" smtClean="0">
                <a:solidFill>
                  <a:srgbClr val="00B050"/>
                </a:solidFill>
                <a:latin typeface="Calibri"/>
              </a:rPr>
              <a:t> Li</a:t>
            </a:r>
            <a:endParaRPr lang="en-CA" altLang="zh-CN" dirty="0" smtClean="0">
              <a:solidFill>
                <a:srgbClr val="00B050"/>
              </a:solidFill>
            </a:endParaRPr>
          </a:p>
          <a:p>
            <a:pPr lvl="1" eaLnBrk="1" fontAlgn="b" hangingPunct="1"/>
            <a:r>
              <a:rPr lang="en-CA" altLang="zh-CN" dirty="0" smtClean="0">
                <a:solidFill>
                  <a:srgbClr val="00B050"/>
                </a:solidFill>
              </a:rPr>
              <a:t>Coding</a:t>
            </a:r>
            <a:endParaRPr lang="en-CA" altLang="zh-CN" dirty="0" smtClean="0">
              <a:solidFill>
                <a:srgbClr val="00B050"/>
              </a:solidFill>
            </a:endParaRPr>
          </a:p>
          <a:p>
            <a:pPr lvl="2" eaLnBrk="1" fontAlgn="b" hangingPunct="1"/>
            <a:r>
              <a:rPr lang="en-CA" altLang="zh-CN" dirty="0" smtClean="0">
                <a:solidFill>
                  <a:srgbClr val="00B050"/>
                </a:solidFill>
              </a:rPr>
              <a:t>11-15/580r1, </a:t>
            </a:r>
            <a:r>
              <a:rPr lang="en-CA" altLang="zh-CN" dirty="0" smtClean="0">
                <a:solidFill>
                  <a:srgbClr val="00B050"/>
                </a:solidFill>
                <a:latin typeface="Calibri"/>
              </a:rPr>
              <a:t>11ax coding discussion, </a:t>
            </a:r>
            <a:r>
              <a:rPr lang="en-CA" altLang="zh-CN" dirty="0" err="1" smtClean="0">
                <a:solidFill>
                  <a:srgbClr val="00B050"/>
                </a:solidFill>
                <a:latin typeface="Calibri"/>
              </a:rPr>
              <a:t>Hongyuan</a:t>
            </a:r>
            <a:r>
              <a:rPr lang="en-CA" altLang="zh-CN" dirty="0" smtClean="0">
                <a:solidFill>
                  <a:srgbClr val="00B050"/>
                </a:solidFill>
                <a:latin typeface="Calibri"/>
              </a:rPr>
              <a:t> Zhang</a:t>
            </a:r>
            <a:endParaRPr lang="en-CA" altLang="zh-CN" dirty="0" smtClean="0">
              <a:solidFill>
                <a:srgbClr val="00B050"/>
              </a:solidFill>
            </a:endParaRPr>
          </a:p>
          <a:p>
            <a:pPr lvl="2" eaLnBrk="1" fontAlgn="b" hangingPunct="1"/>
            <a:r>
              <a:rPr lang="en-CA" altLang="zh-CN" dirty="0" smtClean="0">
                <a:solidFill>
                  <a:srgbClr val="00B050"/>
                </a:solidFill>
              </a:rPr>
              <a:t>11-15/816r0, </a:t>
            </a:r>
            <a:r>
              <a:rPr lang="en-CA" altLang="zh-CN" dirty="0" err="1" smtClean="0">
                <a:solidFill>
                  <a:srgbClr val="00B050"/>
                </a:solidFill>
                <a:latin typeface="Calibri"/>
              </a:rPr>
              <a:t>Interleaver</a:t>
            </a:r>
            <a:r>
              <a:rPr lang="en-CA" altLang="zh-CN" dirty="0" smtClean="0">
                <a:solidFill>
                  <a:srgbClr val="00B050"/>
                </a:solidFill>
                <a:latin typeface="Calibri"/>
              </a:rPr>
              <a:t> and Tone </a:t>
            </a:r>
            <a:r>
              <a:rPr lang="en-CA" altLang="zh-CN" dirty="0" err="1" smtClean="0">
                <a:solidFill>
                  <a:srgbClr val="00B050"/>
                </a:solidFill>
                <a:latin typeface="Calibri"/>
              </a:rPr>
              <a:t>Mapper</a:t>
            </a:r>
            <a:r>
              <a:rPr lang="en-CA" altLang="zh-CN" dirty="0" smtClean="0">
                <a:solidFill>
                  <a:srgbClr val="00B050"/>
                </a:solidFill>
                <a:latin typeface="Calibri"/>
              </a:rPr>
              <a:t> for OFDMA, </a:t>
            </a:r>
            <a:r>
              <a:rPr lang="en-CA" altLang="zh-CN" dirty="0" err="1" smtClean="0">
                <a:solidFill>
                  <a:srgbClr val="00B050"/>
                </a:solidFill>
                <a:latin typeface="Calibri"/>
              </a:rPr>
              <a:t>Yakun</a:t>
            </a:r>
            <a:r>
              <a:rPr lang="en-CA" altLang="zh-CN" dirty="0" smtClean="0">
                <a:solidFill>
                  <a:srgbClr val="00B050"/>
                </a:solidFill>
                <a:latin typeface="Calibri"/>
              </a:rPr>
              <a:t> Sun</a:t>
            </a:r>
            <a:endParaRPr lang="en-CA" altLang="zh-CN" dirty="0" smtClean="0">
              <a:solidFill>
                <a:srgbClr val="00B050"/>
              </a:solidFill>
            </a:endParaRPr>
          </a:p>
          <a:p>
            <a:pPr lvl="1" eaLnBrk="1" fontAlgn="b" hangingPunct="1"/>
            <a:r>
              <a:rPr lang="en-CA" altLang="zh-CN" dirty="0" smtClean="0"/>
              <a:t>MISC</a:t>
            </a:r>
          </a:p>
          <a:p>
            <a:pPr lvl="2" eaLnBrk="1" fontAlgn="b" hangingPunct="1"/>
            <a:r>
              <a:rPr lang="en-CA" altLang="zh-CN" dirty="0" smtClean="0">
                <a:solidFill>
                  <a:srgbClr val="00B050"/>
                </a:solidFill>
              </a:rPr>
              <a:t>11-15/813r0, </a:t>
            </a:r>
            <a:r>
              <a:rPr lang="en-CA" altLang="zh-CN" dirty="0" smtClean="0">
                <a:solidFill>
                  <a:srgbClr val="00B050"/>
                </a:solidFill>
                <a:latin typeface="Calibri"/>
              </a:rPr>
              <a:t>CP Indication for UL MU Transmission, </a:t>
            </a:r>
            <a:r>
              <a:rPr lang="en-CA" altLang="zh-CN" dirty="0" err="1" smtClean="0">
                <a:solidFill>
                  <a:srgbClr val="00B050"/>
                </a:solidFill>
                <a:latin typeface="Calibri"/>
              </a:rPr>
              <a:t>Zhigang</a:t>
            </a:r>
            <a:r>
              <a:rPr lang="en-CA" altLang="zh-CN" dirty="0" smtClean="0">
                <a:solidFill>
                  <a:srgbClr val="00B050"/>
                </a:solidFill>
                <a:latin typeface="Calibri"/>
              </a:rPr>
              <a:t> </a:t>
            </a:r>
            <a:r>
              <a:rPr lang="en-CA" altLang="zh-CN" dirty="0" err="1" smtClean="0">
                <a:solidFill>
                  <a:srgbClr val="00B050"/>
                </a:solidFill>
                <a:latin typeface="Calibri"/>
              </a:rPr>
              <a:t>Rong</a:t>
            </a:r>
            <a:endParaRPr lang="en-CA" altLang="zh-CN" dirty="0" smtClean="0">
              <a:solidFill>
                <a:srgbClr val="00B050"/>
              </a:solidFill>
            </a:endParaRPr>
          </a:p>
          <a:p>
            <a:pPr lvl="2" eaLnBrk="1" fontAlgn="b" hangingPunct="1"/>
            <a:r>
              <a:rPr lang="en-CA" altLang="zh-CN" dirty="0" smtClean="0">
                <a:solidFill>
                  <a:srgbClr val="00B050"/>
                </a:solidFill>
              </a:rPr>
              <a:t>11-15/832r0, </a:t>
            </a:r>
            <a:r>
              <a:rPr lang="en-CA" altLang="zh-CN" dirty="0" smtClean="0">
                <a:solidFill>
                  <a:srgbClr val="00B050"/>
                </a:solidFill>
                <a:latin typeface="Calibri"/>
              </a:rPr>
              <a:t>Performance evaluation of SU/MU MIMO in OFDMA, </a:t>
            </a:r>
            <a:r>
              <a:rPr lang="en-CA" altLang="zh-CN" dirty="0" err="1" smtClean="0">
                <a:solidFill>
                  <a:srgbClr val="00B050"/>
                </a:solidFill>
                <a:latin typeface="Calibri"/>
              </a:rPr>
              <a:t>Jiyong</a:t>
            </a:r>
            <a:r>
              <a:rPr lang="en-CA" altLang="zh-CN" dirty="0" smtClean="0">
                <a:solidFill>
                  <a:srgbClr val="00B050"/>
                </a:solidFill>
                <a:latin typeface="Calibri"/>
              </a:rPr>
              <a:t> Pang</a:t>
            </a:r>
            <a:endParaRPr lang="en-CA" altLang="zh-CN" dirty="0" smtClean="0">
              <a:solidFill>
                <a:srgbClr val="00B050"/>
              </a:solidFill>
            </a:endParaRPr>
          </a:p>
          <a:p>
            <a:pPr lvl="2" eaLnBrk="1" fontAlgn="b" hangingPunct="1"/>
            <a:r>
              <a:rPr lang="en-CA" altLang="zh-CN" dirty="0" smtClean="0"/>
              <a:t>11-15/853, </a:t>
            </a:r>
            <a:r>
              <a:rPr lang="en-CA" altLang="zh-CN" dirty="0" smtClean="0">
                <a:solidFill>
                  <a:srgbClr val="000000"/>
                </a:solidFill>
                <a:latin typeface="Calibri"/>
              </a:rPr>
              <a:t>Extensible Preamble Format Design, Leonardo </a:t>
            </a:r>
            <a:r>
              <a:rPr lang="en-CA" altLang="zh-CN" dirty="0" err="1" smtClean="0">
                <a:solidFill>
                  <a:srgbClr val="000000"/>
                </a:solidFill>
                <a:latin typeface="Calibri"/>
              </a:rPr>
              <a:t>Lanante</a:t>
            </a:r>
            <a:r>
              <a:rPr lang="en-CA" altLang="zh-CN" dirty="0" smtClean="0">
                <a:solidFill>
                  <a:srgbClr val="000000"/>
                </a:solidFill>
                <a:latin typeface="Calibri"/>
              </a:rPr>
              <a:t> </a:t>
            </a:r>
            <a:endParaRPr lang="en-CA" altLang="zh-CN" dirty="0" smtClean="0"/>
          </a:p>
          <a:p>
            <a:pPr lvl="2" eaLnBrk="1" fontAlgn="b" hangingPunct="1"/>
            <a:r>
              <a:rPr lang="en-CA" altLang="zh-CN" dirty="0" smtClean="0"/>
              <a:t>11-15/865, </a:t>
            </a:r>
            <a:r>
              <a:rPr lang="en-CA" altLang="zh-CN" dirty="0" smtClean="0">
                <a:solidFill>
                  <a:srgbClr val="000000"/>
                </a:solidFill>
                <a:latin typeface="Calibri"/>
              </a:rPr>
              <a:t>Discussion of ACI performance and ACI requirements for IEEE 802.11ax, Leif </a:t>
            </a:r>
            <a:r>
              <a:rPr lang="en-CA" altLang="zh-CN" dirty="0" err="1" smtClean="0">
                <a:solidFill>
                  <a:srgbClr val="000000"/>
                </a:solidFill>
                <a:latin typeface="Calibri"/>
              </a:rPr>
              <a:t>Wilhelmsson</a:t>
            </a:r>
            <a:endParaRPr lang="en-CA" altLang="zh-CN" dirty="0" smtClean="0"/>
          </a:p>
          <a:p>
            <a:pPr lvl="2" eaLnBrk="1" fontAlgn="b" hangingPunct="1"/>
            <a:r>
              <a:rPr lang="en-CA" altLang="zh-CN" dirty="0" smtClean="0"/>
              <a:t>11-15/868, </a:t>
            </a:r>
            <a:r>
              <a:rPr lang="en-CA" altLang="zh-CN" dirty="0" err="1" smtClean="0">
                <a:solidFill>
                  <a:srgbClr val="000000"/>
                </a:solidFill>
                <a:latin typeface="Calibri"/>
              </a:rPr>
              <a:t>mpact</a:t>
            </a:r>
            <a:r>
              <a:rPr lang="en-CA" altLang="zh-CN" dirty="0" smtClean="0">
                <a:solidFill>
                  <a:srgbClr val="000000"/>
                </a:solidFill>
                <a:latin typeface="Calibri"/>
              </a:rPr>
              <a:t> of Frequency Selective Scheduling Feedback for OFDMA, </a:t>
            </a:r>
            <a:r>
              <a:rPr lang="en-CA" altLang="zh-CN" dirty="0" err="1" smtClean="0">
                <a:solidFill>
                  <a:srgbClr val="000000"/>
                </a:solidFill>
                <a:latin typeface="Calibri"/>
              </a:rPr>
              <a:t>Hakan</a:t>
            </a:r>
            <a:r>
              <a:rPr lang="en-CA" altLang="zh-CN" dirty="0" smtClean="0">
                <a:solidFill>
                  <a:srgbClr val="000000"/>
                </a:solidFill>
                <a:latin typeface="Calibri"/>
              </a:rPr>
              <a:t> </a:t>
            </a:r>
            <a:r>
              <a:rPr lang="en-CA" altLang="zh-CN" dirty="0" err="1" smtClean="0">
                <a:solidFill>
                  <a:srgbClr val="000000"/>
                </a:solidFill>
                <a:latin typeface="Calibri"/>
              </a:rPr>
              <a:t>Persson</a:t>
            </a:r>
            <a:endParaRPr lang="en-CA" altLang="zh-CN" dirty="0" smtClean="0">
              <a:solidFill>
                <a:srgbClr val="000000"/>
              </a:solidFill>
              <a:latin typeface="Calibri"/>
            </a:endParaRPr>
          </a:p>
          <a:p>
            <a:endParaRPr lang="zh-CN" altLang="en-US" dirty="0" smtClean="0"/>
          </a:p>
          <a:p>
            <a:endParaRPr lang="zh-CN" altLang="en-US" dirty="0"/>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SP8 (SP, 11-15/602r4)</a:t>
            </a:r>
            <a:endParaRPr lang="zh-CN" altLang="en-US" dirty="0"/>
          </a:p>
        </p:txBody>
      </p:sp>
      <p:sp>
        <p:nvSpPr>
          <p:cNvPr id="3" name="内容占位符 2"/>
          <p:cNvSpPr>
            <a:spLocks noGrp="1"/>
          </p:cNvSpPr>
          <p:nvPr>
            <p:ph idx="1"/>
          </p:nvPr>
        </p:nvSpPr>
        <p:spPr/>
        <p:txBody>
          <a:bodyPr>
            <a:normAutofit fontScale="92500" lnSpcReduction="10000"/>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smtClean="0"/>
              <a:t>Do you agree to add to </a:t>
            </a:r>
            <a:r>
              <a:rPr lang="en-US" altLang="zh-CN" dirty="0" err="1" smtClean="0"/>
              <a:t>TGax</a:t>
            </a:r>
            <a:r>
              <a:rPr lang="en-US" altLang="zh-CN" dirty="0" smtClean="0"/>
              <a:t> Specification Framework Document? </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smtClean="0"/>
              <a:t>The HE-LTF sequences for UL MU-MIMO shall be generated as follows. For each stream, a common sequence shall be masked repeatedly in a piece-wise manner by a distinct row of the 8x8 P matrix. When the length of the LTF sequence is not divisible by 8, the last M elements of the LTF sequence (M being the remainder after the division of LTF length by 8) shall be masked by the first M elements of the P matrix row. </a:t>
            </a:r>
          </a:p>
          <a:p>
            <a:pPr marL="457200" lvl="1" indent="0">
              <a:buNone/>
            </a:pPr>
            <a:endParaRPr lang="en-US" altLang="ko-KR" dirty="0" smtClean="0"/>
          </a:p>
          <a:p>
            <a:pPr>
              <a:buNone/>
            </a:pPr>
            <a:r>
              <a:rPr lang="en-US" altLang="zh-CN" dirty="0" smtClean="0"/>
              <a:t>Y: 39/N: 23/A: 10</a:t>
            </a:r>
          </a:p>
          <a:p>
            <a:pPr>
              <a:buNone/>
            </a:pPr>
            <a:endParaRPr lang="en-US" altLang="zh-CN" dirty="0" smtClean="0"/>
          </a:p>
          <a:p>
            <a:pPr>
              <a:buNone/>
            </a:pPr>
            <a:r>
              <a:rPr lang="en-US" altLang="zh-CN" dirty="0" smtClean="0">
                <a:solidFill>
                  <a:srgbClr val="FF3300"/>
                </a:solidFill>
              </a:rPr>
              <a:t>SP FAILED</a:t>
            </a:r>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SP9 (SP1, 11-15/580r1)</a:t>
            </a:r>
            <a:endParaRPr lang="zh-CN" altLang="en-US" dirty="0"/>
          </a:p>
        </p:txBody>
      </p:sp>
      <p:sp>
        <p:nvSpPr>
          <p:cNvPr id="3" name="内容占位符 2"/>
          <p:cNvSpPr>
            <a:spLocks noGrp="1"/>
          </p:cNvSpPr>
          <p:nvPr>
            <p:ph idx="1"/>
          </p:nvPr>
        </p:nvSpPr>
        <p:spPr/>
        <p:txBody>
          <a:bodyPr>
            <a:normAutofit/>
          </a:bodyPr>
          <a:lstStyle/>
          <a:p>
            <a:pPr marL="0" indent="0"/>
            <a:r>
              <a:rPr lang="en-US" altLang="zh-CN" b="0" dirty="0" smtClean="0"/>
              <a:t> Do you agree to add the following text into 11ax SFD?</a:t>
            </a:r>
          </a:p>
          <a:p>
            <a:pPr marL="400050" lvl="1" indent="0"/>
            <a:r>
              <a:rPr lang="en-US" altLang="zh-CN" dirty="0" smtClean="0"/>
              <a:t>  “</a:t>
            </a:r>
            <a:r>
              <a:rPr lang="en-GB" altLang="zh-CN" dirty="0" smtClean="0"/>
              <a:t>LDPC is the only coding scheme in the 11ax Data field for allocation sizes 996 tones and 996*2 tones.</a:t>
            </a:r>
            <a:r>
              <a:rPr lang="en-US" altLang="zh-CN" dirty="0" smtClean="0"/>
              <a:t>”</a:t>
            </a:r>
          </a:p>
          <a:p>
            <a:pPr marL="400050" lvl="1" indent="0"/>
            <a:endParaRPr lang="en-US" altLang="ko-KR" dirty="0" smtClean="0"/>
          </a:p>
          <a:p>
            <a:pPr>
              <a:buNone/>
            </a:pPr>
            <a:r>
              <a:rPr lang="en-US" altLang="zh-CN" dirty="0" smtClean="0"/>
              <a:t>Y: 68/N:0 /A: 8</a:t>
            </a:r>
          </a:p>
          <a:p>
            <a:endParaRPr lang="en-US" altLang="zh-CN" dirty="0" smtClean="0"/>
          </a:p>
          <a:p>
            <a:pPr>
              <a:buNone/>
            </a:pPr>
            <a:r>
              <a:rPr lang="en-US" altLang="zh-CN" dirty="0" smtClean="0">
                <a:solidFill>
                  <a:srgbClr val="00B050"/>
                </a:solidFill>
              </a:rPr>
              <a:t>SP PASSED. READY FOR MOTION</a:t>
            </a:r>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SP10 (SP2, 11-15/580r1)</a:t>
            </a:r>
            <a:endParaRPr lang="zh-CN" altLang="en-US" dirty="0"/>
          </a:p>
        </p:txBody>
      </p:sp>
      <p:sp>
        <p:nvSpPr>
          <p:cNvPr id="3" name="内容占位符 2"/>
          <p:cNvSpPr>
            <a:spLocks noGrp="1"/>
          </p:cNvSpPr>
          <p:nvPr>
            <p:ph idx="1"/>
          </p:nvPr>
        </p:nvSpPr>
        <p:spPr/>
        <p:txBody>
          <a:bodyPr>
            <a:normAutofit fontScale="92500" lnSpcReduction="20000"/>
          </a:bodyPr>
          <a:lstStyle/>
          <a:p>
            <a:r>
              <a:rPr lang="en-US" altLang="zh-CN" dirty="0" smtClean="0"/>
              <a:t>Do you agree to add the following text into 11ax SFD?</a:t>
            </a:r>
          </a:p>
          <a:p>
            <a:pPr lvl="1"/>
            <a:r>
              <a:rPr lang="en-GB" altLang="zh-CN" dirty="0" smtClean="0"/>
              <a:t>Support of BCC code is limited to less than or equal to four spatial streams (per user in case of MU-MIMO), and is mandatory (for both TX and RX) for RU sizes less than or equal to 242 tones (20MHz).</a:t>
            </a:r>
            <a:endParaRPr lang="en-US" altLang="zh-CN" dirty="0" smtClean="0"/>
          </a:p>
          <a:p>
            <a:pPr lvl="1"/>
            <a:endParaRPr lang="en-GB" altLang="zh-CN" dirty="0" smtClean="0"/>
          </a:p>
          <a:p>
            <a:pPr lvl="1"/>
            <a:r>
              <a:rPr lang="en-GB" altLang="zh-CN" dirty="0" smtClean="0"/>
              <a:t>Support of LDPC code for both TX and RX is mandatory for HE STAs declaring support for at least one of HE 80/160/80+80 SU-PPDU bandwidths, or for HE STAs declaring support for more than 4 spatial streams. Otherwise, support of LDPC code for either TX or RX is optional.</a:t>
            </a:r>
            <a:endParaRPr lang="en-US" altLang="zh-CN" dirty="0" smtClean="0"/>
          </a:p>
          <a:p>
            <a:pPr marL="457200" lvl="1" indent="0">
              <a:buNone/>
            </a:pPr>
            <a:endParaRPr lang="en-US" altLang="ko-KR" dirty="0" smtClean="0"/>
          </a:p>
          <a:p>
            <a:pPr>
              <a:buNone/>
            </a:pPr>
            <a:r>
              <a:rPr lang="en-US" altLang="zh-CN" dirty="0" smtClean="0"/>
              <a:t>Y:60 /N:0 /A: 11</a:t>
            </a:r>
          </a:p>
          <a:p>
            <a:pPr>
              <a:buNone/>
            </a:pPr>
            <a:endParaRPr lang="en-US" altLang="zh-CN" dirty="0" smtClean="0"/>
          </a:p>
          <a:p>
            <a:pPr>
              <a:buNone/>
            </a:pPr>
            <a:r>
              <a:rPr lang="en-US" altLang="zh-CN" dirty="0" smtClean="0">
                <a:solidFill>
                  <a:srgbClr val="00B050"/>
                </a:solidFill>
              </a:rPr>
              <a:t>SP PASSED. READY FOR MOTION</a:t>
            </a:r>
          </a:p>
          <a:p>
            <a:endParaRPr lang="en-US" altLang="zh-CN" dirty="0" smtClean="0"/>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SP11 (SP3, 11-15/580r1)</a:t>
            </a:r>
            <a:endParaRPr lang="zh-CN" altLang="en-US" dirty="0"/>
          </a:p>
        </p:txBody>
      </p:sp>
      <p:sp>
        <p:nvSpPr>
          <p:cNvPr id="3" name="内容占位符 2"/>
          <p:cNvSpPr>
            <a:spLocks noGrp="1"/>
          </p:cNvSpPr>
          <p:nvPr>
            <p:ph idx="1"/>
          </p:nvPr>
        </p:nvSpPr>
        <p:spPr/>
        <p:txBody>
          <a:bodyPr>
            <a:normAutofit/>
          </a:bodyPr>
          <a:lstStyle/>
          <a:p>
            <a:r>
              <a:rPr lang="en-US" altLang="zh-CN" dirty="0" smtClean="0"/>
              <a:t>Do you agree to add the following text into 11ax SFD?</a:t>
            </a:r>
          </a:p>
          <a:p>
            <a:endParaRPr lang="en-US" altLang="zh-CN" dirty="0" smtClean="0"/>
          </a:p>
          <a:p>
            <a:pPr lvl="1"/>
            <a:r>
              <a:rPr lang="en-GB" altLang="zh-CN" dirty="0" smtClean="0"/>
              <a:t>11ax MCS table shall not have any MCS exclusion, and when LDPC is applied, </a:t>
            </a:r>
            <a:r>
              <a:rPr lang="en-GB" altLang="zh-CN" i="1" dirty="0" smtClean="0"/>
              <a:t>N</a:t>
            </a:r>
            <a:r>
              <a:rPr lang="en-GB" altLang="zh-CN" i="1" baseline="-25000" dirty="0" smtClean="0"/>
              <a:t>DBPS</a:t>
            </a:r>
            <a:r>
              <a:rPr lang="en-GB" altLang="zh-CN" dirty="0" smtClean="0"/>
              <a:t> is computed as follows</a:t>
            </a:r>
            <a:endParaRPr lang="en-US" altLang="zh-CN" dirty="0" smtClean="0"/>
          </a:p>
          <a:p>
            <a:pPr marL="457200" lvl="1" indent="0">
              <a:buNone/>
            </a:pPr>
            <a:endParaRPr lang="en-US" altLang="ko-KR" dirty="0" smtClean="0"/>
          </a:p>
          <a:p>
            <a:pPr marL="457200" lvl="1" indent="0">
              <a:buNone/>
            </a:pPr>
            <a:endParaRPr lang="en-US" altLang="ko-KR" dirty="0" smtClean="0"/>
          </a:p>
          <a:p>
            <a:pPr marL="457200" lvl="1" indent="0">
              <a:buNone/>
            </a:pPr>
            <a:endParaRPr lang="en-US" altLang="ko-KR" dirty="0" smtClean="0"/>
          </a:p>
          <a:p>
            <a:pPr>
              <a:buNone/>
            </a:pPr>
            <a:r>
              <a:rPr lang="en-US" altLang="zh-CN" dirty="0" smtClean="0"/>
              <a:t>Y: 52 /N: 0/A:16</a:t>
            </a:r>
          </a:p>
          <a:p>
            <a:pPr>
              <a:buNone/>
            </a:pPr>
            <a:endParaRPr lang="en-US" altLang="zh-CN" dirty="0" smtClean="0"/>
          </a:p>
          <a:p>
            <a:pPr>
              <a:buNone/>
            </a:pPr>
            <a:r>
              <a:rPr lang="en-US" altLang="zh-CN" dirty="0" smtClean="0">
                <a:solidFill>
                  <a:srgbClr val="00B050"/>
                </a:solidFill>
              </a:rPr>
              <a:t>SP PASSED. READY FOR MOTION </a:t>
            </a:r>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graphicFrame>
        <p:nvGraphicFramePr>
          <p:cNvPr id="15364" name="Object 6"/>
          <p:cNvGraphicFramePr>
            <a:graphicFrameLocks noChangeAspect="1"/>
          </p:cNvGraphicFramePr>
          <p:nvPr/>
        </p:nvGraphicFramePr>
        <p:xfrm>
          <a:off x="1600200" y="3810000"/>
          <a:ext cx="5549900" cy="422275"/>
        </p:xfrm>
        <a:graphic>
          <a:graphicData uri="http://schemas.openxmlformats.org/presentationml/2006/ole">
            <p:oleObj spid="_x0000_s15364" name="Equation" r:id="rId3" imgW="3327120" imgH="253800" progId="">
              <p:embed/>
            </p:oleObj>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SP12 (SP1, 11-15/816r0)</a:t>
            </a:r>
            <a:endParaRPr lang="zh-CN" altLang="en-US" dirty="0"/>
          </a:p>
        </p:txBody>
      </p:sp>
      <p:sp>
        <p:nvSpPr>
          <p:cNvPr id="3" name="内容占位符 2"/>
          <p:cNvSpPr>
            <a:spLocks noGrp="1"/>
          </p:cNvSpPr>
          <p:nvPr>
            <p:ph idx="1"/>
          </p:nvPr>
        </p:nvSpPr>
        <p:spPr>
          <a:xfrm>
            <a:off x="685800" y="1981200"/>
            <a:ext cx="7772400" cy="4419600"/>
          </a:xfrm>
        </p:spPr>
        <p:txBody>
          <a:bodyPr>
            <a:normAutofit fontScale="85000" lnSpcReduction="20000"/>
          </a:bodyPr>
          <a:lstStyle/>
          <a:p>
            <a:r>
              <a:rPr lang="en-US" altLang="zh-CN" dirty="0" smtClean="0"/>
              <a:t>Do you agree to add </a:t>
            </a:r>
            <a:r>
              <a:rPr lang="en-US" altLang="zh-CN" dirty="0" smtClean="0"/>
              <a:t>into </a:t>
            </a:r>
            <a:r>
              <a:rPr lang="en-US" altLang="zh-CN" dirty="0" smtClean="0"/>
              <a:t>11ax SFD</a:t>
            </a:r>
            <a:r>
              <a:rPr lang="en-US" altLang="zh-CN" dirty="0" smtClean="0"/>
              <a:t> </a:t>
            </a:r>
            <a:r>
              <a:rPr lang="en-US" altLang="zh-CN" dirty="0" smtClean="0"/>
              <a:t>the following </a:t>
            </a:r>
            <a:r>
              <a:rPr lang="en-US" altLang="zh-CN" dirty="0" smtClean="0"/>
              <a:t>BCC </a:t>
            </a:r>
            <a:r>
              <a:rPr lang="en-US" altLang="zh-CN" dirty="0" err="1" smtClean="0"/>
              <a:t>interleaver</a:t>
            </a:r>
            <a:r>
              <a:rPr lang="en-US" altLang="zh-CN" dirty="0" smtClean="0"/>
              <a:t> and LDPC tone </a:t>
            </a:r>
            <a:r>
              <a:rPr lang="en-US" altLang="zh-CN" dirty="0" err="1" smtClean="0"/>
              <a:t>mapper</a:t>
            </a:r>
            <a:r>
              <a:rPr lang="en-US" altLang="zh-CN" dirty="0" smtClean="0"/>
              <a:t> parameters </a:t>
            </a:r>
            <a:r>
              <a:rPr lang="en-US" altLang="zh-CN" dirty="0" smtClean="0"/>
              <a:t>table</a:t>
            </a:r>
            <a:r>
              <a:rPr lang="en-US" altLang="zh-CN" dirty="0" smtClean="0"/>
              <a:t>?</a:t>
            </a:r>
          </a:p>
          <a:p>
            <a:pPr marL="457200" lvl="1" indent="0">
              <a:buNone/>
            </a:pPr>
            <a:endParaRPr lang="en-US" altLang="ko-KR" dirty="0" smtClean="0"/>
          </a:p>
          <a:p>
            <a:pPr marL="457200" lvl="1" indent="0">
              <a:buNone/>
            </a:pPr>
            <a:endParaRPr lang="en-US" altLang="ko-KR" dirty="0" smtClean="0"/>
          </a:p>
          <a:p>
            <a:pPr marL="457200" lvl="1" indent="0">
              <a:buNone/>
            </a:pPr>
            <a:endParaRPr lang="en-US" altLang="ko-KR" dirty="0" smtClean="0"/>
          </a:p>
          <a:p>
            <a:pPr>
              <a:buNone/>
            </a:pPr>
            <a:endParaRPr lang="en-US" altLang="zh-CN" dirty="0" smtClean="0"/>
          </a:p>
          <a:p>
            <a:pPr>
              <a:buNone/>
            </a:pPr>
            <a:endParaRPr lang="en-US" altLang="zh-CN" dirty="0" smtClean="0"/>
          </a:p>
          <a:p>
            <a:pPr>
              <a:buNone/>
            </a:pPr>
            <a:endParaRPr lang="en-US" altLang="zh-CN" dirty="0" smtClean="0"/>
          </a:p>
          <a:p>
            <a:pPr>
              <a:buNone/>
            </a:pPr>
            <a:endParaRPr lang="en-US" altLang="zh-CN" dirty="0" smtClean="0"/>
          </a:p>
          <a:p>
            <a:pPr>
              <a:buNone/>
            </a:pPr>
            <a:endParaRPr lang="en-US" altLang="zh-CN" dirty="0" smtClean="0"/>
          </a:p>
          <a:p>
            <a:pPr>
              <a:buNone/>
            </a:pPr>
            <a:endParaRPr lang="en-US" altLang="zh-CN" dirty="0" smtClean="0"/>
          </a:p>
          <a:p>
            <a:pPr>
              <a:buNone/>
            </a:pPr>
            <a:endParaRPr lang="en-US" altLang="zh-CN" dirty="0" smtClean="0"/>
          </a:p>
          <a:p>
            <a:pPr>
              <a:buNone/>
            </a:pPr>
            <a:r>
              <a:rPr lang="en-US" altLang="zh-CN" dirty="0" smtClean="0"/>
              <a:t>Y: 59/N: 0/A:7</a:t>
            </a:r>
          </a:p>
          <a:p>
            <a:pPr>
              <a:buNone/>
            </a:pPr>
            <a:endParaRPr lang="en-US" altLang="zh-CN" dirty="0" smtClean="0"/>
          </a:p>
          <a:p>
            <a:pPr>
              <a:buNone/>
            </a:pPr>
            <a:r>
              <a:rPr lang="en-US" altLang="zh-CN" dirty="0" smtClean="0">
                <a:solidFill>
                  <a:srgbClr val="00B050"/>
                </a:solidFill>
              </a:rPr>
              <a:t>SP PASSED. READY FOR MOTION</a:t>
            </a:r>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graphicFrame>
        <p:nvGraphicFramePr>
          <p:cNvPr id="8" name="Table 6"/>
          <p:cNvGraphicFramePr>
            <a:graphicFrameLocks noGrp="1"/>
          </p:cNvGraphicFramePr>
          <p:nvPr>
            <p:extLst>
              <p:ext uri="{D42A27DB-BD31-4B8C-83A1-F6EECF244321}">
                <p14:modId xmlns:p14="http://schemas.microsoft.com/office/powerpoint/2010/main" xmlns="" val="1863923518"/>
              </p:ext>
            </p:extLst>
          </p:nvPr>
        </p:nvGraphicFramePr>
        <p:xfrm>
          <a:off x="1447800" y="2667000"/>
          <a:ext cx="6095998" cy="2682240"/>
        </p:xfrm>
        <a:graphic>
          <a:graphicData uri="http://schemas.openxmlformats.org/drawingml/2006/table">
            <a:tbl>
              <a:tblPr firstRow="1" bandRow="1">
                <a:tableStyleId>{5940675A-B579-460E-94D1-54222C63F5DA}</a:tableStyleId>
              </a:tblPr>
              <a:tblGrid>
                <a:gridCol w="983804"/>
                <a:gridCol w="1194618"/>
                <a:gridCol w="2019765"/>
                <a:gridCol w="1897811"/>
              </a:tblGrid>
              <a:tr h="219075">
                <a:tc rowSpan="2">
                  <a:txBody>
                    <a:bodyPr/>
                    <a:lstStyle/>
                    <a:p>
                      <a:pPr algn="ctr"/>
                      <a:r>
                        <a:rPr lang="en-US" sz="1600" b="1" dirty="0" smtClean="0"/>
                        <a:t>RU (tones)</a:t>
                      </a:r>
                      <a:endParaRPr lang="en-US" sz="1600" b="1" dirty="0"/>
                    </a:p>
                  </a:txBody>
                  <a:tcPr anchor="ctr">
                    <a:solidFill>
                      <a:schemeClr val="bg2">
                        <a:lumMod val="60000"/>
                        <a:lumOff val="40000"/>
                      </a:schemeClr>
                    </a:solidFill>
                  </a:tcPr>
                </a:tc>
                <a:tc gridSpan="2">
                  <a:txBody>
                    <a:bodyPr/>
                    <a:lstStyle/>
                    <a:p>
                      <a:pPr algn="ctr"/>
                      <a:r>
                        <a:rPr lang="en-US" sz="1600" b="1" dirty="0" smtClean="0"/>
                        <a:t>BCC</a:t>
                      </a:r>
                      <a:endParaRPr lang="en-US" sz="1600" b="1" dirty="0"/>
                    </a:p>
                  </a:txBody>
                  <a:tcPr>
                    <a:solidFill>
                      <a:schemeClr val="bg2">
                        <a:lumMod val="60000"/>
                        <a:lumOff val="40000"/>
                      </a:schemeClr>
                    </a:solidFill>
                  </a:tcPr>
                </a:tc>
                <a:tc hMerge="1">
                  <a:txBody>
                    <a:bodyPr/>
                    <a:lstStyle/>
                    <a:p>
                      <a:endParaRPr lang="en-US" dirty="0"/>
                    </a:p>
                  </a:txBody>
                  <a:tcPr/>
                </a:tc>
                <a:tc>
                  <a:txBody>
                    <a:bodyPr/>
                    <a:lstStyle/>
                    <a:p>
                      <a:pPr algn="ctr"/>
                      <a:r>
                        <a:rPr lang="en-US" sz="1600" b="1" dirty="0" smtClean="0"/>
                        <a:t>LDPC</a:t>
                      </a:r>
                      <a:endParaRPr lang="en-US" sz="1600" b="1" dirty="0"/>
                    </a:p>
                  </a:txBody>
                  <a:tcPr>
                    <a:solidFill>
                      <a:schemeClr val="bg2">
                        <a:lumMod val="60000"/>
                        <a:lumOff val="40000"/>
                      </a:schemeClr>
                    </a:solidFill>
                  </a:tcPr>
                </a:tc>
              </a:tr>
              <a:tr h="219075">
                <a:tc vMerge="1">
                  <a:txBody>
                    <a:bodyPr/>
                    <a:lstStyle/>
                    <a:p>
                      <a:endParaRPr lang="en-US" dirty="0"/>
                    </a:p>
                  </a:txBody>
                  <a:tcPr/>
                </a:tc>
                <a:tc>
                  <a:txBody>
                    <a:bodyPr/>
                    <a:lstStyle/>
                    <a:p>
                      <a:pPr algn="ctr"/>
                      <a:r>
                        <a:rPr lang="en-US" sz="1600" b="0" dirty="0" err="1" smtClean="0"/>
                        <a:t>N</a:t>
                      </a:r>
                      <a:r>
                        <a:rPr lang="en-US" sz="1600" b="0" baseline="-25000" dirty="0" err="1" smtClean="0"/>
                        <a:t>col</a:t>
                      </a:r>
                      <a:endParaRPr lang="en-US" sz="1600" b="0" baseline="-25000" dirty="0"/>
                    </a:p>
                  </a:txBody>
                  <a:tcPr>
                    <a:solidFill>
                      <a:schemeClr val="bg2">
                        <a:lumMod val="60000"/>
                        <a:lumOff val="40000"/>
                      </a:schemeClr>
                    </a:solidFill>
                  </a:tcPr>
                </a:tc>
                <a:tc>
                  <a:txBody>
                    <a:bodyPr/>
                    <a:lstStyle/>
                    <a:p>
                      <a:pPr algn="ctr"/>
                      <a:r>
                        <a:rPr lang="en-US" sz="1600" b="0" dirty="0" err="1" smtClean="0"/>
                        <a:t>N</a:t>
                      </a:r>
                      <a:r>
                        <a:rPr lang="en-US" sz="1600" b="0" baseline="-25000" dirty="0" err="1" smtClean="0"/>
                        <a:t>rot</a:t>
                      </a:r>
                      <a:endParaRPr lang="en-US" sz="1600" b="0" baseline="-25000" dirty="0"/>
                    </a:p>
                  </a:txBody>
                  <a:tcPr>
                    <a:solidFill>
                      <a:schemeClr val="bg2">
                        <a:lumMod val="60000"/>
                        <a:lumOff val="40000"/>
                      </a:schemeClr>
                    </a:solidFill>
                  </a:tcPr>
                </a:tc>
                <a:tc>
                  <a:txBody>
                    <a:bodyPr/>
                    <a:lstStyle/>
                    <a:p>
                      <a:pPr algn="ctr"/>
                      <a:r>
                        <a:rPr lang="en-US" sz="1600" b="0" dirty="0" smtClean="0"/>
                        <a:t>D</a:t>
                      </a:r>
                      <a:r>
                        <a:rPr lang="en-US" sz="1600" b="0" baseline="-25000" dirty="0" smtClean="0"/>
                        <a:t>TM</a:t>
                      </a:r>
                      <a:endParaRPr lang="en-US" sz="1600" b="0" baseline="-25000" dirty="0"/>
                    </a:p>
                  </a:txBody>
                  <a:tcPr>
                    <a:solidFill>
                      <a:schemeClr val="bg2">
                        <a:lumMod val="60000"/>
                        <a:lumOff val="40000"/>
                      </a:schemeClr>
                    </a:solidFill>
                  </a:tcPr>
                </a:tc>
              </a:tr>
              <a:tr h="219075">
                <a:tc>
                  <a:txBody>
                    <a:bodyPr/>
                    <a:lstStyle/>
                    <a:p>
                      <a:pPr algn="ctr"/>
                      <a:r>
                        <a:rPr lang="en-US" sz="1600" dirty="0" smtClean="0"/>
                        <a:t>26</a:t>
                      </a:r>
                      <a:endParaRPr lang="en-US" sz="1600" baseline="30000" dirty="0"/>
                    </a:p>
                  </a:txBody>
                  <a:tcPr/>
                </a:tc>
                <a:tc>
                  <a:txBody>
                    <a:bodyPr/>
                    <a:lstStyle/>
                    <a:p>
                      <a:pPr algn="ctr"/>
                      <a:r>
                        <a:rPr lang="en-US" sz="1600" dirty="0" smtClean="0"/>
                        <a:t>8</a:t>
                      </a:r>
                      <a:endParaRPr lang="en-US" sz="1600" dirty="0"/>
                    </a:p>
                  </a:txBody>
                  <a:tcPr/>
                </a:tc>
                <a:tc>
                  <a:txBody>
                    <a:bodyPr/>
                    <a:lstStyle/>
                    <a:p>
                      <a:pPr algn="ctr"/>
                      <a:r>
                        <a:rPr lang="en-US" sz="1600" dirty="0" smtClean="0"/>
                        <a:t>2</a:t>
                      </a:r>
                      <a:endParaRPr lang="en-US" sz="1600" dirty="0">
                        <a:solidFill>
                          <a:srgbClr val="C00000"/>
                        </a:solidFill>
                      </a:endParaRPr>
                    </a:p>
                  </a:txBody>
                  <a:tcPr/>
                </a:tc>
                <a:tc>
                  <a:txBody>
                    <a:bodyPr/>
                    <a:lstStyle/>
                    <a:p>
                      <a:pPr algn="ctr"/>
                      <a:r>
                        <a:rPr lang="en-US" sz="1600" dirty="0" smtClean="0">
                          <a:solidFill>
                            <a:srgbClr val="C00000"/>
                          </a:solidFill>
                        </a:rPr>
                        <a:t>1</a:t>
                      </a:r>
                      <a:endParaRPr lang="en-US" sz="1600" dirty="0">
                        <a:solidFill>
                          <a:srgbClr val="C00000"/>
                        </a:solidFill>
                      </a:endParaRPr>
                    </a:p>
                  </a:txBody>
                  <a:tcPr>
                    <a:noFill/>
                  </a:tcPr>
                </a:tc>
              </a:tr>
              <a:tr h="219075">
                <a:tc>
                  <a:txBody>
                    <a:bodyPr/>
                    <a:lstStyle/>
                    <a:p>
                      <a:pPr algn="ctr"/>
                      <a:r>
                        <a:rPr lang="en-US" sz="1600" dirty="0" smtClean="0"/>
                        <a:t>52</a:t>
                      </a:r>
                      <a:endParaRPr lang="en-US" sz="1600" baseline="30000" dirty="0"/>
                    </a:p>
                  </a:txBody>
                  <a:tcPr/>
                </a:tc>
                <a:tc>
                  <a:txBody>
                    <a:bodyPr/>
                    <a:lstStyle/>
                    <a:p>
                      <a:pPr algn="ctr"/>
                      <a:r>
                        <a:rPr lang="en-US" sz="1600" dirty="0" smtClean="0"/>
                        <a:t>16</a:t>
                      </a:r>
                      <a:endParaRPr lang="en-US" sz="1600" dirty="0"/>
                    </a:p>
                  </a:txBody>
                  <a:tcPr/>
                </a:tc>
                <a:tc>
                  <a:txBody>
                    <a:bodyPr/>
                    <a:lstStyle/>
                    <a:p>
                      <a:pPr algn="ctr"/>
                      <a:r>
                        <a:rPr lang="en-US" sz="1600" dirty="0" smtClean="0">
                          <a:solidFill>
                            <a:srgbClr val="C00000"/>
                          </a:solidFill>
                        </a:rPr>
                        <a:t>11</a:t>
                      </a:r>
                      <a:endParaRPr lang="en-US" sz="1600" dirty="0">
                        <a:solidFill>
                          <a:srgbClr val="C00000"/>
                        </a:solidFill>
                      </a:endParaRPr>
                    </a:p>
                  </a:txBody>
                  <a:tcPr>
                    <a:noFill/>
                  </a:tcPr>
                </a:tc>
                <a:tc>
                  <a:txBody>
                    <a:bodyPr/>
                    <a:lstStyle/>
                    <a:p>
                      <a:pPr algn="ctr"/>
                      <a:r>
                        <a:rPr lang="en-US" sz="1600" dirty="0" smtClean="0">
                          <a:solidFill>
                            <a:srgbClr val="C00000"/>
                          </a:solidFill>
                        </a:rPr>
                        <a:t>3</a:t>
                      </a:r>
                      <a:endParaRPr lang="en-US" sz="1600" dirty="0">
                        <a:solidFill>
                          <a:srgbClr val="C00000"/>
                        </a:solidFill>
                      </a:endParaRPr>
                    </a:p>
                  </a:txBody>
                  <a:tcPr>
                    <a:noFill/>
                  </a:tcPr>
                </a:tc>
              </a:tr>
              <a:tr h="219075">
                <a:tc>
                  <a:txBody>
                    <a:bodyPr/>
                    <a:lstStyle/>
                    <a:p>
                      <a:pPr algn="ctr"/>
                      <a:r>
                        <a:rPr lang="en-US" sz="1600" dirty="0" smtClean="0"/>
                        <a:t>106</a:t>
                      </a:r>
                      <a:endParaRPr lang="en-US" sz="1600" dirty="0"/>
                    </a:p>
                  </a:txBody>
                  <a:tcPr/>
                </a:tc>
                <a:tc>
                  <a:txBody>
                    <a:bodyPr/>
                    <a:lstStyle/>
                    <a:p>
                      <a:pPr algn="ctr"/>
                      <a:r>
                        <a:rPr lang="en-US" sz="1600" dirty="0" smtClean="0"/>
                        <a:t>17</a:t>
                      </a:r>
                      <a:endParaRPr lang="en-US" sz="1600" dirty="0"/>
                    </a:p>
                  </a:txBody>
                  <a:tcPr/>
                </a:tc>
                <a:tc>
                  <a:txBody>
                    <a:bodyPr/>
                    <a:lstStyle/>
                    <a:p>
                      <a:pPr algn="ctr"/>
                      <a:r>
                        <a:rPr lang="en-US" sz="1600" dirty="0" smtClean="0"/>
                        <a:t>29</a:t>
                      </a:r>
                      <a:endParaRPr lang="en-US" sz="1600" dirty="0"/>
                    </a:p>
                  </a:txBody>
                  <a:tcPr/>
                </a:tc>
                <a:tc>
                  <a:txBody>
                    <a:bodyPr/>
                    <a:lstStyle/>
                    <a:p>
                      <a:pPr algn="ctr"/>
                      <a:r>
                        <a:rPr lang="en-US" sz="1600" dirty="0" smtClean="0">
                          <a:solidFill>
                            <a:srgbClr val="C00000"/>
                          </a:solidFill>
                        </a:rPr>
                        <a:t>6</a:t>
                      </a:r>
                      <a:endParaRPr lang="en-US" sz="1600" dirty="0">
                        <a:solidFill>
                          <a:srgbClr val="C00000"/>
                        </a:solidFill>
                      </a:endParaRPr>
                    </a:p>
                  </a:txBody>
                  <a:tcPr>
                    <a:noFill/>
                  </a:tcPr>
                </a:tc>
              </a:tr>
              <a:tr h="219075">
                <a:tc>
                  <a:txBody>
                    <a:bodyPr/>
                    <a:lstStyle/>
                    <a:p>
                      <a:pPr algn="ctr"/>
                      <a:r>
                        <a:rPr lang="en-US" sz="1600" dirty="0" smtClean="0"/>
                        <a:t>242</a:t>
                      </a:r>
                      <a:endParaRPr lang="en-US" sz="1600" baseline="30000" dirty="0"/>
                    </a:p>
                  </a:txBody>
                  <a:tcPr/>
                </a:tc>
                <a:tc>
                  <a:txBody>
                    <a:bodyPr/>
                    <a:lstStyle/>
                    <a:p>
                      <a:pPr algn="ctr"/>
                      <a:r>
                        <a:rPr lang="en-US" sz="1600" dirty="0" smtClean="0"/>
                        <a:t>26</a:t>
                      </a:r>
                      <a:endParaRPr lang="en-US" sz="1600" dirty="0"/>
                    </a:p>
                  </a:txBody>
                  <a:tcPr/>
                </a:tc>
                <a:tc>
                  <a:txBody>
                    <a:bodyPr/>
                    <a:lstStyle/>
                    <a:p>
                      <a:pPr algn="ctr"/>
                      <a:r>
                        <a:rPr lang="en-US" sz="1600" dirty="0" smtClean="0"/>
                        <a:t>58</a:t>
                      </a:r>
                      <a:endParaRPr lang="en-US" sz="1600" dirty="0"/>
                    </a:p>
                  </a:txBody>
                  <a:tcPr/>
                </a:tc>
                <a:tc>
                  <a:txBody>
                    <a:bodyPr/>
                    <a:lstStyle/>
                    <a:p>
                      <a:pPr algn="ctr"/>
                      <a:r>
                        <a:rPr lang="en-US" sz="1600" dirty="0" smtClean="0"/>
                        <a:t>9</a:t>
                      </a:r>
                      <a:endParaRPr lang="en-US" sz="1600" dirty="0"/>
                    </a:p>
                  </a:txBody>
                  <a:tcPr/>
                </a:tc>
              </a:tr>
              <a:tr h="219075">
                <a:tc>
                  <a:txBody>
                    <a:bodyPr/>
                    <a:lstStyle/>
                    <a:p>
                      <a:pPr algn="ctr"/>
                      <a:r>
                        <a:rPr lang="en-US" sz="1600" dirty="0" smtClean="0"/>
                        <a:t>484</a:t>
                      </a:r>
                      <a:endParaRPr lang="en-US" sz="1600" dirty="0"/>
                    </a:p>
                  </a:txBody>
                  <a:tcPr anchor="ctr"/>
                </a:tc>
                <a:tc gridSpan="2">
                  <a:txBody>
                    <a:bodyPr/>
                    <a:lstStyle/>
                    <a:p>
                      <a:pPr algn="ctr"/>
                      <a:endParaRPr lang="en-US" sz="1600" u="sng" dirty="0">
                        <a:solidFill>
                          <a:srgbClr val="C00000"/>
                        </a:solidFill>
                      </a:endParaRPr>
                    </a:p>
                  </a:txBody>
                  <a:tcPr/>
                </a:tc>
                <a:tc hMerge="1">
                  <a:txBody>
                    <a:bodyPr/>
                    <a:lstStyle/>
                    <a:p>
                      <a:pPr algn="ctr"/>
                      <a:endParaRPr lang="en-US" sz="1600" dirty="0"/>
                    </a:p>
                  </a:txBody>
                  <a:tcPr/>
                </a:tc>
                <a:tc>
                  <a:txBody>
                    <a:bodyPr/>
                    <a:lstStyle/>
                    <a:p>
                      <a:pPr algn="ctr"/>
                      <a:r>
                        <a:rPr lang="en-US" sz="1600" baseline="0" dirty="0" smtClean="0">
                          <a:solidFill>
                            <a:srgbClr val="C00000"/>
                          </a:solidFill>
                        </a:rPr>
                        <a:t>12</a:t>
                      </a:r>
                      <a:endParaRPr lang="en-US" sz="1600" dirty="0">
                        <a:solidFill>
                          <a:srgbClr val="C00000"/>
                        </a:solidFill>
                      </a:endParaRPr>
                    </a:p>
                  </a:txBody>
                  <a:tcPr anchor="ctr">
                    <a:noFill/>
                  </a:tcPr>
                </a:tc>
              </a:tr>
              <a:tr h="219075">
                <a:tc>
                  <a:txBody>
                    <a:bodyPr/>
                    <a:lstStyle/>
                    <a:p>
                      <a:pPr algn="ctr"/>
                      <a:r>
                        <a:rPr lang="en-US" sz="1600" dirty="0" smtClean="0"/>
                        <a:t>996</a:t>
                      </a:r>
                      <a:endParaRPr lang="en-US" sz="1600" dirty="0"/>
                    </a:p>
                  </a:txBody>
                  <a:tcPr/>
                </a:tc>
                <a:tc gridSpan="2">
                  <a:txBody>
                    <a:bodyPr/>
                    <a:lstStyle/>
                    <a:p>
                      <a:pPr algn="ctr"/>
                      <a:endParaRPr lang="en-US" sz="1600" dirty="0"/>
                    </a:p>
                  </a:txBody>
                  <a:tcPr/>
                </a:tc>
                <a:tc hMerge="1">
                  <a:txBody>
                    <a:bodyPr/>
                    <a:lstStyle/>
                    <a:p>
                      <a:pPr algn="ctr"/>
                      <a:endParaRPr lang="en-US" sz="1600" dirty="0"/>
                    </a:p>
                  </a:txBody>
                  <a:tcPr/>
                </a:tc>
                <a:tc>
                  <a:txBody>
                    <a:bodyPr/>
                    <a:lstStyle/>
                    <a:p>
                      <a:pPr algn="ctr"/>
                      <a:r>
                        <a:rPr lang="en-US" sz="1600" dirty="0" smtClean="0">
                          <a:solidFill>
                            <a:srgbClr val="C00000"/>
                          </a:solidFill>
                        </a:rPr>
                        <a:t>20</a:t>
                      </a:r>
                      <a:endParaRPr lang="en-US" sz="1600" dirty="0">
                        <a:solidFill>
                          <a:srgbClr val="C00000"/>
                        </a:solidFill>
                      </a:endParaRPr>
                    </a:p>
                  </a:txBody>
                  <a:tcPr>
                    <a:noFill/>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SP13 (SP, 11-15/813r0)</a:t>
            </a:r>
            <a:endParaRPr lang="zh-CN" altLang="en-US" dirty="0"/>
          </a:p>
        </p:txBody>
      </p:sp>
      <p:sp>
        <p:nvSpPr>
          <p:cNvPr id="3" name="内容占位符 2"/>
          <p:cNvSpPr>
            <a:spLocks noGrp="1"/>
          </p:cNvSpPr>
          <p:nvPr>
            <p:ph idx="1"/>
          </p:nvPr>
        </p:nvSpPr>
        <p:spPr>
          <a:xfrm>
            <a:off x="685800" y="1981200"/>
            <a:ext cx="7772400" cy="4038600"/>
          </a:xfrm>
        </p:spPr>
        <p:txBody>
          <a:bodyPr>
            <a:normAutofit lnSpcReduction="10000"/>
          </a:bodyPr>
          <a:lstStyle/>
          <a:p>
            <a:r>
              <a:rPr lang="en-US" altLang="zh-CN" sz="2800" dirty="0" smtClean="0"/>
              <a:t>Do you agree to add the following text into 11ax SFD?</a:t>
            </a:r>
          </a:p>
          <a:p>
            <a:pPr lvl="1"/>
            <a:r>
              <a:rPr lang="en-US" altLang="zh-CN" b="1" dirty="0" smtClean="0">
                <a:cs typeface="ＭＳ Ｐゴシック" charset="0"/>
              </a:rPr>
              <a:t>3.y.z CP length of UL OFDMA/MU-MIMO transmission shall be explicitly indicated by AP in the Trigger frame that allocates resources for the UL OFDMA/MU-MIMO transmission. The value of CP length for all users addressed by the Trigger frame shall be the same.</a:t>
            </a:r>
          </a:p>
          <a:p>
            <a:pPr marL="457200" lvl="1" indent="0">
              <a:buNone/>
            </a:pPr>
            <a:endParaRPr lang="en-US" altLang="ko-KR" dirty="0" smtClean="0"/>
          </a:p>
          <a:p>
            <a:pPr>
              <a:buNone/>
            </a:pPr>
            <a:r>
              <a:rPr lang="en-US" altLang="zh-CN" dirty="0" smtClean="0"/>
              <a:t>Y: 57 /N: 1/A:7</a:t>
            </a:r>
          </a:p>
          <a:p>
            <a:pPr>
              <a:buNone/>
            </a:pPr>
            <a:endParaRPr lang="en-US" altLang="zh-CN" dirty="0" smtClean="0"/>
          </a:p>
          <a:p>
            <a:pPr>
              <a:buNone/>
            </a:pPr>
            <a:r>
              <a:rPr lang="en-US" altLang="zh-CN" dirty="0" smtClean="0">
                <a:solidFill>
                  <a:srgbClr val="00B050"/>
                </a:solidFill>
              </a:rPr>
              <a:t>SP PASSED. READY FOR MOTION</a:t>
            </a:r>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SP14 (SP, 11-15/832r0)</a:t>
            </a:r>
            <a:endParaRPr lang="zh-CN" altLang="en-US" dirty="0"/>
          </a:p>
        </p:txBody>
      </p:sp>
      <p:sp>
        <p:nvSpPr>
          <p:cNvPr id="3" name="内容占位符 2"/>
          <p:cNvSpPr>
            <a:spLocks noGrp="1"/>
          </p:cNvSpPr>
          <p:nvPr>
            <p:ph idx="1"/>
          </p:nvPr>
        </p:nvSpPr>
        <p:spPr>
          <a:xfrm>
            <a:off x="685800" y="1981200"/>
            <a:ext cx="7772400" cy="4038600"/>
          </a:xfrm>
        </p:spPr>
        <p:txBody>
          <a:bodyPr>
            <a:normAutofit/>
          </a:bodyPr>
          <a:lstStyle/>
          <a:p>
            <a:pPr>
              <a:buFont typeface="Arial" pitchFamily="34" charset="0"/>
              <a:buChar char="•"/>
            </a:pPr>
            <a:r>
              <a:rPr lang="en-US" altLang="zh-CN" dirty="0" smtClean="0"/>
              <a:t>Do you agree to add the following text into 11ax SFD?</a:t>
            </a:r>
          </a:p>
          <a:p>
            <a:pPr lvl="1">
              <a:buFont typeface="Arial" pitchFamily="34" charset="0"/>
              <a:buChar char="•"/>
            </a:pPr>
            <a:r>
              <a:rPr lang="en-US" altLang="zh-CN" dirty="0" smtClean="0"/>
              <a:t>MU-MIMO </a:t>
            </a:r>
            <a:r>
              <a:rPr lang="en-US" altLang="zh-CN" dirty="0" smtClean="0"/>
              <a:t>shall only be supported on allocations sizes&gt;=106 tones </a:t>
            </a:r>
          </a:p>
          <a:p>
            <a:pPr marL="457200" lvl="1" indent="0">
              <a:buNone/>
            </a:pPr>
            <a:endParaRPr lang="en-US" altLang="ko-KR" dirty="0" smtClean="0"/>
          </a:p>
          <a:p>
            <a:pPr>
              <a:buNone/>
            </a:pPr>
            <a:r>
              <a:rPr lang="en-US" altLang="zh-CN" dirty="0" smtClean="0"/>
              <a:t>Y: 57 /N: 0/A: 16</a:t>
            </a:r>
          </a:p>
          <a:p>
            <a:pPr>
              <a:buNone/>
            </a:pPr>
            <a:endParaRPr lang="en-US" altLang="zh-CN" dirty="0" smtClean="0"/>
          </a:p>
          <a:p>
            <a:pPr>
              <a:buNone/>
            </a:pPr>
            <a:r>
              <a:rPr lang="en-US" altLang="zh-CN" dirty="0" smtClean="0">
                <a:solidFill>
                  <a:srgbClr val="00B050"/>
                </a:solidFill>
              </a:rPr>
              <a:t>SP PASSED. READY FOR MOTION</a:t>
            </a:r>
          </a:p>
          <a:p>
            <a:pPr>
              <a:buNone/>
            </a:pPr>
            <a:endParaRPr lang="en-US" altLang="zh-CN" dirty="0" smtClean="0"/>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and approve agenda</a:t>
            </a:r>
          </a:p>
          <a:p>
            <a:r>
              <a:rPr lang="en-CA" altLang="en-US" sz="2000" dirty="0" smtClean="0"/>
              <a:t>Technical Presentations approved by 802.11ax for presentation this week, and related straw polls</a:t>
            </a:r>
          </a:p>
          <a:p>
            <a:r>
              <a:rPr lang="en-CA" altLang="en-US" sz="2000" dirty="0" smtClean="0"/>
              <a:t>Any other technical presentations </a:t>
            </a:r>
          </a:p>
        </p:txBody>
      </p:sp>
      <p:sp>
        <p:nvSpPr>
          <p:cNvPr id="7"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
        <p:nvSpPr>
          <p:cNvPr id="8" name="Rectangle 4"/>
          <p:cNvSpPr>
            <a:spLocks noGrp="1" noChangeArrowheads="1"/>
          </p:cNvSpPr>
          <p:nvPr>
            <p:ph type="dt" sz="quarter" idx="10"/>
          </p:nvPr>
        </p:nvSpPr>
        <p:spPr>
          <a:xfrm>
            <a:off x="696913" y="332601"/>
            <a:ext cx="82715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t>
            </a:r>
            <a:r>
              <a:rPr lang="en-US" altLang="zh-CN" sz="1800" dirty="0" smtClean="0"/>
              <a:t>ul</a:t>
            </a:r>
            <a:r>
              <a:rPr lang="en-US" altLang="en-US" sz="1800" dirty="0" smtClean="0"/>
              <a:t> 2015</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8" name="Rectangle 4"/>
          <p:cNvSpPr>
            <a:spLocks noGrp="1" noChangeArrowheads="1"/>
          </p:cNvSpPr>
          <p:nvPr>
            <p:ph type="dt" sz="quarter" idx="10"/>
          </p:nvPr>
        </p:nvSpPr>
        <p:spPr>
          <a:xfrm>
            <a:off x="696913" y="332601"/>
            <a:ext cx="82715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t>
            </a:r>
            <a:r>
              <a:rPr lang="en-US" altLang="zh-CN" sz="1800" dirty="0" smtClean="0"/>
              <a:t>ul</a:t>
            </a:r>
            <a:r>
              <a:rPr lang="en-US" altLang="en-US" sz="1800" dirty="0" smtClean="0"/>
              <a:t> 2015</a:t>
            </a:r>
          </a:p>
        </p:txBody>
      </p:sp>
      <p:sp>
        <p:nvSpPr>
          <p:cNvPr id="9" name="Rectangle 5"/>
          <p:cNvSpPr txBox="1">
            <a:spLocks noChangeArrowheads="1"/>
          </p:cNvSpPr>
          <p:nvPr/>
        </p:nvSpPr>
        <p:spPr bwMode="auto">
          <a:xfrm>
            <a:off x="7662273" y="6477000"/>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82715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 2015</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7"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82715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 2015</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82715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 2015</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9"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8"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24317</TotalTime>
  <Words>2229</Words>
  <Application>Microsoft Office PowerPoint</Application>
  <PresentationFormat>全屏显示(4:3)</PresentationFormat>
  <Paragraphs>478</Paragraphs>
  <Slides>29</Slides>
  <Notes>12</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29</vt:i4>
      </vt:variant>
    </vt:vector>
  </HeadingPairs>
  <TitlesOfParts>
    <vt:vector size="32" baseType="lpstr">
      <vt:lpstr>802-11-Submission</vt:lpstr>
      <vt:lpstr>Document</vt:lpstr>
      <vt:lpstr>Equation</vt:lpstr>
      <vt:lpstr>TGax PHY Ad Hoc Jul 2015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Submissions (PHY)</vt:lpstr>
      <vt:lpstr>Tuesday AM2</vt:lpstr>
      <vt:lpstr>SP1(SP1, 822r1)</vt:lpstr>
      <vt:lpstr>SP2(SP2, 822r1)</vt:lpstr>
      <vt:lpstr>SP3(826r1)</vt:lpstr>
      <vt:lpstr>Wednesday PM1</vt:lpstr>
      <vt:lpstr>SP4 (SP1, 11-15/810r0)</vt:lpstr>
      <vt:lpstr>SP5 (SP, 11-15/887r3)</vt:lpstr>
      <vt:lpstr>SP6 (SP1, 11-15/817r0)</vt:lpstr>
      <vt:lpstr>SP7 (SP, 11-15/845r0)</vt:lpstr>
      <vt:lpstr>Wednesday PM2</vt:lpstr>
      <vt:lpstr>SP8 (SP, 11-15/602r4)</vt:lpstr>
      <vt:lpstr>SP9 (SP1, 11-15/580r1)</vt:lpstr>
      <vt:lpstr>SP10 (SP2, 11-15/580r1)</vt:lpstr>
      <vt:lpstr>SP11 (SP3, 11-15/580r1)</vt:lpstr>
      <vt:lpstr>SP12 (SP1, 11-15/816r0)</vt:lpstr>
      <vt:lpstr>SP13 (SP, 11-15/813r0)</vt:lpstr>
      <vt:lpstr>SP14 (SP, 11-15/832r0)</vt:lpstr>
    </vt:vector>
  </TitlesOfParts>
  <Company>ZTE Corp.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phy ad hoc  meeting agenda</dc:title>
  <dc:subject>meeting agenda</dc:subject>
  <dc:creator>Bo Sun</dc:creator>
  <cp:lastModifiedBy>Bo Sun</cp:lastModifiedBy>
  <cp:revision>1451</cp:revision>
  <cp:lastPrinted>1998-02-10T13:28:06Z</cp:lastPrinted>
  <dcterms:created xsi:type="dcterms:W3CDTF">2007-04-17T18:10:23Z</dcterms:created>
  <dcterms:modified xsi:type="dcterms:W3CDTF">2015-07-16T09:19:21Z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