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5" r:id="rId14"/>
    <p:sldId id="439" r:id="rId15"/>
    <p:sldId id="440" r:id="rId16"/>
    <p:sldId id="441" r:id="rId17"/>
    <p:sldId id="437" r:id="rId18"/>
    <p:sldId id="442" r:id="rId19"/>
    <p:sldId id="4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1" autoAdjust="0"/>
    <p:restoredTop sz="94660"/>
  </p:normalViewPr>
  <p:slideViewPr>
    <p:cSldViewPr>
      <p:cViewPr varScale="1">
        <p:scale>
          <a:sx n="82" d="100"/>
          <a:sy n="82" d="100"/>
        </p:scale>
        <p:origin x="-73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2015</a:t>
            </a:r>
            <a:endParaRPr lang="en-US" dirty="0"/>
          </a:p>
        </p:txBody>
      </p:sp>
      <p:sp>
        <p:nvSpPr>
          <p:cNvPr id="1029"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87787" y="330575"/>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0898r2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2015-07-14</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2657451252"/>
              </p:ext>
            </p:extLst>
          </p:nvPr>
        </p:nvGraphicFramePr>
        <p:xfrm>
          <a:off x="622300" y="2603500"/>
          <a:ext cx="7416800" cy="2463800"/>
        </p:xfrm>
        <a:graphic>
          <a:graphicData uri="http://schemas.openxmlformats.org/presentationml/2006/ole">
            <p:oleObj spid="_x0000_s1045" name="Document" r:id="rId4" imgW="8330811" imgH="27741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10"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sz="2000" dirty="0" smtClean="0"/>
              <a:t>A straw poll needs to achieves at least 75% at the ad-hoc level to be converted to a motion at the TG level.</a:t>
            </a:r>
          </a:p>
          <a:p>
            <a:r>
              <a:rPr lang="en-GB" altLang="zh-CN" sz="2000" dirty="0" smtClean="0"/>
              <a:t>In the case a consensus can not be reached within an Ad Hoc group (a stalemate that prohibits further progress), the subject is moved to the Task group, if an Ad Hoc straw poll vote to move the subject to the </a:t>
            </a:r>
            <a:r>
              <a:rPr lang="en-GB" altLang="zh-CN" sz="2000" dirty="0" err="1" smtClean="0"/>
              <a:t>Taskgroup</a:t>
            </a:r>
            <a:r>
              <a:rPr lang="en-GB" altLang="zh-CN" sz="2000" dirty="0" smtClean="0"/>
              <a:t> achieves &gt; 50% approval.</a:t>
            </a:r>
          </a:p>
          <a:p>
            <a:r>
              <a:rPr lang="en-US" altLang="en-US" sz="2000" dirty="0" smtClean="0"/>
              <a:t>A straw poll affecting the Spec Framework has to start with, </a:t>
            </a:r>
          </a:p>
          <a:p>
            <a:pPr lvl="1"/>
            <a:r>
              <a:rPr lang="en-US" altLang="en-US" b="1" dirty="0" smtClean="0">
                <a:solidFill>
                  <a:srgbClr val="FF0000"/>
                </a:solidFill>
              </a:rPr>
              <a:t>Do you agree to add to the TG Specification Frame work document?</a:t>
            </a:r>
          </a:p>
          <a:p>
            <a:pPr lvl="2"/>
            <a:r>
              <a:rPr lang="en-US" altLang="en-US" b="1" dirty="0" err="1" smtClean="0">
                <a:solidFill>
                  <a:srgbClr val="FF0000"/>
                </a:solidFill>
              </a:rPr>
              <a:t>x.y.z</a:t>
            </a:r>
            <a:r>
              <a:rPr lang="en-US" altLang="en-US" b="1" dirty="0" smtClean="0">
                <a:solidFill>
                  <a:srgbClr val="FF0000"/>
                </a:solidFill>
              </a:rPr>
              <a:t>. &lt;feature description&gt;</a:t>
            </a:r>
          </a:p>
          <a:p>
            <a:r>
              <a:rPr lang="en-US" altLang="zh-CN" sz="2000" dirty="0" smtClean="0"/>
              <a:t>For further details, please see 11-15-0075r0</a:t>
            </a:r>
          </a:p>
          <a:p>
            <a:r>
              <a:rPr lang="en-US" altLang="zh-CN" sz="2000" dirty="0" smtClean="0"/>
              <a:t>Minutes of the Ad Hoc group meetings will be available on mentor.</a:t>
            </a:r>
            <a:endParaRPr lang="en-US" altLang="zh-CN" dirty="0" smtClean="0"/>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graphicFrame>
        <p:nvGraphicFramePr>
          <p:cNvPr id="9" name="Table 7"/>
          <p:cNvGraphicFramePr>
            <a:graphicFrameLocks noGrp="1"/>
          </p:cNvGraphicFramePr>
          <p:nvPr/>
        </p:nvGraphicFramePr>
        <p:xfrm>
          <a:off x="914400" y="1381406"/>
          <a:ext cx="7467600" cy="4257394"/>
        </p:xfrm>
        <a:graphic>
          <a:graphicData uri="http://schemas.openxmlformats.org/drawingml/2006/table">
            <a:tbl>
              <a:tblPr/>
              <a:tblGrid>
                <a:gridCol w="1029067"/>
                <a:gridCol w="4228733"/>
                <a:gridCol w="1551197"/>
                <a:gridCol w="658603"/>
              </a:tblGrid>
              <a:tr h="158675">
                <a:tc>
                  <a:txBody>
                    <a:bodyPr/>
                    <a:lstStyle/>
                    <a:p>
                      <a:pPr algn="ctr" fontAlgn="b"/>
                      <a:r>
                        <a:rPr lang="en-CA" sz="1100" b="1" i="0" u="none" strike="noStrike" dirty="0">
                          <a:solidFill>
                            <a:srgbClr val="FFFFFF"/>
                          </a:solidFill>
                          <a:latin typeface="Calibri"/>
                        </a:rPr>
                        <a:t>DCN</a:t>
                      </a:r>
                    </a:p>
                  </a:txBody>
                  <a:tcPr marL="8128" marR="8128" marT="8128"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dirty="0">
                          <a:solidFill>
                            <a:srgbClr val="FFFFFF"/>
                          </a:solidFill>
                          <a:latin typeface="Calibri"/>
                        </a:rPr>
                        <a:t>Title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Author</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ad hoc</a:t>
                      </a:r>
                    </a:p>
                  </a:txBody>
                  <a:tcPr marL="8128" marR="8128" marT="8128"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77539">
                <a:tc>
                  <a:txBody>
                    <a:bodyPr/>
                    <a:lstStyle/>
                    <a:p>
                      <a:pPr algn="l" fontAlgn="b"/>
                      <a:r>
                        <a:rPr lang="en-CA" sz="1100" b="0" i="0" u="none" strike="noStrike" dirty="0">
                          <a:solidFill>
                            <a:srgbClr val="00B050"/>
                          </a:solidFill>
                          <a:latin typeface="Calibri"/>
                        </a:rPr>
                        <a:t>11-15/0805</a:t>
                      </a:r>
                    </a:p>
                  </a:txBody>
                  <a:tcPr marL="8128" marR="8128" marT="8128"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a-DK" sz="1100" b="0" i="0" u="none" strike="noStrike">
                          <a:solidFill>
                            <a:srgbClr val="00B050"/>
                          </a:solidFill>
                          <a:latin typeface="Calibri"/>
                        </a:rPr>
                        <a:t>SIG-B field for HEW PPDU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Young Hoon Kwon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HE PHY Padding and Packet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11-15/0887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effcient</a:t>
                      </a:r>
                      <a:r>
                        <a:rPr lang="en-CA" sz="1100" b="0" i="0" u="none" strike="noStrike" dirty="0">
                          <a:solidFill>
                            <a:srgbClr val="000000"/>
                          </a:solidFill>
                          <a:latin typeface="Calibri"/>
                        </a:rPr>
                        <a:t> padding for last OFDM symbol</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Heejung</a:t>
                      </a:r>
                      <a:r>
                        <a:rPr lang="en-CA" sz="1100" b="0" i="0" u="none" strike="noStrike" dirty="0">
                          <a:solidFill>
                            <a:srgbClr val="000000"/>
                          </a:solidFill>
                          <a:latin typeface="Calibri"/>
                        </a:rPr>
                        <a:t> Yu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a:solidFill>
                            <a:srgbClr val="00B050"/>
                          </a:solidFill>
                          <a:latin typeface="Calibri"/>
                        </a:rPr>
                        <a:t>11-15/0812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Pilot Design for Data Section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Sameer</a:t>
                      </a:r>
                      <a:r>
                        <a:rPr lang="en-CA" sz="1100" b="0" i="0" u="none" strike="noStrike" dirty="0">
                          <a:solidFill>
                            <a:srgbClr val="00B050"/>
                          </a:solidFill>
                          <a:latin typeface="Calibri"/>
                        </a:rPr>
                        <a:t> </a:t>
                      </a:r>
                      <a:r>
                        <a:rPr lang="en-CA" sz="1100" b="0" i="0" u="none" strike="noStrike" dirty="0" err="1">
                          <a:solidFill>
                            <a:srgbClr val="00B050"/>
                          </a:solidFill>
                          <a:latin typeface="Calibri"/>
                        </a:rPr>
                        <a:t>Vermani</a:t>
                      </a:r>
                      <a:r>
                        <a:rPr lang="en-CA" sz="1100" b="0" i="0" u="none" strike="noStrike" dirty="0">
                          <a:solidFill>
                            <a:srgbClr val="00B05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CP Indication for UL MU Transmission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Zhigang Rong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11-15/0817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 Matrix for HE-LTF</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Yakun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11-15/0819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11ax OFDMA Tone Plan Leftover Tones and Pilot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Bin Tian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a:solidFill>
                            <a:srgbClr val="000000"/>
                          </a:solidFill>
                          <a:latin typeface="Calibri"/>
                        </a:rPr>
                        <a:t>11-15/0824</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Pilot Design for 11ax Downlink Transmissions</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0000"/>
                          </a:solidFill>
                          <a:latin typeface="Calibri"/>
                        </a:rPr>
                        <a:t>Yujin</a:t>
                      </a:r>
                      <a:r>
                        <a:rPr lang="en-CA" sz="1100" b="0" i="0" u="none" strike="noStrike" dirty="0">
                          <a:solidFill>
                            <a:srgbClr val="000000"/>
                          </a:solidFill>
                          <a:latin typeface="Calibri"/>
                        </a:rPr>
                        <a:t> Noh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smtClean="0">
                          <a:solidFill>
                            <a:srgbClr val="00B050"/>
                          </a:solidFill>
                          <a:latin typeface="Calibri"/>
                        </a:rPr>
                        <a:t>11-15/0822</a:t>
                      </a:r>
                      <a:endParaRPr lang="en-CA" sz="1100" b="0" i="0" u="none" strike="noStrike" dirty="0">
                        <a:solidFill>
                          <a:srgbClr val="00B050"/>
                        </a:solidFill>
                        <a:latin typeface="Calibri"/>
                      </a:endParaRP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SIG-A Structure in 11ax Preamble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Jianhan</a:t>
                      </a:r>
                      <a:r>
                        <a:rPr lang="en-CA" sz="1100" b="0" i="0" u="none" strike="noStrike" dirty="0">
                          <a:solidFill>
                            <a:srgbClr val="00B050"/>
                          </a:solidFill>
                          <a:latin typeface="Calibri"/>
                        </a:rPr>
                        <a:t> Liu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11-15/0821</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HE SIG-B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Joonsuk Kim</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Preamble Design and Auto-Detection for 11ax</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Sungho Moon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HE-SIG-A transmission for range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Jiayin</a:t>
                      </a:r>
                      <a:r>
                        <a:rPr lang="en-CA" sz="1100" b="0" i="0" u="none" strike="noStrike" dirty="0">
                          <a:solidFill>
                            <a:srgbClr val="00B050"/>
                          </a:solidFill>
                          <a:latin typeface="Calibri"/>
                        </a:rPr>
                        <a:t> Zhang</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11-15/0827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Considerations on HE-SIG-A and B</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Katsuo</a:t>
                      </a:r>
                      <a:r>
                        <a:rPr lang="en-CA" sz="1100" b="0" i="0" u="none" strike="noStrike" dirty="0">
                          <a:solidFill>
                            <a:srgbClr val="00B050"/>
                          </a:solidFill>
                          <a:latin typeface="Calibri"/>
                        </a:rPr>
                        <a:t> </a:t>
                      </a:r>
                      <a:r>
                        <a:rPr lang="en-CA" sz="1100" b="0" i="0" u="none" strike="noStrike" dirty="0" err="1">
                          <a:solidFill>
                            <a:srgbClr val="00B050"/>
                          </a:solidFill>
                          <a:latin typeface="Calibri"/>
                        </a:rPr>
                        <a:t>Yunoki</a:t>
                      </a:r>
                      <a:r>
                        <a:rPr lang="en-CA" sz="1100" b="0" i="0" u="none" strike="noStrike" dirty="0">
                          <a:solidFill>
                            <a:srgbClr val="00B05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11-15/0832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Performance evaluation of SU/MU MIMO in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smtClean="0">
                          <a:solidFill>
                            <a:srgbClr val="000000"/>
                          </a:solidFill>
                          <a:latin typeface="Calibri"/>
                        </a:rPr>
                        <a:t>Jiyong</a:t>
                      </a:r>
                      <a:r>
                        <a:rPr lang="en-CA" sz="1100" b="0" i="0" u="none" strike="noStrike" dirty="0" smtClean="0">
                          <a:solidFill>
                            <a:srgbClr val="000000"/>
                          </a:solidFill>
                          <a:latin typeface="Calibri"/>
                        </a:rPr>
                        <a:t> Pang</a:t>
                      </a:r>
                      <a:endParaRPr lang="en-CA" sz="1100" b="0" i="0" u="none" strike="noStrike" dirty="0">
                        <a:solidFill>
                          <a:srgbClr val="00000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11-15/0845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LTF Design for Uplink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Daewon Lee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11-15/0853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Extensible Preamble Format Design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Leonardo </a:t>
                      </a:r>
                      <a:r>
                        <a:rPr lang="en-CA" sz="1100" b="0" i="0" u="none" strike="noStrike" dirty="0" err="1">
                          <a:solidFill>
                            <a:srgbClr val="000000"/>
                          </a:solidFill>
                          <a:latin typeface="Calibri"/>
                        </a:rPr>
                        <a:t>Lanante</a:t>
                      </a:r>
                      <a:r>
                        <a:rPr lang="en-CA" sz="1100" b="0" i="0" u="none" strike="noStrike" dirty="0">
                          <a:solidFill>
                            <a:srgbClr val="00000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11-15/0602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HE-LTF </a:t>
                      </a:r>
                      <a:r>
                        <a:rPr lang="en-CA" sz="1100" b="0" i="0" u="none" strike="noStrike" dirty="0" err="1">
                          <a:solidFill>
                            <a:srgbClr val="000000"/>
                          </a:solidFill>
                          <a:latin typeface="Calibri"/>
                        </a:rPr>
                        <a:t>squence</a:t>
                      </a:r>
                      <a:r>
                        <a:rPr lang="en-CA" sz="1100" b="0" i="0" u="none" strike="noStrike" dirty="0">
                          <a:solidFill>
                            <a:srgbClr val="000000"/>
                          </a:solidFill>
                          <a:latin typeface="Calibri"/>
                        </a:rPr>
                        <a:t> for UL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Qinghua Li</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58869">
                <a:tc>
                  <a:txBody>
                    <a:bodyPr/>
                    <a:lstStyle/>
                    <a:p>
                      <a:pPr algn="l" fontAlgn="b"/>
                      <a:r>
                        <a:rPr lang="en-CA" sz="1100" b="0" i="0" u="none" strike="noStrike">
                          <a:solidFill>
                            <a:srgbClr val="000000"/>
                          </a:solidFill>
                          <a:latin typeface="Calibri"/>
                        </a:rPr>
                        <a:t>11-15/0865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100" b="0" i="0" u="none" strike="noStrike" dirty="0">
                          <a:solidFill>
                            <a:srgbClr val="000000"/>
                          </a:solidFill>
                          <a:latin typeface="Calibri"/>
                        </a:rPr>
                        <a:t>Discussion of ACI performance and ACI requirements for IEEE 802.11ax</a:t>
                      </a:r>
                    </a:p>
                  </a:txBody>
                  <a:tcPr marL="8128" marR="8128" marT="812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Leif </a:t>
                      </a:r>
                      <a:r>
                        <a:rPr lang="en-CA" sz="1100" b="0" i="0" u="none" strike="noStrike" dirty="0" err="1">
                          <a:solidFill>
                            <a:srgbClr val="000000"/>
                          </a:solidFill>
                          <a:latin typeface="Calibri"/>
                        </a:rPr>
                        <a:t>Wilhelmsson</a:t>
                      </a:r>
                      <a:endParaRPr lang="en-CA" sz="1100" b="0" i="0" u="none" strike="noStrike" dirty="0">
                        <a:solidFill>
                          <a:srgbClr val="00000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11-15/0868</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mpact</a:t>
                      </a:r>
                      <a:r>
                        <a:rPr lang="en-CA" sz="1100" b="0" i="0" u="none" strike="noStrike" dirty="0">
                          <a:solidFill>
                            <a:srgbClr val="000000"/>
                          </a:solidFill>
                          <a:latin typeface="Calibri"/>
                        </a:rPr>
                        <a:t> of Frequency Selective Scheduling Feedback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Hakan</a:t>
                      </a:r>
                      <a:r>
                        <a:rPr lang="en-CA" sz="1100" b="0" i="0" u="none" strike="noStrike" dirty="0">
                          <a:solidFill>
                            <a:srgbClr val="000000"/>
                          </a:solidFill>
                          <a:latin typeface="Calibri"/>
                        </a:rPr>
                        <a:t> </a:t>
                      </a:r>
                      <a:r>
                        <a:rPr lang="en-CA" sz="1100" b="0" i="0" u="none" strike="noStrike" dirty="0" err="1">
                          <a:solidFill>
                            <a:srgbClr val="000000"/>
                          </a:solidFill>
                          <a:latin typeface="Calibri"/>
                        </a:rPr>
                        <a:t>Persson</a:t>
                      </a:r>
                      <a:endParaRPr lang="en-CA" sz="1100" b="0" i="0" u="none" strike="noStrike" dirty="0">
                        <a:solidFill>
                          <a:srgbClr val="00000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B050"/>
                          </a:solidFill>
                          <a:latin typeface="Calibri"/>
                        </a:rPr>
                        <a:t>11-15/0873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SIG-B Encoding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Ron Porat</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11-15/0579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preamble design and autodetection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11-15/0580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11ax coding discussion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11-15/0816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Interleaver</a:t>
                      </a:r>
                      <a:r>
                        <a:rPr lang="en-CA" sz="1100" b="0" i="0" u="none" strike="noStrike" dirty="0">
                          <a:solidFill>
                            <a:srgbClr val="000000"/>
                          </a:solidFill>
                          <a:latin typeface="Calibri"/>
                        </a:rPr>
                        <a:t> and Tone </a:t>
                      </a:r>
                      <a:r>
                        <a:rPr lang="en-CA" sz="1100" b="0" i="0" u="none" strike="noStrike" dirty="0" err="1">
                          <a:solidFill>
                            <a:srgbClr val="000000"/>
                          </a:solidFill>
                          <a:latin typeface="Calibri"/>
                        </a:rPr>
                        <a:t>Mapper</a:t>
                      </a:r>
                      <a:r>
                        <a:rPr lang="en-CA" sz="1100" b="0" i="0" u="none" strike="noStrike" dirty="0">
                          <a:solidFill>
                            <a:srgbClr val="000000"/>
                          </a:solidFill>
                          <a:latin typeface="Calibri"/>
                        </a:rPr>
                        <a:t>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Yakun</a:t>
                      </a:r>
                      <a:r>
                        <a:rPr lang="en-CA" sz="1100" b="0" i="0" u="none" strike="noStrike" dirty="0">
                          <a:solidFill>
                            <a:srgbClr val="000000"/>
                          </a:solidFill>
                          <a:latin typeface="Calibri"/>
                        </a:rPr>
                        <a:t>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10" name="矩形 9"/>
          <p:cNvSpPr/>
          <p:nvPr/>
        </p:nvSpPr>
        <p:spPr>
          <a:xfrm>
            <a:off x="1752600" y="5646003"/>
            <a:ext cx="4572000" cy="830997"/>
          </a:xfrm>
          <a:prstGeom prst="rect">
            <a:avLst/>
          </a:prstGeom>
        </p:spPr>
        <p:txBody>
          <a:bodyPr>
            <a:spAutoFit/>
          </a:bodyPr>
          <a:lstStyle/>
          <a:p>
            <a:r>
              <a:rPr lang="en-US" altLang="zh-CN" b="1" dirty="0" smtClean="0"/>
              <a:t>Note: </a:t>
            </a:r>
          </a:p>
          <a:p>
            <a:pPr>
              <a:buFont typeface="Arial" pitchFamily="34" charset="0"/>
              <a:buChar char="•"/>
            </a:pPr>
            <a:r>
              <a:rPr lang="en-US" altLang="zh-CN" dirty="0" smtClean="0">
                <a:solidFill>
                  <a:srgbClr val="00B050"/>
                </a:solidFill>
              </a:rPr>
              <a:t>Contribution presented and straw poll done if there is.</a:t>
            </a:r>
          </a:p>
          <a:p>
            <a:pPr>
              <a:buFont typeface="Arial" pitchFamily="34" charset="0"/>
              <a:buChar char="•"/>
            </a:pPr>
            <a:r>
              <a:rPr lang="en-US" altLang="zh-CN" dirty="0" smtClean="0">
                <a:solidFill>
                  <a:srgbClr val="FF0000"/>
                </a:solidFill>
              </a:rPr>
              <a:t>Contribution presented but straw poll(s) deferred.</a:t>
            </a:r>
          </a:p>
          <a:p>
            <a:pPr>
              <a:buFont typeface="Arial" pitchFamily="34" charset="0"/>
              <a:buChar char="•"/>
            </a:pPr>
            <a:r>
              <a:rPr lang="en-US" altLang="zh-CN" dirty="0" smtClean="0"/>
              <a:t>Contribution NOT presented yet.</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Tuesday AM2</a:t>
            </a:r>
            <a:endParaRPr lang="zh-CN" altLang="en-US" dirty="0"/>
          </a:p>
        </p:txBody>
      </p:sp>
      <p:sp>
        <p:nvSpPr>
          <p:cNvPr id="3" name="内容占位符 2"/>
          <p:cNvSpPr>
            <a:spLocks noGrp="1"/>
          </p:cNvSpPr>
          <p:nvPr>
            <p:ph idx="1"/>
          </p:nvPr>
        </p:nvSpPr>
        <p:spPr/>
        <p:txBody>
          <a:bodyPr>
            <a:normAutofit/>
          </a:bodyPr>
          <a:lstStyle/>
          <a:p>
            <a:r>
              <a:rPr lang="en-US" altLang="zh-CN" dirty="0" smtClean="0"/>
              <a:t>Presented contributions:</a:t>
            </a:r>
          </a:p>
          <a:p>
            <a:pPr lvl="1" eaLnBrk="1" fontAlgn="b" hangingPunct="1"/>
            <a:r>
              <a:rPr lang="en-CA" altLang="zh-CN" b="0" dirty="0" smtClean="0">
                <a:solidFill>
                  <a:srgbClr val="00B050"/>
                </a:solidFill>
              </a:rPr>
              <a:t>SIG-A</a:t>
            </a:r>
          </a:p>
          <a:p>
            <a:pPr lvl="2" eaLnBrk="1" fontAlgn="b" hangingPunct="1"/>
            <a:r>
              <a:rPr lang="en-CA" altLang="zh-CN" b="0" dirty="0" smtClean="0">
                <a:solidFill>
                  <a:srgbClr val="00B050"/>
                </a:solidFill>
              </a:rPr>
              <a:t>11-15/0822r1</a:t>
            </a:r>
          </a:p>
          <a:p>
            <a:pPr lvl="2" eaLnBrk="1" fontAlgn="b" hangingPunct="1"/>
            <a:r>
              <a:rPr lang="en-CA" altLang="zh-CN" dirty="0" smtClean="0">
                <a:solidFill>
                  <a:srgbClr val="00B050"/>
                </a:solidFill>
              </a:rPr>
              <a:t> 11-15/0826r1</a:t>
            </a:r>
          </a:p>
          <a:p>
            <a:pPr lvl="1" eaLnBrk="1" fontAlgn="b" hangingPunct="1"/>
            <a:r>
              <a:rPr lang="en-CA" altLang="zh-CN" dirty="0" smtClean="0">
                <a:solidFill>
                  <a:srgbClr val="FF0000"/>
                </a:solidFill>
              </a:rPr>
              <a:t>SIG-B</a:t>
            </a:r>
          </a:p>
          <a:p>
            <a:pPr lvl="2" eaLnBrk="1" fontAlgn="b" hangingPunct="1"/>
            <a:r>
              <a:rPr lang="en-CA" altLang="zh-CN" dirty="0" smtClean="0">
                <a:solidFill>
                  <a:srgbClr val="FF0000"/>
                </a:solidFill>
              </a:rPr>
              <a:t>11-15/0805r2</a:t>
            </a:r>
          </a:p>
          <a:p>
            <a:pPr lvl="2" eaLnBrk="1" fontAlgn="b" hangingPunct="1"/>
            <a:r>
              <a:rPr lang="en-CA" altLang="zh-CN" dirty="0" smtClean="0">
                <a:solidFill>
                  <a:srgbClr val="FF0000"/>
                </a:solidFill>
              </a:rPr>
              <a:t>11-15/0821r1</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SP1(SP1, 822r1)</a:t>
            </a:r>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en-GB" altLang="zh-CN" dirty="0" smtClean="0"/>
              <a:t>Do you agree to add to 11ax SFD that HE-SIG-A is present in all 11ax packets and is two OFDM symbols long when it uses MCS0? 	</a:t>
            </a:r>
            <a:endParaRPr lang="en-US" altLang="zh-CN" dirty="0" smtClean="0"/>
          </a:p>
          <a:p>
            <a:pPr lvl="1"/>
            <a:r>
              <a:rPr lang="en-GB" altLang="zh-CN" dirty="0" smtClean="0"/>
              <a:t>Information bits in HE-SIGA are jointly encoded as in VHT-SIG-A (using 48 tones or 52 tones is </a:t>
            </a:r>
            <a:r>
              <a:rPr lang="en-GB" altLang="zh-CN" dirty="0" smtClean="0">
                <a:solidFill>
                  <a:srgbClr val="C00000"/>
                </a:solidFill>
              </a:rPr>
              <a:t>TBD</a:t>
            </a:r>
            <a:r>
              <a:rPr lang="en-GB" altLang="zh-CN" dirty="0" smtClean="0"/>
              <a:t>). </a:t>
            </a:r>
            <a:endParaRPr lang="en-US" altLang="zh-CN" dirty="0" smtClean="0"/>
          </a:p>
          <a:p>
            <a:pPr lvl="1"/>
            <a:r>
              <a:rPr lang="en-GB" altLang="zh-CN" dirty="0" smtClean="0"/>
              <a:t>SU packets and UL Trigger based packets do not contain HE-SIG-B symbols.</a:t>
            </a:r>
          </a:p>
          <a:p>
            <a:pPr lvl="1"/>
            <a:endParaRPr lang="en-US" altLang="en-US" b="1" dirty="0" smtClean="0"/>
          </a:p>
          <a:p>
            <a:r>
              <a:rPr lang="en-US" altLang="en-US" b="1" dirty="0" smtClean="0"/>
              <a:t>Y: 99</a:t>
            </a:r>
          </a:p>
          <a:p>
            <a:r>
              <a:rPr lang="en-US" altLang="en-US" b="1" dirty="0" smtClean="0"/>
              <a:t>N: 4</a:t>
            </a:r>
          </a:p>
          <a:p>
            <a:r>
              <a:rPr lang="en-US" altLang="en-US" b="1" dirty="0" smtClean="0"/>
              <a:t>A: 2</a:t>
            </a:r>
          </a:p>
          <a:p>
            <a:pPr>
              <a:buNone/>
            </a:pPr>
            <a:endParaRPr lang="en-US" altLang="en-US" dirty="0" smtClean="0"/>
          </a:p>
          <a:p>
            <a:pPr>
              <a:buNone/>
            </a:pPr>
            <a:r>
              <a:rPr lang="en-US" altLang="en-US" dirty="0" smtClean="0"/>
              <a:t>SP PASSED</a:t>
            </a:r>
            <a:endParaRPr lang="en-US" altLang="en-US" b="1"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SP2(SP2, 822r1)</a:t>
            </a:r>
            <a:endParaRPr lang="zh-CN" altLang="en-US" dirty="0"/>
          </a:p>
        </p:txBody>
      </p:sp>
      <p:sp>
        <p:nvSpPr>
          <p:cNvPr id="3" name="内容占位符 2"/>
          <p:cNvSpPr>
            <a:spLocks noGrp="1"/>
          </p:cNvSpPr>
          <p:nvPr>
            <p:ph idx="1"/>
          </p:nvPr>
        </p:nvSpPr>
        <p:spPr/>
        <p:txBody>
          <a:bodyPr/>
          <a:lstStyle/>
          <a:p>
            <a:pPr>
              <a:buNone/>
            </a:pPr>
            <a:r>
              <a:rPr lang="en-GB" altLang="zh-CN" dirty="0" smtClean="0"/>
              <a:t>Do you agree to add to 11ax SFD that the data field in UL Multi-user transmissions shall immediately follow the HE-LTF section? </a:t>
            </a:r>
            <a:endParaRPr lang="en-US" altLang="en-US" b="1" dirty="0" smtClean="0"/>
          </a:p>
          <a:p>
            <a:pPr lvl="1">
              <a:buNone/>
            </a:pPr>
            <a:endParaRPr lang="en-GB" altLang="zh-CN" dirty="0" smtClean="0"/>
          </a:p>
          <a:p>
            <a:pPr>
              <a:buNone/>
            </a:pPr>
            <a:r>
              <a:rPr lang="en-GB" altLang="zh-CN" dirty="0" smtClean="0"/>
              <a:t>-Y 94</a:t>
            </a:r>
          </a:p>
          <a:p>
            <a:pPr>
              <a:buNone/>
            </a:pPr>
            <a:r>
              <a:rPr lang="en-GB" altLang="zh-CN" dirty="0" smtClean="0"/>
              <a:t>-N 1</a:t>
            </a:r>
          </a:p>
          <a:p>
            <a:pPr>
              <a:buNone/>
            </a:pPr>
            <a:r>
              <a:rPr lang="en-GB" altLang="zh-CN" dirty="0" smtClean="0"/>
              <a:t>-A 26</a:t>
            </a:r>
          </a:p>
          <a:p>
            <a:pPr>
              <a:buNone/>
            </a:pPr>
            <a:endParaRPr lang="en-GB" altLang="zh-CN" dirty="0" smtClean="0"/>
          </a:p>
          <a:p>
            <a:pPr>
              <a:buNone/>
            </a:pPr>
            <a:r>
              <a:rPr lang="en-GB" altLang="zh-CN" dirty="0" smtClean="0"/>
              <a:t>SP PASSED</a:t>
            </a:r>
            <a:endParaRPr lang="en-US" altLang="zh-CN"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SP3(826r1)</a:t>
            </a:r>
            <a:endParaRPr lang="zh-CN" altLang="en-US" dirty="0"/>
          </a:p>
        </p:txBody>
      </p:sp>
      <p:sp>
        <p:nvSpPr>
          <p:cNvPr id="3" name="内容占位符 2"/>
          <p:cNvSpPr>
            <a:spLocks noGrp="1"/>
          </p:cNvSpPr>
          <p:nvPr>
            <p:ph idx="1"/>
          </p:nvPr>
        </p:nvSpPr>
        <p:spPr/>
        <p:txBody>
          <a:bodyPr>
            <a:normAutofit fontScale="92500"/>
          </a:bodyPr>
          <a:lstStyle/>
          <a:p>
            <a:pPr lvl="0">
              <a:buNone/>
            </a:pPr>
            <a:r>
              <a:rPr lang="en-US" altLang="zh-CN" dirty="0" smtClean="0"/>
              <a:t>Do you support that HE-SIG-A have a repetition mode for range extension?</a:t>
            </a:r>
            <a:endParaRPr lang="zh-CN" altLang="zh-CN" dirty="0" smtClean="0"/>
          </a:p>
          <a:p>
            <a:pPr lvl="1">
              <a:buFont typeface="Times New Roman" pitchFamily="18" charset="0"/>
              <a:buChar char="−"/>
            </a:pPr>
            <a:r>
              <a:rPr lang="en-US" altLang="zh-CN" dirty="0" smtClean="0"/>
              <a:t>In the repetition mode, HE-SIG-A symbols are repeated once in time. The bit </a:t>
            </a:r>
            <a:r>
              <a:rPr lang="en-US" altLang="zh-CN" dirty="0" err="1" smtClean="0"/>
              <a:t>interleaver</a:t>
            </a:r>
            <a:r>
              <a:rPr lang="en-US" altLang="zh-CN" dirty="0" smtClean="0"/>
              <a:t> is bypassed in the repeated HE-SIG-A symbols? </a:t>
            </a:r>
          </a:p>
          <a:p>
            <a:pPr lvl="1">
              <a:buFont typeface="Times New Roman" pitchFamily="18" charset="0"/>
              <a:buChar char="−"/>
            </a:pPr>
            <a:r>
              <a:rPr lang="en-US" altLang="zh-CN" dirty="0" smtClean="0"/>
              <a:t>The repetition mode should be indicated before HE-SIG-A.</a:t>
            </a:r>
          </a:p>
          <a:p>
            <a:pPr lvl="1">
              <a:buFont typeface="Times New Roman" pitchFamily="18" charset="0"/>
              <a:buChar char="−"/>
            </a:pPr>
            <a:endParaRPr lang="en-US" altLang="zh-CN" dirty="0" smtClean="0"/>
          </a:p>
          <a:p>
            <a:r>
              <a:rPr lang="en-US" altLang="zh-CN" dirty="0" smtClean="0"/>
              <a:t>Y: 83</a:t>
            </a:r>
          </a:p>
          <a:p>
            <a:r>
              <a:rPr lang="en-US" altLang="zh-CN" dirty="0" smtClean="0"/>
              <a:t>N: 31</a:t>
            </a:r>
          </a:p>
          <a:p>
            <a:r>
              <a:rPr lang="en-US" altLang="zh-CN" dirty="0" smtClean="0"/>
              <a:t>A: 4</a:t>
            </a:r>
          </a:p>
          <a:p>
            <a:endParaRPr lang="en-US" altLang="zh-CN" dirty="0" smtClean="0"/>
          </a:p>
          <a:p>
            <a:pPr>
              <a:buNone/>
            </a:pPr>
            <a:r>
              <a:rPr lang="en-US" altLang="zh-CN" dirty="0" smtClean="0"/>
              <a:t>SP PASSED</a:t>
            </a:r>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PM1</a:t>
            </a:r>
            <a:endParaRPr lang="zh-CN" altLang="en-US" dirty="0"/>
          </a:p>
        </p:txBody>
      </p:sp>
      <p:sp>
        <p:nvSpPr>
          <p:cNvPr id="3" name="内容占位符 2"/>
          <p:cNvSpPr>
            <a:spLocks noGrp="1"/>
          </p:cNvSpPr>
          <p:nvPr>
            <p:ph idx="1"/>
          </p:nvPr>
        </p:nvSpPr>
        <p:spPr>
          <a:xfrm>
            <a:off x="685800" y="1676400"/>
            <a:ext cx="7772400" cy="4724400"/>
          </a:xfrm>
        </p:spPr>
        <p:txBody>
          <a:bodyPr>
            <a:normAutofit fontScale="62500" lnSpcReduction="20000"/>
          </a:bodyPr>
          <a:lstStyle/>
          <a:p>
            <a:r>
              <a:rPr lang="en-US" altLang="zh-CN" dirty="0" smtClean="0"/>
              <a:t>Planned contributions:</a:t>
            </a:r>
          </a:p>
          <a:p>
            <a:pPr lvl="1" eaLnBrk="1" fontAlgn="b" hangingPunct="1"/>
            <a:r>
              <a:rPr lang="en-CA" altLang="zh-CN" dirty="0" smtClean="0">
                <a:solidFill>
                  <a:srgbClr val="00B050"/>
                </a:solidFill>
              </a:rPr>
              <a:t>SIG-B</a:t>
            </a:r>
          </a:p>
          <a:p>
            <a:pPr lvl="2" eaLnBrk="1" fontAlgn="b" hangingPunct="1"/>
            <a:r>
              <a:rPr lang="en-CA" altLang="zh-CN" dirty="0" smtClean="0">
                <a:solidFill>
                  <a:srgbClr val="00B050"/>
                </a:solidFill>
              </a:rPr>
              <a:t>11-15/0805r2</a:t>
            </a:r>
          </a:p>
          <a:p>
            <a:pPr lvl="2" eaLnBrk="1" fontAlgn="b" hangingPunct="1"/>
            <a:r>
              <a:rPr lang="en-CA" altLang="zh-CN" dirty="0" smtClean="0">
                <a:solidFill>
                  <a:srgbClr val="00B050"/>
                </a:solidFill>
              </a:rPr>
              <a:t>11-15/0821r1</a:t>
            </a:r>
          </a:p>
          <a:p>
            <a:pPr lvl="2" eaLnBrk="1" fontAlgn="b" hangingPunct="1"/>
            <a:r>
              <a:rPr lang="en-CA" altLang="zh-CN" dirty="0" smtClean="0">
                <a:solidFill>
                  <a:srgbClr val="00B050"/>
                </a:solidFill>
              </a:rPr>
              <a:t>11-15/0827r2</a:t>
            </a:r>
            <a:endParaRPr lang="en-CA" altLang="zh-CN" dirty="0" smtClean="0">
              <a:solidFill>
                <a:srgbClr val="00B050"/>
              </a:solidFill>
            </a:endParaRPr>
          </a:p>
          <a:p>
            <a:pPr lvl="2" eaLnBrk="1" fontAlgn="b" hangingPunct="1"/>
            <a:r>
              <a:rPr lang="en-CA" altLang="zh-CN" dirty="0" smtClean="0">
                <a:solidFill>
                  <a:srgbClr val="00B050"/>
                </a:solidFill>
              </a:rPr>
              <a:t>11-15/0873r0</a:t>
            </a:r>
            <a:endParaRPr lang="en-CA" altLang="zh-CN" dirty="0" smtClean="0">
              <a:solidFill>
                <a:srgbClr val="00B050"/>
              </a:solidFill>
            </a:endParaRPr>
          </a:p>
          <a:p>
            <a:pPr lvl="1" eaLnBrk="1" fontAlgn="b" hangingPunct="1"/>
            <a:r>
              <a:rPr lang="en-CA" altLang="zh-CN" dirty="0" smtClean="0"/>
              <a:t>Pilot</a:t>
            </a:r>
          </a:p>
          <a:p>
            <a:pPr lvl="2" eaLnBrk="1" fontAlgn="b" hangingPunct="1"/>
            <a:r>
              <a:rPr lang="en-CA" altLang="zh-CN" dirty="0" smtClean="0">
                <a:solidFill>
                  <a:srgbClr val="00B050"/>
                </a:solidFill>
              </a:rPr>
              <a:t>11-15/812r1</a:t>
            </a:r>
            <a:endParaRPr lang="en-CA" altLang="zh-CN" dirty="0" smtClean="0">
              <a:solidFill>
                <a:srgbClr val="00B050"/>
              </a:solidFill>
            </a:endParaRPr>
          </a:p>
          <a:p>
            <a:pPr lvl="2" eaLnBrk="1" fontAlgn="b" hangingPunct="1"/>
            <a:r>
              <a:rPr lang="en-CA" altLang="zh-CN" dirty="0" smtClean="0">
                <a:solidFill>
                  <a:srgbClr val="00B050"/>
                </a:solidFill>
              </a:rPr>
              <a:t>11-15/819r1</a:t>
            </a:r>
            <a:endParaRPr lang="en-CA" altLang="zh-CN" dirty="0" smtClean="0">
              <a:solidFill>
                <a:srgbClr val="00B050"/>
              </a:solidFill>
            </a:endParaRPr>
          </a:p>
          <a:p>
            <a:pPr lvl="2" eaLnBrk="1" fontAlgn="b" hangingPunct="1"/>
            <a:r>
              <a:rPr lang="en-CA" altLang="zh-CN" dirty="0" smtClean="0"/>
              <a:t>11-15/824, </a:t>
            </a:r>
            <a:r>
              <a:rPr lang="en-CA" altLang="zh-CN" dirty="0" smtClean="0">
                <a:solidFill>
                  <a:srgbClr val="000000"/>
                </a:solidFill>
                <a:latin typeface="Calibri"/>
              </a:rPr>
              <a:t>Pilot Design for 11ax Downlink </a:t>
            </a:r>
            <a:r>
              <a:rPr lang="en-CA" altLang="zh-CN" dirty="0" smtClean="0">
                <a:solidFill>
                  <a:srgbClr val="000000"/>
                </a:solidFill>
                <a:latin typeface="Calibri"/>
              </a:rPr>
              <a:t>Transmissions, </a:t>
            </a:r>
            <a:r>
              <a:rPr lang="en-CA" altLang="zh-CN" dirty="0" err="1" smtClean="0">
                <a:solidFill>
                  <a:srgbClr val="000000"/>
                </a:solidFill>
                <a:latin typeface="Calibri"/>
              </a:rPr>
              <a:t>Yujin</a:t>
            </a:r>
            <a:r>
              <a:rPr lang="en-CA" altLang="zh-CN" dirty="0" smtClean="0">
                <a:solidFill>
                  <a:srgbClr val="000000"/>
                </a:solidFill>
                <a:latin typeface="Calibri"/>
              </a:rPr>
              <a:t> Noh</a:t>
            </a:r>
            <a:endParaRPr lang="zh-CN" altLang="en-US" dirty="0" smtClean="0"/>
          </a:p>
          <a:p>
            <a:pPr lvl="1" eaLnBrk="1" fontAlgn="b" hangingPunct="1"/>
            <a:r>
              <a:rPr lang="en-CA" altLang="zh-CN" dirty="0" smtClean="0"/>
              <a:t>Padding</a:t>
            </a:r>
            <a:endParaRPr lang="en-CA" altLang="zh-CN" dirty="0" smtClean="0"/>
          </a:p>
          <a:p>
            <a:pPr lvl="2" eaLnBrk="1" fontAlgn="b" hangingPunct="1"/>
            <a:r>
              <a:rPr lang="en-CA" altLang="zh-CN" dirty="0" smtClean="0"/>
              <a:t>11-15/810, </a:t>
            </a:r>
            <a:r>
              <a:rPr lang="en-CA" altLang="zh-CN" dirty="0" smtClean="0">
                <a:solidFill>
                  <a:srgbClr val="000000"/>
                </a:solidFill>
                <a:latin typeface="Calibri"/>
              </a:rPr>
              <a:t>HE PHY Padding and Packet </a:t>
            </a:r>
            <a:r>
              <a:rPr lang="en-CA" altLang="zh-CN" dirty="0" smtClean="0">
                <a:solidFill>
                  <a:srgbClr val="000000"/>
                </a:solidFill>
                <a:latin typeface="Calibri"/>
              </a:rPr>
              <a:t>Extension, </a:t>
            </a:r>
            <a:r>
              <a:rPr lang="en-CA" altLang="zh-CN" dirty="0" err="1" smtClean="0">
                <a:solidFill>
                  <a:srgbClr val="000000"/>
                </a:solidFill>
                <a:latin typeface="Calibri"/>
              </a:rPr>
              <a:t>Hongyuan</a:t>
            </a:r>
            <a:r>
              <a:rPr lang="en-CA" altLang="zh-CN" dirty="0" smtClean="0">
                <a:solidFill>
                  <a:srgbClr val="000000"/>
                </a:solidFill>
                <a:latin typeface="Calibri"/>
              </a:rPr>
              <a:t> Zhang</a:t>
            </a:r>
            <a:endParaRPr lang="en-CA" altLang="zh-CN" dirty="0" smtClean="0"/>
          </a:p>
          <a:p>
            <a:pPr lvl="2" eaLnBrk="1" fontAlgn="b" hangingPunct="1"/>
            <a:r>
              <a:rPr lang="en-CA" altLang="zh-CN" dirty="0" smtClean="0"/>
              <a:t>11-15/887, </a:t>
            </a:r>
            <a:r>
              <a:rPr lang="en-CA" altLang="zh-CN" dirty="0" err="1" smtClean="0">
                <a:solidFill>
                  <a:srgbClr val="000000"/>
                </a:solidFill>
                <a:latin typeface="Calibri"/>
              </a:rPr>
              <a:t>effcient</a:t>
            </a:r>
            <a:r>
              <a:rPr lang="en-CA" altLang="zh-CN" dirty="0" smtClean="0">
                <a:solidFill>
                  <a:srgbClr val="000000"/>
                </a:solidFill>
                <a:latin typeface="Calibri"/>
              </a:rPr>
              <a:t> padding for last OFDM </a:t>
            </a:r>
            <a:r>
              <a:rPr lang="en-CA" altLang="zh-CN" dirty="0" smtClean="0">
                <a:solidFill>
                  <a:srgbClr val="000000"/>
                </a:solidFill>
                <a:latin typeface="Calibri"/>
              </a:rPr>
              <a:t>symbol, </a:t>
            </a:r>
            <a:r>
              <a:rPr lang="en-CA" altLang="zh-CN" dirty="0" err="1" smtClean="0">
                <a:solidFill>
                  <a:srgbClr val="000000"/>
                </a:solidFill>
                <a:latin typeface="Calibri"/>
              </a:rPr>
              <a:t>Heejung</a:t>
            </a:r>
            <a:r>
              <a:rPr lang="en-CA" altLang="zh-CN" dirty="0" smtClean="0">
                <a:solidFill>
                  <a:srgbClr val="000000"/>
                </a:solidFill>
                <a:latin typeface="Calibri"/>
              </a:rPr>
              <a:t> Yu</a:t>
            </a:r>
            <a:endParaRPr lang="en-CA" altLang="zh-CN" dirty="0" smtClean="0"/>
          </a:p>
          <a:p>
            <a:pPr lvl="1" eaLnBrk="1" fontAlgn="b" hangingPunct="1"/>
            <a:r>
              <a:rPr lang="en-CA" altLang="zh-CN" dirty="0" smtClean="0"/>
              <a:t>LTF</a:t>
            </a:r>
          </a:p>
          <a:p>
            <a:pPr lvl="2" eaLnBrk="1" fontAlgn="b" hangingPunct="1"/>
            <a:r>
              <a:rPr lang="en-CA" altLang="zh-CN" dirty="0" smtClean="0"/>
              <a:t>11-15/817, </a:t>
            </a:r>
            <a:r>
              <a:rPr lang="en-CA" altLang="zh-CN" dirty="0" smtClean="0">
                <a:solidFill>
                  <a:srgbClr val="000000"/>
                </a:solidFill>
                <a:latin typeface="Calibri"/>
              </a:rPr>
              <a:t>P Matrix for </a:t>
            </a:r>
            <a:r>
              <a:rPr lang="en-CA" altLang="zh-CN" dirty="0" smtClean="0">
                <a:solidFill>
                  <a:srgbClr val="000000"/>
                </a:solidFill>
                <a:latin typeface="Calibri"/>
              </a:rPr>
              <a:t>HE-LTF, </a:t>
            </a:r>
            <a:r>
              <a:rPr lang="en-CA" altLang="zh-CN" dirty="0" err="1" smtClean="0">
                <a:solidFill>
                  <a:srgbClr val="000000"/>
                </a:solidFill>
                <a:latin typeface="Calibri"/>
              </a:rPr>
              <a:t>Yakun</a:t>
            </a:r>
            <a:r>
              <a:rPr lang="en-CA" altLang="zh-CN" dirty="0" smtClean="0">
                <a:solidFill>
                  <a:srgbClr val="000000"/>
                </a:solidFill>
                <a:latin typeface="Calibri"/>
              </a:rPr>
              <a:t> Sun</a:t>
            </a:r>
            <a:endParaRPr lang="en-CA" altLang="zh-CN" dirty="0" smtClean="0"/>
          </a:p>
          <a:p>
            <a:pPr lvl="2" eaLnBrk="1" fontAlgn="b" hangingPunct="1"/>
            <a:r>
              <a:rPr lang="en-CA" altLang="zh-CN" dirty="0" smtClean="0"/>
              <a:t>11-15/845, </a:t>
            </a:r>
            <a:r>
              <a:rPr lang="en-CA" altLang="zh-CN" dirty="0" smtClean="0">
                <a:solidFill>
                  <a:srgbClr val="000000"/>
                </a:solidFill>
                <a:latin typeface="Calibri"/>
              </a:rPr>
              <a:t>LTF Design for Uplink </a:t>
            </a:r>
            <a:r>
              <a:rPr lang="en-CA" altLang="zh-CN" dirty="0" smtClean="0">
                <a:solidFill>
                  <a:srgbClr val="000000"/>
                </a:solidFill>
                <a:latin typeface="Calibri"/>
              </a:rPr>
              <a:t>MU-MIMO, </a:t>
            </a:r>
            <a:r>
              <a:rPr lang="en-CA" altLang="zh-CN" dirty="0" err="1" smtClean="0">
                <a:solidFill>
                  <a:srgbClr val="000000"/>
                </a:solidFill>
                <a:latin typeface="Calibri"/>
              </a:rPr>
              <a:t>Daewon</a:t>
            </a:r>
            <a:r>
              <a:rPr lang="en-CA" altLang="zh-CN" dirty="0" smtClean="0">
                <a:solidFill>
                  <a:srgbClr val="000000"/>
                </a:solidFill>
                <a:latin typeface="Calibri"/>
              </a:rPr>
              <a:t> Lee</a:t>
            </a:r>
            <a:endParaRPr lang="en-CA" altLang="zh-CN" dirty="0" smtClean="0"/>
          </a:p>
          <a:p>
            <a:pPr lvl="2" eaLnBrk="1" fontAlgn="b" hangingPunct="1"/>
            <a:r>
              <a:rPr lang="en-CA" altLang="zh-CN" dirty="0" smtClean="0"/>
              <a:t>11-15/602, </a:t>
            </a:r>
            <a:r>
              <a:rPr lang="en-CA" altLang="zh-CN" dirty="0" smtClean="0">
                <a:solidFill>
                  <a:srgbClr val="000000"/>
                </a:solidFill>
                <a:latin typeface="Calibri"/>
              </a:rPr>
              <a:t>HE-LTF </a:t>
            </a:r>
            <a:r>
              <a:rPr lang="en-CA" altLang="zh-CN" dirty="0" err="1" smtClean="0">
                <a:solidFill>
                  <a:srgbClr val="000000"/>
                </a:solidFill>
                <a:latin typeface="Calibri"/>
              </a:rPr>
              <a:t>squence</a:t>
            </a:r>
            <a:r>
              <a:rPr lang="en-CA" altLang="zh-CN" dirty="0" smtClean="0">
                <a:solidFill>
                  <a:srgbClr val="000000"/>
                </a:solidFill>
                <a:latin typeface="Calibri"/>
              </a:rPr>
              <a:t> for UL </a:t>
            </a:r>
            <a:r>
              <a:rPr lang="en-CA" altLang="zh-CN" dirty="0" smtClean="0">
                <a:solidFill>
                  <a:srgbClr val="000000"/>
                </a:solidFill>
                <a:latin typeface="Calibri"/>
              </a:rPr>
              <a:t>MU-MIMO, </a:t>
            </a:r>
            <a:r>
              <a:rPr lang="en-CA" altLang="zh-CN" dirty="0" err="1" smtClean="0">
                <a:solidFill>
                  <a:srgbClr val="000000"/>
                </a:solidFill>
                <a:latin typeface="Calibri"/>
              </a:rPr>
              <a:t>Qinghua</a:t>
            </a:r>
            <a:r>
              <a:rPr lang="en-CA" altLang="zh-CN" dirty="0" smtClean="0">
                <a:solidFill>
                  <a:srgbClr val="000000"/>
                </a:solidFill>
                <a:latin typeface="Calibri"/>
              </a:rPr>
              <a:t> Li</a:t>
            </a:r>
            <a:endParaRPr lang="en-CA" altLang="zh-CN" dirty="0" smtClean="0"/>
          </a:p>
          <a:p>
            <a:pPr lvl="1" eaLnBrk="1" fontAlgn="b" hangingPunct="1"/>
            <a:r>
              <a:rPr lang="en-CA" altLang="zh-CN" dirty="0" smtClean="0"/>
              <a:t>Coding</a:t>
            </a:r>
          </a:p>
          <a:p>
            <a:pPr lvl="2" eaLnBrk="1" fontAlgn="b" hangingPunct="1"/>
            <a:r>
              <a:rPr lang="en-CA" altLang="zh-CN" dirty="0" smtClean="0"/>
              <a:t>11-15/580, </a:t>
            </a:r>
            <a:r>
              <a:rPr lang="en-CA" altLang="zh-CN" dirty="0" smtClean="0">
                <a:solidFill>
                  <a:srgbClr val="000000"/>
                </a:solidFill>
                <a:latin typeface="Calibri"/>
              </a:rPr>
              <a:t>11ax coding </a:t>
            </a:r>
            <a:r>
              <a:rPr lang="en-CA" altLang="zh-CN" dirty="0" smtClean="0">
                <a:solidFill>
                  <a:srgbClr val="000000"/>
                </a:solidFill>
                <a:latin typeface="Calibri"/>
              </a:rPr>
              <a:t>discussion, </a:t>
            </a:r>
            <a:r>
              <a:rPr lang="en-CA" altLang="zh-CN" dirty="0" err="1" smtClean="0">
                <a:solidFill>
                  <a:srgbClr val="000000"/>
                </a:solidFill>
                <a:latin typeface="Calibri"/>
              </a:rPr>
              <a:t>Hongyuan</a:t>
            </a:r>
            <a:r>
              <a:rPr lang="en-CA" altLang="zh-CN" dirty="0" smtClean="0">
                <a:solidFill>
                  <a:srgbClr val="000000"/>
                </a:solidFill>
                <a:latin typeface="Calibri"/>
              </a:rPr>
              <a:t> Zhang</a:t>
            </a:r>
            <a:endParaRPr lang="en-CA" altLang="zh-CN" dirty="0" smtClean="0"/>
          </a:p>
          <a:p>
            <a:pPr lvl="2" eaLnBrk="1" fontAlgn="b" hangingPunct="1"/>
            <a:r>
              <a:rPr lang="en-CA" altLang="zh-CN" dirty="0" smtClean="0"/>
              <a:t>11-15/816, </a:t>
            </a:r>
            <a:r>
              <a:rPr lang="en-CA" altLang="zh-CN" dirty="0" err="1" smtClean="0">
                <a:solidFill>
                  <a:srgbClr val="000000"/>
                </a:solidFill>
                <a:latin typeface="Calibri"/>
              </a:rPr>
              <a:t>Interleaver</a:t>
            </a:r>
            <a:r>
              <a:rPr lang="en-CA" altLang="zh-CN" dirty="0" smtClean="0">
                <a:solidFill>
                  <a:srgbClr val="000000"/>
                </a:solidFill>
                <a:latin typeface="Calibri"/>
              </a:rPr>
              <a:t> and Tone </a:t>
            </a:r>
            <a:r>
              <a:rPr lang="en-CA" altLang="zh-CN" dirty="0" err="1" smtClean="0">
                <a:solidFill>
                  <a:srgbClr val="000000"/>
                </a:solidFill>
                <a:latin typeface="Calibri"/>
              </a:rPr>
              <a:t>Mapper</a:t>
            </a:r>
            <a:r>
              <a:rPr lang="en-CA" altLang="zh-CN" dirty="0" smtClean="0">
                <a:solidFill>
                  <a:srgbClr val="000000"/>
                </a:solidFill>
                <a:latin typeface="Calibri"/>
              </a:rPr>
              <a:t> for </a:t>
            </a:r>
            <a:r>
              <a:rPr lang="en-CA" altLang="zh-CN" dirty="0" smtClean="0">
                <a:solidFill>
                  <a:srgbClr val="000000"/>
                </a:solidFill>
                <a:latin typeface="Calibri"/>
              </a:rPr>
              <a:t>OFDMA, </a:t>
            </a:r>
            <a:r>
              <a:rPr lang="en-CA" altLang="zh-CN" dirty="0" err="1" smtClean="0">
                <a:solidFill>
                  <a:srgbClr val="000000"/>
                </a:solidFill>
                <a:latin typeface="Calibri"/>
              </a:rPr>
              <a:t>Yakun</a:t>
            </a:r>
            <a:r>
              <a:rPr lang="en-CA" altLang="zh-CN" dirty="0" smtClean="0">
                <a:solidFill>
                  <a:srgbClr val="000000"/>
                </a:solidFill>
                <a:latin typeface="Calibri"/>
              </a:rPr>
              <a:t> Sun</a:t>
            </a:r>
            <a:endParaRPr lang="en-CA" altLang="zh-CN" dirty="0" smtClean="0"/>
          </a:p>
          <a:p>
            <a:pPr lvl="1" eaLnBrk="1" fontAlgn="b" hangingPunct="1"/>
            <a:r>
              <a:rPr lang="en-CA" altLang="zh-CN" dirty="0" smtClean="0"/>
              <a:t>MISC</a:t>
            </a:r>
          </a:p>
          <a:p>
            <a:pPr lvl="2" eaLnBrk="1" fontAlgn="b" hangingPunct="1"/>
            <a:r>
              <a:rPr lang="en-CA" altLang="zh-CN" dirty="0" smtClean="0"/>
              <a:t>11-15/813, </a:t>
            </a:r>
            <a:r>
              <a:rPr lang="en-CA" altLang="zh-CN" dirty="0" smtClean="0">
                <a:solidFill>
                  <a:srgbClr val="000000"/>
                </a:solidFill>
                <a:latin typeface="Calibri"/>
              </a:rPr>
              <a:t>CP Indication for UL MU </a:t>
            </a:r>
            <a:r>
              <a:rPr lang="en-CA" altLang="zh-CN" dirty="0" smtClean="0">
                <a:solidFill>
                  <a:srgbClr val="000000"/>
                </a:solidFill>
                <a:latin typeface="Calibri"/>
              </a:rPr>
              <a:t>Transmission, </a:t>
            </a:r>
            <a:r>
              <a:rPr lang="en-CA" altLang="zh-CN" dirty="0" err="1" smtClean="0">
                <a:solidFill>
                  <a:srgbClr val="000000"/>
                </a:solidFill>
                <a:latin typeface="Calibri"/>
              </a:rPr>
              <a:t>Zhigang</a:t>
            </a:r>
            <a:r>
              <a:rPr lang="en-CA" altLang="zh-CN" dirty="0" smtClean="0">
                <a:solidFill>
                  <a:srgbClr val="000000"/>
                </a:solidFill>
                <a:latin typeface="Calibri"/>
              </a:rPr>
              <a:t> </a:t>
            </a:r>
            <a:r>
              <a:rPr lang="en-CA" altLang="zh-CN" dirty="0" err="1" smtClean="0">
                <a:solidFill>
                  <a:srgbClr val="000000"/>
                </a:solidFill>
                <a:latin typeface="Calibri"/>
              </a:rPr>
              <a:t>Rong</a:t>
            </a:r>
            <a:endParaRPr lang="en-CA" altLang="zh-CN" dirty="0" smtClean="0"/>
          </a:p>
          <a:p>
            <a:pPr lvl="2" eaLnBrk="1" fontAlgn="b" hangingPunct="1"/>
            <a:r>
              <a:rPr lang="en-CA" altLang="zh-CN" dirty="0" smtClean="0"/>
              <a:t>11-15/832, </a:t>
            </a:r>
            <a:r>
              <a:rPr lang="en-CA" altLang="zh-CN" dirty="0" smtClean="0">
                <a:solidFill>
                  <a:srgbClr val="000000"/>
                </a:solidFill>
                <a:latin typeface="Calibri"/>
              </a:rPr>
              <a:t>Performance evaluation of SU/MU MIMO in </a:t>
            </a:r>
            <a:r>
              <a:rPr lang="en-CA" altLang="zh-CN" dirty="0" smtClean="0">
                <a:solidFill>
                  <a:srgbClr val="000000"/>
                </a:solidFill>
                <a:latin typeface="Calibri"/>
              </a:rPr>
              <a:t>OFDMA, </a:t>
            </a:r>
            <a:r>
              <a:rPr lang="en-CA" altLang="zh-CN" dirty="0" err="1" smtClean="0">
                <a:solidFill>
                  <a:srgbClr val="000000"/>
                </a:solidFill>
                <a:latin typeface="Calibri"/>
              </a:rPr>
              <a:t>Jiyong</a:t>
            </a:r>
            <a:r>
              <a:rPr lang="en-CA" altLang="zh-CN" dirty="0" smtClean="0">
                <a:solidFill>
                  <a:srgbClr val="000000"/>
                </a:solidFill>
                <a:latin typeface="Calibri"/>
              </a:rPr>
              <a:t> Pang</a:t>
            </a:r>
            <a:endParaRPr lang="en-CA" altLang="zh-CN" dirty="0" smtClean="0"/>
          </a:p>
          <a:p>
            <a:pPr lvl="2" eaLnBrk="1" fontAlgn="b" hangingPunct="1"/>
            <a:r>
              <a:rPr lang="en-CA" altLang="zh-CN" dirty="0" smtClean="0"/>
              <a:t>11-15/853, </a:t>
            </a:r>
            <a:r>
              <a:rPr lang="en-CA" altLang="zh-CN" dirty="0" smtClean="0">
                <a:solidFill>
                  <a:srgbClr val="000000"/>
                </a:solidFill>
                <a:latin typeface="Calibri"/>
              </a:rPr>
              <a:t>Extensible Preamble Format </a:t>
            </a:r>
            <a:r>
              <a:rPr lang="en-CA" altLang="zh-CN" dirty="0" smtClean="0">
                <a:solidFill>
                  <a:srgbClr val="000000"/>
                </a:solidFill>
                <a:latin typeface="Calibri"/>
              </a:rPr>
              <a:t>Design, </a:t>
            </a:r>
            <a:r>
              <a:rPr lang="en-CA" altLang="zh-CN" dirty="0" smtClean="0">
                <a:solidFill>
                  <a:srgbClr val="000000"/>
                </a:solidFill>
                <a:latin typeface="Calibri"/>
              </a:rPr>
              <a:t>Leonardo </a:t>
            </a:r>
            <a:r>
              <a:rPr lang="en-CA" altLang="zh-CN" dirty="0" err="1" smtClean="0">
                <a:solidFill>
                  <a:srgbClr val="000000"/>
                </a:solidFill>
                <a:latin typeface="Calibri"/>
              </a:rPr>
              <a:t>Lanante</a:t>
            </a:r>
            <a:r>
              <a:rPr lang="en-CA" altLang="zh-CN" dirty="0" smtClean="0">
                <a:solidFill>
                  <a:srgbClr val="000000"/>
                </a:solidFill>
                <a:latin typeface="Calibri"/>
              </a:rPr>
              <a:t> </a:t>
            </a:r>
            <a:endParaRPr lang="en-CA" altLang="zh-CN" dirty="0" smtClean="0"/>
          </a:p>
          <a:p>
            <a:pPr lvl="2" eaLnBrk="1" fontAlgn="b" hangingPunct="1"/>
            <a:r>
              <a:rPr lang="en-CA" altLang="zh-CN" dirty="0" smtClean="0"/>
              <a:t>11-15/865, </a:t>
            </a:r>
            <a:r>
              <a:rPr lang="en-CA" altLang="zh-CN" dirty="0" smtClean="0">
                <a:solidFill>
                  <a:srgbClr val="000000"/>
                </a:solidFill>
                <a:latin typeface="Calibri"/>
              </a:rPr>
              <a:t>Discussion of ACI performance and ACI requirements for IEEE </a:t>
            </a:r>
            <a:r>
              <a:rPr lang="en-CA" altLang="zh-CN" dirty="0" smtClean="0">
                <a:solidFill>
                  <a:srgbClr val="000000"/>
                </a:solidFill>
                <a:latin typeface="Calibri"/>
              </a:rPr>
              <a:t>802.11ax, Leif </a:t>
            </a:r>
            <a:r>
              <a:rPr lang="en-CA" altLang="zh-CN" dirty="0" err="1" smtClean="0">
                <a:solidFill>
                  <a:srgbClr val="000000"/>
                </a:solidFill>
                <a:latin typeface="Calibri"/>
              </a:rPr>
              <a:t>Wilhelmsson</a:t>
            </a:r>
            <a:endParaRPr lang="en-CA" altLang="zh-CN" dirty="0" smtClean="0"/>
          </a:p>
          <a:p>
            <a:pPr lvl="2" eaLnBrk="1" fontAlgn="b" hangingPunct="1"/>
            <a:r>
              <a:rPr lang="en-CA" altLang="zh-CN" dirty="0" smtClean="0"/>
              <a:t>11-15/868, </a:t>
            </a:r>
            <a:r>
              <a:rPr lang="en-CA" altLang="zh-CN" dirty="0" err="1" smtClean="0">
                <a:solidFill>
                  <a:srgbClr val="000000"/>
                </a:solidFill>
                <a:latin typeface="Calibri"/>
              </a:rPr>
              <a:t>mpact</a:t>
            </a:r>
            <a:r>
              <a:rPr lang="en-CA" altLang="zh-CN" dirty="0" smtClean="0">
                <a:solidFill>
                  <a:srgbClr val="000000"/>
                </a:solidFill>
                <a:latin typeface="Calibri"/>
              </a:rPr>
              <a:t> of Frequency Selective Scheduling Feedback for </a:t>
            </a:r>
            <a:r>
              <a:rPr lang="en-CA" altLang="zh-CN" dirty="0" smtClean="0">
                <a:solidFill>
                  <a:srgbClr val="000000"/>
                </a:solidFill>
                <a:latin typeface="Calibri"/>
              </a:rPr>
              <a:t>OFDMA, </a:t>
            </a:r>
            <a:r>
              <a:rPr lang="en-CA" altLang="zh-CN" dirty="0" err="1" smtClean="0">
                <a:solidFill>
                  <a:srgbClr val="000000"/>
                </a:solidFill>
                <a:latin typeface="Calibri"/>
              </a:rPr>
              <a:t>Hakan</a:t>
            </a:r>
            <a:r>
              <a:rPr lang="en-CA" altLang="zh-CN" dirty="0" smtClean="0">
                <a:solidFill>
                  <a:srgbClr val="000000"/>
                </a:solidFill>
                <a:latin typeface="Calibri"/>
              </a:rPr>
              <a:t> </a:t>
            </a:r>
            <a:r>
              <a:rPr lang="en-CA" altLang="zh-CN" dirty="0" err="1" smtClean="0">
                <a:solidFill>
                  <a:srgbClr val="000000"/>
                </a:solidFill>
                <a:latin typeface="Calibri"/>
              </a:rPr>
              <a:t>Persson</a:t>
            </a:r>
            <a:endParaRPr lang="en-CA" altLang="zh-CN" dirty="0" smtClean="0">
              <a:solidFill>
                <a:srgbClr val="000000"/>
              </a:solidFill>
              <a:latin typeface="Calibri"/>
            </a:endParaRP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SP4 ()</a:t>
            </a:r>
            <a:endParaRPr lang="zh-CN" altLang="en-US" dirty="0"/>
          </a:p>
        </p:txBody>
      </p:sp>
      <p:sp>
        <p:nvSpPr>
          <p:cNvPr id="3" name="内容占位符 2"/>
          <p:cNvSpPr>
            <a:spLocks noGrp="1"/>
          </p:cNvSpPr>
          <p:nvPr>
            <p:ph idx="1"/>
          </p:nvPr>
        </p:nvSpPr>
        <p:spPr/>
        <p:txBody>
          <a:bodyPr/>
          <a:lstStyle/>
          <a:p>
            <a:endParaRPr lang="zh-CN" altLang="en-US"/>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PM2</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Planned contributions</a:t>
            </a:r>
            <a:r>
              <a:rPr lang="en-US" altLang="zh-CN" dirty="0" smtClean="0"/>
              <a:t>:</a:t>
            </a:r>
          </a:p>
          <a:p>
            <a:pPr lvl="1" eaLnBrk="1" fontAlgn="b" hangingPunct="1"/>
            <a:r>
              <a:rPr lang="en-CA" altLang="zh-CN" dirty="0" smtClean="0"/>
              <a:t>Coding</a:t>
            </a:r>
            <a:endParaRPr lang="en-CA" altLang="zh-CN" dirty="0" smtClean="0"/>
          </a:p>
          <a:p>
            <a:pPr lvl="2" eaLnBrk="1" fontAlgn="b" hangingPunct="1"/>
            <a:r>
              <a:rPr lang="en-CA" altLang="zh-CN" dirty="0" smtClean="0"/>
              <a:t>11-15/580, </a:t>
            </a:r>
            <a:r>
              <a:rPr lang="en-CA" altLang="zh-CN" dirty="0" smtClean="0">
                <a:solidFill>
                  <a:srgbClr val="000000"/>
                </a:solidFill>
                <a:latin typeface="Calibri"/>
              </a:rPr>
              <a:t>11ax coding discussion, </a:t>
            </a:r>
            <a:r>
              <a:rPr lang="en-CA" altLang="zh-CN" dirty="0" err="1" smtClean="0">
                <a:solidFill>
                  <a:srgbClr val="000000"/>
                </a:solidFill>
                <a:latin typeface="Calibri"/>
              </a:rPr>
              <a:t>Hongyuan</a:t>
            </a:r>
            <a:r>
              <a:rPr lang="en-CA" altLang="zh-CN" dirty="0" smtClean="0">
                <a:solidFill>
                  <a:srgbClr val="000000"/>
                </a:solidFill>
                <a:latin typeface="Calibri"/>
              </a:rPr>
              <a:t> Zhang</a:t>
            </a:r>
            <a:endParaRPr lang="en-CA" altLang="zh-CN" dirty="0" smtClean="0"/>
          </a:p>
          <a:p>
            <a:pPr lvl="2" eaLnBrk="1" fontAlgn="b" hangingPunct="1"/>
            <a:r>
              <a:rPr lang="en-CA" altLang="zh-CN" dirty="0" smtClean="0"/>
              <a:t>11-15/816, </a:t>
            </a:r>
            <a:r>
              <a:rPr lang="en-CA" altLang="zh-CN" dirty="0" err="1" smtClean="0">
                <a:solidFill>
                  <a:srgbClr val="000000"/>
                </a:solidFill>
                <a:latin typeface="Calibri"/>
              </a:rPr>
              <a:t>Interleaver</a:t>
            </a:r>
            <a:r>
              <a:rPr lang="en-CA" altLang="zh-CN" dirty="0" smtClean="0">
                <a:solidFill>
                  <a:srgbClr val="000000"/>
                </a:solidFill>
                <a:latin typeface="Calibri"/>
              </a:rPr>
              <a:t> and Tone </a:t>
            </a:r>
            <a:r>
              <a:rPr lang="en-CA" altLang="zh-CN" dirty="0" err="1" smtClean="0">
                <a:solidFill>
                  <a:srgbClr val="000000"/>
                </a:solidFill>
                <a:latin typeface="Calibri"/>
              </a:rPr>
              <a:t>Mapper</a:t>
            </a:r>
            <a:r>
              <a:rPr lang="en-CA" altLang="zh-CN" dirty="0" smtClean="0">
                <a:solidFill>
                  <a:srgbClr val="000000"/>
                </a:solidFill>
                <a:latin typeface="Calibri"/>
              </a:rPr>
              <a:t> for OFDMA, </a:t>
            </a:r>
            <a:r>
              <a:rPr lang="en-CA" altLang="zh-CN" dirty="0" err="1" smtClean="0">
                <a:solidFill>
                  <a:srgbClr val="000000"/>
                </a:solidFill>
                <a:latin typeface="Calibri"/>
              </a:rPr>
              <a:t>Yakun</a:t>
            </a:r>
            <a:r>
              <a:rPr lang="en-CA" altLang="zh-CN" dirty="0" smtClean="0">
                <a:solidFill>
                  <a:srgbClr val="000000"/>
                </a:solidFill>
                <a:latin typeface="Calibri"/>
              </a:rPr>
              <a:t> Sun</a:t>
            </a:r>
            <a:endParaRPr lang="en-CA" altLang="zh-CN" dirty="0" smtClean="0"/>
          </a:p>
          <a:p>
            <a:pPr lvl="1" eaLnBrk="1" fontAlgn="b" hangingPunct="1"/>
            <a:r>
              <a:rPr lang="en-CA" altLang="zh-CN" dirty="0" smtClean="0"/>
              <a:t>MISC</a:t>
            </a:r>
          </a:p>
          <a:p>
            <a:pPr lvl="2" eaLnBrk="1" fontAlgn="b" hangingPunct="1"/>
            <a:r>
              <a:rPr lang="en-CA" altLang="zh-CN" dirty="0" smtClean="0"/>
              <a:t>11-15/813, </a:t>
            </a:r>
            <a:r>
              <a:rPr lang="en-CA" altLang="zh-CN" dirty="0" smtClean="0">
                <a:solidFill>
                  <a:srgbClr val="000000"/>
                </a:solidFill>
                <a:latin typeface="Calibri"/>
              </a:rPr>
              <a:t>CP Indication for UL MU Transmission, </a:t>
            </a:r>
            <a:r>
              <a:rPr lang="en-CA" altLang="zh-CN" dirty="0" err="1" smtClean="0">
                <a:solidFill>
                  <a:srgbClr val="000000"/>
                </a:solidFill>
                <a:latin typeface="Calibri"/>
              </a:rPr>
              <a:t>Zhigang</a:t>
            </a:r>
            <a:r>
              <a:rPr lang="en-CA" altLang="zh-CN" dirty="0" smtClean="0">
                <a:solidFill>
                  <a:srgbClr val="000000"/>
                </a:solidFill>
                <a:latin typeface="Calibri"/>
              </a:rPr>
              <a:t> </a:t>
            </a:r>
            <a:r>
              <a:rPr lang="en-CA" altLang="zh-CN" dirty="0" err="1" smtClean="0">
                <a:solidFill>
                  <a:srgbClr val="000000"/>
                </a:solidFill>
                <a:latin typeface="Calibri"/>
              </a:rPr>
              <a:t>Rong</a:t>
            </a:r>
            <a:endParaRPr lang="en-CA" altLang="zh-CN" dirty="0" smtClean="0"/>
          </a:p>
          <a:p>
            <a:pPr lvl="2" eaLnBrk="1" fontAlgn="b" hangingPunct="1"/>
            <a:r>
              <a:rPr lang="en-CA" altLang="zh-CN" dirty="0" smtClean="0"/>
              <a:t>11-15/832, </a:t>
            </a:r>
            <a:r>
              <a:rPr lang="en-CA" altLang="zh-CN" dirty="0" smtClean="0">
                <a:solidFill>
                  <a:srgbClr val="000000"/>
                </a:solidFill>
                <a:latin typeface="Calibri"/>
              </a:rPr>
              <a:t>Performance evaluation of SU/MU MIMO in OFDMA, </a:t>
            </a:r>
            <a:r>
              <a:rPr lang="en-CA" altLang="zh-CN" dirty="0" err="1" smtClean="0">
                <a:solidFill>
                  <a:srgbClr val="000000"/>
                </a:solidFill>
                <a:latin typeface="Calibri"/>
              </a:rPr>
              <a:t>Jiyong</a:t>
            </a:r>
            <a:r>
              <a:rPr lang="en-CA" altLang="zh-CN" dirty="0" smtClean="0">
                <a:solidFill>
                  <a:srgbClr val="000000"/>
                </a:solidFill>
                <a:latin typeface="Calibri"/>
              </a:rPr>
              <a:t> Pang</a:t>
            </a:r>
            <a:endParaRPr lang="en-CA" altLang="zh-CN" dirty="0" smtClean="0"/>
          </a:p>
          <a:p>
            <a:pPr lvl="2" eaLnBrk="1" fontAlgn="b" hangingPunct="1"/>
            <a:r>
              <a:rPr lang="en-CA" altLang="zh-CN" dirty="0" smtClean="0"/>
              <a:t>11-15/853, </a:t>
            </a:r>
            <a:r>
              <a:rPr lang="en-CA" altLang="zh-CN" dirty="0" smtClean="0">
                <a:solidFill>
                  <a:srgbClr val="000000"/>
                </a:solidFill>
                <a:latin typeface="Calibri"/>
              </a:rPr>
              <a:t>Extensible Preamble Format Design, Leonardo </a:t>
            </a:r>
            <a:r>
              <a:rPr lang="en-CA" altLang="zh-CN" dirty="0" err="1" smtClean="0">
                <a:solidFill>
                  <a:srgbClr val="000000"/>
                </a:solidFill>
                <a:latin typeface="Calibri"/>
              </a:rPr>
              <a:t>Lanante</a:t>
            </a:r>
            <a:r>
              <a:rPr lang="en-CA" altLang="zh-CN" dirty="0" smtClean="0">
                <a:solidFill>
                  <a:srgbClr val="000000"/>
                </a:solidFill>
                <a:latin typeface="Calibri"/>
              </a:rPr>
              <a:t> </a:t>
            </a:r>
            <a:endParaRPr lang="en-CA" altLang="zh-CN" dirty="0" smtClean="0"/>
          </a:p>
          <a:p>
            <a:pPr lvl="2" eaLnBrk="1" fontAlgn="b" hangingPunct="1"/>
            <a:r>
              <a:rPr lang="en-CA" altLang="zh-CN" dirty="0" smtClean="0"/>
              <a:t>11-15/865, </a:t>
            </a:r>
            <a:r>
              <a:rPr lang="en-CA" altLang="zh-CN" dirty="0" smtClean="0">
                <a:solidFill>
                  <a:srgbClr val="000000"/>
                </a:solidFill>
                <a:latin typeface="Calibri"/>
              </a:rPr>
              <a:t>Discussion of ACI performance and ACI requirements for IEEE 802.11ax, Leif </a:t>
            </a:r>
            <a:r>
              <a:rPr lang="en-CA" altLang="zh-CN" dirty="0" err="1" smtClean="0">
                <a:solidFill>
                  <a:srgbClr val="000000"/>
                </a:solidFill>
                <a:latin typeface="Calibri"/>
              </a:rPr>
              <a:t>Wilhelmsson</a:t>
            </a:r>
            <a:endParaRPr lang="en-CA" altLang="zh-CN" dirty="0" smtClean="0"/>
          </a:p>
          <a:p>
            <a:pPr lvl="2" eaLnBrk="1" fontAlgn="b" hangingPunct="1"/>
            <a:r>
              <a:rPr lang="en-CA" altLang="zh-CN" dirty="0" smtClean="0"/>
              <a:t>11-15/868, </a:t>
            </a:r>
            <a:r>
              <a:rPr lang="en-CA" altLang="zh-CN" dirty="0" err="1" smtClean="0">
                <a:solidFill>
                  <a:srgbClr val="000000"/>
                </a:solidFill>
                <a:latin typeface="Calibri"/>
              </a:rPr>
              <a:t>mpact</a:t>
            </a:r>
            <a:r>
              <a:rPr lang="en-CA" altLang="zh-CN" dirty="0" smtClean="0">
                <a:solidFill>
                  <a:srgbClr val="000000"/>
                </a:solidFill>
                <a:latin typeface="Calibri"/>
              </a:rPr>
              <a:t> of Frequency Selective Scheduling Feedback for OFDMA, </a:t>
            </a:r>
            <a:r>
              <a:rPr lang="en-CA" altLang="zh-CN" dirty="0" err="1" smtClean="0">
                <a:solidFill>
                  <a:srgbClr val="000000"/>
                </a:solidFill>
                <a:latin typeface="Calibri"/>
              </a:rPr>
              <a:t>Hakan</a:t>
            </a:r>
            <a:r>
              <a:rPr lang="en-CA" altLang="zh-CN" dirty="0" smtClean="0">
                <a:solidFill>
                  <a:srgbClr val="000000"/>
                </a:solidFill>
                <a:latin typeface="Calibri"/>
              </a:rPr>
              <a:t> </a:t>
            </a:r>
            <a:r>
              <a:rPr lang="en-CA" altLang="zh-CN" dirty="0" err="1" smtClean="0">
                <a:solidFill>
                  <a:srgbClr val="000000"/>
                </a:solidFill>
                <a:latin typeface="Calibri"/>
              </a:rPr>
              <a:t>Persson</a:t>
            </a:r>
            <a:endParaRPr lang="en-CA" altLang="zh-CN" dirty="0" smtClean="0">
              <a:solidFill>
                <a:srgbClr val="000000"/>
              </a:solidFill>
              <a:latin typeface="Calibri"/>
            </a:endParaRPr>
          </a:p>
          <a:p>
            <a:endParaRPr lang="zh-CN" altLang="en-US"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and approve agenda</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23595</TotalTime>
  <Words>1504</Words>
  <Application>Microsoft Office PowerPoint</Application>
  <PresentationFormat>全屏显示(4:3)</PresentationFormat>
  <Paragraphs>348</Paragraphs>
  <Slides>19</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TGax PHY Ad Hoc Jul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Tuesday AM2</vt:lpstr>
      <vt:lpstr>SP1(SP1, 822r1)</vt:lpstr>
      <vt:lpstr>SP2(SP2, 822r1)</vt:lpstr>
      <vt:lpstr>SP3(826r1)</vt:lpstr>
      <vt:lpstr>Wednesday PM1</vt:lpstr>
      <vt:lpstr>SP4 ()</vt:lpstr>
      <vt:lpstr>Wednesday PM2</vt:lpstr>
    </vt:vector>
  </TitlesOfParts>
  <Company>ZTE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phy ad hoc  meeting agenda</dc:title>
  <dc:subject>meeting agenda</dc:subject>
  <dc:creator>Bo Sun</dc:creator>
  <cp:lastModifiedBy>Bo Sun</cp:lastModifiedBy>
  <cp:revision>1420</cp:revision>
  <cp:lastPrinted>1998-02-10T13:28:06Z</cp:lastPrinted>
  <dcterms:created xsi:type="dcterms:W3CDTF">2007-04-17T18:10:23Z</dcterms:created>
  <dcterms:modified xsi:type="dcterms:W3CDTF">2015-07-15T21:17:09Z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