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Default Extension="doc" ContentType="application/msword"/>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8"/>
  </p:notesMasterIdLst>
  <p:handoutMasterIdLst>
    <p:handoutMasterId r:id="rId19"/>
  </p:handoutMasterIdLst>
  <p:sldIdLst>
    <p:sldId id="269" r:id="rId2"/>
    <p:sldId id="393" r:id="rId3"/>
    <p:sldId id="324" r:id="rId4"/>
    <p:sldId id="352" r:id="rId5"/>
    <p:sldId id="317" r:id="rId6"/>
    <p:sldId id="318" r:id="rId7"/>
    <p:sldId id="319" r:id="rId8"/>
    <p:sldId id="320" r:id="rId9"/>
    <p:sldId id="321" r:id="rId10"/>
    <p:sldId id="322" r:id="rId11"/>
    <p:sldId id="433" r:id="rId12"/>
    <p:sldId id="416" r:id="rId13"/>
    <p:sldId id="435" r:id="rId14"/>
    <p:sldId id="438" r:id="rId15"/>
    <p:sldId id="437" r:id="rId16"/>
    <p:sldId id="436" r:id="rId1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FF33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571" autoAdjust="0"/>
    <p:restoredTop sz="94660"/>
  </p:normalViewPr>
  <p:slideViewPr>
    <p:cSldViewPr>
      <p:cViewPr varScale="1">
        <p:scale>
          <a:sx n="82" d="100"/>
          <a:sy n="82" d="100"/>
        </p:scale>
        <p:origin x="-738" y="-78"/>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10" d="100"/>
        <a:sy n="110" d="100"/>
      </p:scale>
      <p:origin x="0" y="0"/>
    </p:cViewPr>
  </p:sorterViewPr>
  <p:notesViewPr>
    <p:cSldViewPr>
      <p:cViewPr>
        <p:scale>
          <a:sx n="100" d="100"/>
          <a:sy n="100" d="100"/>
        </p:scale>
        <p:origin x="-876" y="-72"/>
      </p:cViewPr>
      <p:guideLst>
        <p:guide orient="horz" pos="2160"/>
        <p:guide pos="288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6" name="Rectangle 4"/>
          <p:cNvSpPr>
            <a:spLocks noGrp="1" noChangeArrowheads="1"/>
          </p:cNvSpPr>
          <p:nvPr>
            <p:ph type="ftr" sz="quarter" idx="2"/>
          </p:nvPr>
        </p:nvSpPr>
        <p:spPr bwMode="auto">
          <a:xfrm>
            <a:off x="4619067" y="8982075"/>
            <a:ext cx="169918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ea typeface="+mn-ea"/>
                <a:cs typeface="+mn-cs"/>
              </a:defRPr>
            </a:lvl1pPr>
          </a:lstStyle>
          <a:p>
            <a:pPr>
              <a:defRPr/>
            </a:pPr>
            <a:r>
              <a:rPr lang="en-US" dirty="0" smtClean="0"/>
              <a:t>Brian Hart (Cisco Systems)</a:t>
            </a:r>
            <a:endParaRPr lang="en-US"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ltLang="en-US"/>
              <a:t>Page </a:t>
            </a:r>
            <a:fld id="{D919926A-305E-4E58-838B-00F4BB303A00}" type="slidenum">
              <a:rPr lang="en-US" altLang="en-US"/>
              <a:pPr/>
              <a:t>‹#›</a:t>
            </a:fld>
            <a:endParaRPr lang="en-US" alt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3319" name="Rectangle 7"/>
          <p:cNvSpPr>
            <a:spLocks noChangeArrowheads="1"/>
          </p:cNvSpPr>
          <p:nvPr/>
        </p:nvSpPr>
        <p:spPr bwMode="auto">
          <a:xfrm>
            <a:off x="693738" y="8982075"/>
            <a:ext cx="711200" cy="182563"/>
          </a:xfrm>
          <a:prstGeom prst="rect">
            <a:avLst/>
          </a:prstGeom>
          <a:noFill/>
          <a:ln w="9525">
            <a:noFill/>
            <a:miter lim="800000"/>
            <a:headEnd/>
            <a:tailEnd/>
          </a:ln>
        </p:spPr>
        <p:txBody>
          <a:bodyPr wrap="none" lIns="0" tIns="0" rIns="0" bIns="0">
            <a:spAutoFit/>
          </a:bodyPr>
          <a:lstStyle/>
          <a:p>
            <a:pPr defTabSz="933450">
              <a:defRPr/>
            </a:pPr>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 xmlns:p14="http://schemas.microsoft.com/office/powerpoint/2010/main" val="290899072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120890" y="8985250"/>
            <a:ext cx="21608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ea typeface="+mn-ea"/>
                <a:cs typeface="+mn-cs"/>
              </a:defRPr>
            </a:lvl5pPr>
          </a:lstStyle>
          <a:p>
            <a:pPr lvl="4">
              <a:defRPr/>
            </a:pPr>
            <a:r>
              <a:rPr lang="en-US" dirty="0" smtClean="0"/>
              <a:t>Brian Hart (Cisco Systems)</a:t>
            </a:r>
            <a:endParaRPr lang="en-US"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en-US"/>
              <a:t>Page </a:t>
            </a:r>
            <a:fld id="{6EFA31AB-7D66-4B05-9DE4-8BE7713FBDF8}" type="slidenum">
              <a:rPr lang="en-US" altLang="en-US"/>
              <a:pPr/>
              <a:t>‹#›</a:t>
            </a:fld>
            <a:endParaRPr lang="en-US" altLang="en-US"/>
          </a:p>
        </p:txBody>
      </p:sp>
      <p:sp>
        <p:nvSpPr>
          <p:cNvPr id="14344" name="Rectangle 8"/>
          <p:cNvSpPr>
            <a:spLocks noChangeArrowheads="1"/>
          </p:cNvSpPr>
          <p:nvPr/>
        </p:nvSpPr>
        <p:spPr bwMode="auto">
          <a:xfrm>
            <a:off x="723900" y="8985250"/>
            <a:ext cx="711200" cy="182563"/>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 xmlns:p14="http://schemas.microsoft.com/office/powerpoint/2010/main" val="388202506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6" name="Rectangle 6"/>
          <p:cNvSpPr>
            <a:spLocks noGrp="1" noChangeArrowheads="1"/>
          </p:cNvSpPr>
          <p:nvPr>
            <p:ph type="ftr" sz="quarter" idx="4"/>
          </p:nvPr>
        </p:nvSpPr>
        <p:spPr>
          <a:xfrm>
            <a:off x="4120890" y="8985250"/>
            <a:ext cx="2160848"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38917"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47EE614D-FE6F-4610-9B55-7D2281B1393A}" type="slidenum">
              <a:rPr lang="en-US" altLang="en-US"/>
              <a:pPr/>
              <a:t>1</a:t>
            </a:fld>
            <a:endParaRPr lang="en-US" altLang="en-US"/>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 xmlns:p14="http://schemas.microsoft.com/office/powerpoint/2010/main" val="146734990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0" name="Rectangle 6"/>
          <p:cNvSpPr>
            <a:spLocks noGrp="1" noChangeArrowheads="1"/>
          </p:cNvSpPr>
          <p:nvPr>
            <p:ph type="ftr" sz="quarter" idx="4"/>
          </p:nvPr>
        </p:nvSpPr>
        <p:spPr>
          <a:xfrm>
            <a:off x="4120890" y="8985250"/>
            <a:ext cx="2160848"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5061"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44D8DF04-AFC0-42A5-B25D-E60A4BFE5824}" type="slidenum">
              <a:rPr lang="en-US" altLang="en-US"/>
              <a:pPr/>
              <a:t>10</a:t>
            </a:fld>
            <a:endParaRPr lang="en-US" altLang="en-US"/>
          </a:p>
        </p:txBody>
      </p:sp>
      <p:sp>
        <p:nvSpPr>
          <p:cNvPr id="45062" name="Rectangle 2"/>
          <p:cNvSpPr>
            <a:spLocks noGrp="1" noRot="1" noChangeAspect="1" noChangeArrowheads="1" noTextEdit="1"/>
          </p:cNvSpPr>
          <p:nvPr>
            <p:ph type="sldImg"/>
          </p:nvPr>
        </p:nvSpPr>
        <p:spPr>
          <a:xfrm>
            <a:off x="1149350" y="696913"/>
            <a:ext cx="4637088" cy="3478212"/>
          </a:xfrm>
          <a:ln/>
        </p:spPr>
      </p:sp>
      <p:sp>
        <p:nvSpPr>
          <p:cNvPr id="45063" name="Rectangle 3"/>
          <p:cNvSpPr>
            <a:spLocks noGrp="1" noChangeArrowheads="1"/>
          </p:cNvSpPr>
          <p:nvPr>
            <p:ph type="body" idx="1"/>
          </p:nvPr>
        </p:nvSpPr>
        <p:spPr>
          <a:xfrm>
            <a:off x="925513" y="4408488"/>
            <a:ext cx="5083175" cy="4175125"/>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 xmlns:p14="http://schemas.microsoft.com/office/powerpoint/2010/main" val="321194908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11</a:t>
            </a:fld>
            <a:endParaRPr lang="en-US" altLang="en-US"/>
          </a:p>
        </p:txBody>
      </p:sp>
    </p:spTree>
    <p:extLst>
      <p:ext uri="{BB962C8B-B14F-4D97-AF65-F5344CB8AC3E}">
        <p14:creationId xmlns="" xmlns:p14="http://schemas.microsoft.com/office/powerpoint/2010/main" val="395932266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12</a:t>
            </a:fld>
            <a:endParaRPr lang="en-US" altLang="en-US"/>
          </a:p>
        </p:txBody>
      </p:sp>
    </p:spTree>
    <p:extLst>
      <p:ext uri="{BB962C8B-B14F-4D97-AF65-F5344CB8AC3E}">
        <p14:creationId xmlns="" xmlns:p14="http://schemas.microsoft.com/office/powerpoint/2010/main" val="39552314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p:txBody>
          <a:bodyPr/>
          <a:lstStyle/>
          <a:p>
            <a:pPr lvl="4">
              <a:defRPr/>
            </a:pPr>
            <a:r>
              <a:rPr lang="en-US" smtClean="0"/>
              <a:t>Brian Hart (Cisco Systems)</a:t>
            </a:r>
            <a:endParaRPr lang="en-US" dirty="0"/>
          </a:p>
        </p:txBody>
      </p:sp>
      <p:sp>
        <p:nvSpPr>
          <p:cNvPr id="7" name="Slide Number Placeholder 6"/>
          <p:cNvSpPr>
            <a:spLocks noGrp="1"/>
          </p:cNvSpPr>
          <p:nvPr>
            <p:ph type="sldNum" sz="quarter" idx="13"/>
          </p:nvPr>
        </p:nvSpPr>
        <p:spPr/>
        <p:txBody>
          <a:bodyPr/>
          <a:lstStyle/>
          <a:p>
            <a:r>
              <a:rPr lang="en-US" altLang="en-US" smtClean="0"/>
              <a:t>Page </a:t>
            </a:r>
            <a:fld id="{6EFA31AB-7D66-4B05-9DE4-8BE7713FBDF8}" type="slidenum">
              <a:rPr lang="en-US" altLang="en-US" smtClean="0"/>
              <a:pPr/>
              <a:t>2</a:t>
            </a:fld>
            <a:endParaRPr lang="en-US" altLang="en-US"/>
          </a:p>
        </p:txBody>
      </p:sp>
    </p:spTree>
    <p:extLst>
      <p:ext uri="{BB962C8B-B14F-4D97-AF65-F5344CB8AC3E}">
        <p14:creationId xmlns="" xmlns:p14="http://schemas.microsoft.com/office/powerpoint/2010/main" val="40003469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3</a:t>
            </a:fld>
            <a:endParaRPr lang="en-US" altLang="en-US"/>
          </a:p>
        </p:txBody>
      </p:sp>
    </p:spTree>
    <p:extLst>
      <p:ext uri="{BB962C8B-B14F-4D97-AF65-F5344CB8AC3E}">
        <p14:creationId xmlns="" xmlns:p14="http://schemas.microsoft.com/office/powerpoint/2010/main" val="25372498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p:txBody>
          <a:bodyPr/>
          <a:lstStyle/>
          <a:p>
            <a:pPr lvl="4">
              <a:defRPr/>
            </a:pPr>
            <a:r>
              <a:rPr lang="en-US" smtClean="0"/>
              <a:t>Brian Hart (Cisco Systems)</a:t>
            </a:r>
            <a:endParaRPr lang="en-US" dirty="0"/>
          </a:p>
        </p:txBody>
      </p:sp>
      <p:sp>
        <p:nvSpPr>
          <p:cNvPr id="7" name="Slide Number Placeholder 6"/>
          <p:cNvSpPr>
            <a:spLocks noGrp="1"/>
          </p:cNvSpPr>
          <p:nvPr>
            <p:ph type="sldNum" sz="quarter" idx="13"/>
          </p:nvPr>
        </p:nvSpPr>
        <p:spPr/>
        <p:txBody>
          <a:bodyPr/>
          <a:lstStyle/>
          <a:p>
            <a:r>
              <a:rPr lang="en-US" altLang="en-US" smtClean="0"/>
              <a:t>Page </a:t>
            </a:r>
            <a:fld id="{6EFA31AB-7D66-4B05-9DE4-8BE7713FBDF8}" type="slidenum">
              <a:rPr lang="en-US" altLang="en-US" smtClean="0"/>
              <a:pPr/>
              <a:t>4</a:t>
            </a:fld>
            <a:endParaRPr lang="en-US" altLang="en-US"/>
          </a:p>
        </p:txBody>
      </p:sp>
    </p:spTree>
    <p:extLst>
      <p:ext uri="{BB962C8B-B14F-4D97-AF65-F5344CB8AC3E}">
        <p14:creationId xmlns="" xmlns:p14="http://schemas.microsoft.com/office/powerpoint/2010/main" val="8367322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40" name="Rectangle 6"/>
          <p:cNvSpPr>
            <a:spLocks noGrp="1" noChangeArrowheads="1"/>
          </p:cNvSpPr>
          <p:nvPr>
            <p:ph type="ftr" sz="quarter" idx="4"/>
          </p:nvPr>
        </p:nvSpPr>
        <p:spPr>
          <a:xfrm>
            <a:off x="4120890" y="8985250"/>
            <a:ext cx="2160848"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39941"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88FFA44B-A05E-4727-910F-414F593231F4}" type="slidenum">
              <a:rPr lang="en-US" altLang="en-US"/>
              <a:pPr/>
              <a:t>5</a:t>
            </a:fld>
            <a:endParaRPr lang="en-US" altLang="en-US"/>
          </a:p>
        </p:txBody>
      </p:sp>
      <p:sp>
        <p:nvSpPr>
          <p:cNvPr id="39942" name="Rectangle 2"/>
          <p:cNvSpPr>
            <a:spLocks noGrp="1" noRot="1" noChangeAspect="1" noChangeArrowheads="1" noTextEdit="1"/>
          </p:cNvSpPr>
          <p:nvPr>
            <p:ph type="sldImg"/>
          </p:nvPr>
        </p:nvSpPr>
        <p:spPr>
          <a:xfrm>
            <a:off x="1154113" y="701675"/>
            <a:ext cx="4625975" cy="3468688"/>
          </a:xfrm>
          <a:ln/>
        </p:spPr>
      </p:sp>
      <p:sp>
        <p:nvSpPr>
          <p:cNvPr id="39943"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 xmlns:p14="http://schemas.microsoft.com/office/powerpoint/2010/main" val="417231638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4" name="Rectangle 6"/>
          <p:cNvSpPr>
            <a:spLocks noGrp="1" noChangeArrowheads="1"/>
          </p:cNvSpPr>
          <p:nvPr>
            <p:ph type="ftr" sz="quarter" idx="4"/>
          </p:nvPr>
        </p:nvSpPr>
        <p:spPr>
          <a:xfrm>
            <a:off x="4120890" y="8985250"/>
            <a:ext cx="2160848"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0965"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73079917-35D1-411C-A26F-0E38B27BD051}" type="slidenum">
              <a:rPr lang="en-US" altLang="en-US"/>
              <a:pPr/>
              <a:t>6</a:t>
            </a:fld>
            <a:endParaRPr lang="en-US" altLang="en-US"/>
          </a:p>
        </p:txBody>
      </p:sp>
      <p:sp>
        <p:nvSpPr>
          <p:cNvPr id="40966" name="Rectangle 2"/>
          <p:cNvSpPr>
            <a:spLocks noGrp="1" noChangeArrowheads="1"/>
          </p:cNvSpPr>
          <p:nvPr>
            <p:ph type="body" idx="1"/>
          </p:nvPr>
        </p:nvSpPr>
        <p:spPr>
          <a:xfrm>
            <a:off x="925513" y="4408488"/>
            <a:ext cx="5083175" cy="4175125"/>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1678" tIns="45035" rIns="91678" bIns="45035"/>
          <a:lstStyle/>
          <a:p>
            <a:endParaRPr lang="en-GB" altLang="en-US" smtClean="0"/>
          </a:p>
        </p:txBody>
      </p:sp>
      <p:sp>
        <p:nvSpPr>
          <p:cNvPr id="40967"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 xmlns:p14="http://schemas.microsoft.com/office/powerpoint/2010/main" val="27095328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8" name="Rectangle 6"/>
          <p:cNvSpPr>
            <a:spLocks noGrp="1" noChangeArrowheads="1"/>
          </p:cNvSpPr>
          <p:nvPr>
            <p:ph type="ftr" sz="quarter" idx="4"/>
          </p:nvPr>
        </p:nvSpPr>
        <p:spPr>
          <a:xfrm>
            <a:off x="4120890" y="8985250"/>
            <a:ext cx="2160848"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1989"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0E7487C3-F7A9-474A-832C-DD83B8C43F93}" type="slidenum">
              <a:rPr lang="en-US" altLang="en-US"/>
              <a:pPr/>
              <a:t>7</a:t>
            </a:fld>
            <a:endParaRPr lang="en-US" altLang="en-US"/>
          </a:p>
        </p:txBody>
      </p:sp>
      <p:sp>
        <p:nvSpPr>
          <p:cNvPr id="41990" name="Rectangle 2"/>
          <p:cNvSpPr>
            <a:spLocks noGrp="1" noRot="1" noChangeAspect="1" noChangeArrowheads="1" noTextEdit="1"/>
          </p:cNvSpPr>
          <p:nvPr>
            <p:ph type="sldImg"/>
          </p:nvPr>
        </p:nvSpPr>
        <p:spPr>
          <a:xfrm>
            <a:off x="1149350" y="696913"/>
            <a:ext cx="4637088" cy="3478212"/>
          </a:xfrm>
          <a:ln/>
        </p:spPr>
      </p:sp>
      <p:sp>
        <p:nvSpPr>
          <p:cNvPr id="41991" name="Rectangle 3"/>
          <p:cNvSpPr>
            <a:spLocks noGrp="1" noChangeArrowheads="1"/>
          </p:cNvSpPr>
          <p:nvPr>
            <p:ph type="body" idx="1"/>
          </p:nvPr>
        </p:nvSpPr>
        <p:spPr>
          <a:xfrm>
            <a:off x="925513" y="4408488"/>
            <a:ext cx="5083175" cy="4175125"/>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 xmlns:p14="http://schemas.microsoft.com/office/powerpoint/2010/main" val="56907100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2" name="Rectangle 6"/>
          <p:cNvSpPr>
            <a:spLocks noGrp="1" noChangeArrowheads="1"/>
          </p:cNvSpPr>
          <p:nvPr>
            <p:ph type="ftr" sz="quarter" idx="4"/>
          </p:nvPr>
        </p:nvSpPr>
        <p:spPr>
          <a:xfrm>
            <a:off x="4120890" y="8985250"/>
            <a:ext cx="2160848"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3013"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2ED9F0BE-5515-4486-A150-A7FF622CB7E6}" type="slidenum">
              <a:rPr lang="en-US" altLang="en-US"/>
              <a:pPr/>
              <a:t>8</a:t>
            </a:fld>
            <a:endParaRPr lang="en-US" altLang="en-US"/>
          </a:p>
        </p:txBody>
      </p:sp>
      <p:sp>
        <p:nvSpPr>
          <p:cNvPr id="43014" name="Rectangle 2"/>
          <p:cNvSpPr>
            <a:spLocks noGrp="1" noRot="1" noChangeAspect="1" noChangeArrowheads="1" noTextEdit="1"/>
          </p:cNvSpPr>
          <p:nvPr>
            <p:ph type="sldImg"/>
          </p:nvPr>
        </p:nvSpPr>
        <p:spPr>
          <a:xfrm>
            <a:off x="1154113" y="701675"/>
            <a:ext cx="4625975" cy="3468688"/>
          </a:xfrm>
          <a:ln/>
        </p:spPr>
      </p:sp>
      <p:sp>
        <p:nvSpPr>
          <p:cNvPr id="43015"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 xmlns:p14="http://schemas.microsoft.com/office/powerpoint/2010/main" val="19501541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6" name="Rectangle 6"/>
          <p:cNvSpPr>
            <a:spLocks noGrp="1" noChangeArrowheads="1"/>
          </p:cNvSpPr>
          <p:nvPr>
            <p:ph type="ftr" sz="quarter" idx="4"/>
          </p:nvPr>
        </p:nvSpPr>
        <p:spPr>
          <a:xfrm>
            <a:off x="4120890" y="8985250"/>
            <a:ext cx="2160848"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4037"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B60E471E-B7F2-4213-8AA3-40FB3EBC7B3F}" type="slidenum">
              <a:rPr lang="en-US" altLang="en-US"/>
              <a:pPr/>
              <a:t>9</a:t>
            </a:fld>
            <a:endParaRPr lang="en-US" altLang="en-US"/>
          </a:p>
        </p:txBody>
      </p:sp>
      <p:sp>
        <p:nvSpPr>
          <p:cNvPr id="44038" name="Rectangle 2"/>
          <p:cNvSpPr>
            <a:spLocks noGrp="1" noRot="1" noChangeAspect="1" noChangeArrowheads="1" noTextEdit="1"/>
          </p:cNvSpPr>
          <p:nvPr>
            <p:ph type="sldImg"/>
          </p:nvPr>
        </p:nvSpPr>
        <p:spPr>
          <a:xfrm>
            <a:off x="1154113" y="701675"/>
            <a:ext cx="4625975" cy="3468688"/>
          </a:xfrm>
          <a:ln/>
        </p:spPr>
      </p:sp>
      <p:sp>
        <p:nvSpPr>
          <p:cNvPr id="44039"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 xmlns:p14="http://schemas.microsoft.com/office/powerpoint/2010/main" val="30394836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827150" cy="276999"/>
          </a:xfrm>
          <a:ln/>
        </p:spPr>
        <p:txBody>
          <a:bodyPr/>
          <a:lstStyle>
            <a:lvl1pPr>
              <a:defRPr/>
            </a:lvl1pPr>
          </a:lstStyle>
          <a:p>
            <a:pPr>
              <a:defRPr/>
            </a:pPr>
            <a:r>
              <a:rPr lang="en-US" dirty="0" smtClean="0"/>
              <a:t>Jul 2015</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0AA8DC3-7C7F-436A-8C94-CF1AE6DDC452}" type="slidenum">
              <a:rPr lang="en-US" altLang="en-US"/>
              <a:pPr/>
              <a:t>‹#›</a:t>
            </a:fld>
            <a:endParaRPr lang="en-US" altLang="en-US"/>
          </a:p>
        </p:txBody>
      </p:sp>
      <p:sp>
        <p:nvSpPr>
          <p:cNvPr id="8" name="Rectangle 5"/>
          <p:cNvSpPr>
            <a:spLocks noGrp="1" noChangeArrowheads="1"/>
          </p:cNvSpPr>
          <p:nvPr>
            <p:ph type="ftr" sz="quarter" idx="3"/>
          </p:nvPr>
        </p:nvSpPr>
        <p:spPr bwMode="auto">
          <a:xfrm>
            <a:off x="7662273" y="6475413"/>
            <a:ext cx="8816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a:t>
            </a:r>
            <a:endParaRPr lang="en-US" dirty="0"/>
          </a:p>
        </p:txBody>
      </p:sp>
    </p:spTree>
    <p:extLst>
      <p:ext uri="{BB962C8B-B14F-4D97-AF65-F5344CB8AC3E}">
        <p14:creationId xmlns="" xmlns:p14="http://schemas.microsoft.com/office/powerpoint/2010/main" val="23049611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2015</a:t>
            </a:r>
            <a:endParaRPr lang="en-US"/>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D15CE680-4043-4869-933D-BA45297DC527}" type="slidenum">
              <a:rPr lang="en-US" altLang="en-US"/>
              <a:pPr/>
              <a:t>‹#›</a:t>
            </a:fld>
            <a:endParaRPr lang="en-US" altLang="en-US"/>
          </a:p>
        </p:txBody>
      </p:sp>
      <p:sp>
        <p:nvSpPr>
          <p:cNvPr id="7"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Yakun Sun (Marvell)</a:t>
            </a:r>
            <a:endParaRPr lang="en-US" dirty="0"/>
          </a:p>
        </p:txBody>
      </p:sp>
    </p:spTree>
    <p:extLst>
      <p:ext uri="{BB962C8B-B14F-4D97-AF65-F5344CB8AC3E}">
        <p14:creationId xmlns="" xmlns:p14="http://schemas.microsoft.com/office/powerpoint/2010/main" val="35255220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2015</a:t>
            </a:r>
            <a:endParaRPr lang="en-US"/>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D22A05F-A1F8-4DEC-8F06-8C0FFF793D0B}" type="slidenum">
              <a:rPr lang="en-US" altLang="en-US"/>
              <a:pPr/>
              <a:t>‹#›</a:t>
            </a:fld>
            <a:endParaRPr lang="en-US" altLang="en-US"/>
          </a:p>
        </p:txBody>
      </p:sp>
      <p:sp>
        <p:nvSpPr>
          <p:cNvPr id="7"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Yakun Sun (Marvell)</a:t>
            </a:r>
            <a:endParaRPr lang="en-US" dirty="0"/>
          </a:p>
        </p:txBody>
      </p:sp>
    </p:spTree>
    <p:extLst>
      <p:ext uri="{BB962C8B-B14F-4D97-AF65-F5344CB8AC3E}">
        <p14:creationId xmlns="" xmlns:p14="http://schemas.microsoft.com/office/powerpoint/2010/main" val="3927707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827150" cy="276999"/>
          </a:xfrm>
          <a:ln/>
        </p:spPr>
        <p:txBody>
          <a:bodyPr/>
          <a:lstStyle>
            <a:lvl1pPr>
              <a:defRPr/>
            </a:lvl1pPr>
          </a:lstStyle>
          <a:p>
            <a:pPr>
              <a:defRPr/>
            </a:pPr>
            <a:r>
              <a:rPr lang="en-US" dirty="0" smtClean="0"/>
              <a:t>Jul 2015</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8B9CC4A4-AD29-475B-8067-76907FC008B3}" type="slidenum">
              <a:rPr lang="en-US" altLang="en-US"/>
              <a:pPr/>
              <a:t>‹#›</a:t>
            </a:fld>
            <a:endParaRPr lang="en-US" altLang="en-US"/>
          </a:p>
        </p:txBody>
      </p:sp>
      <p:sp>
        <p:nvSpPr>
          <p:cNvPr id="8" name="Rectangle 5"/>
          <p:cNvSpPr>
            <a:spLocks noGrp="1" noChangeArrowheads="1"/>
          </p:cNvSpPr>
          <p:nvPr>
            <p:ph type="ftr" sz="quarter" idx="3"/>
          </p:nvPr>
        </p:nvSpPr>
        <p:spPr bwMode="auto">
          <a:xfrm>
            <a:off x="7662273" y="6475413"/>
            <a:ext cx="8816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a:t>
            </a:r>
            <a:endParaRPr lang="en-US" dirty="0"/>
          </a:p>
        </p:txBody>
      </p:sp>
    </p:spTree>
    <p:extLst>
      <p:ext uri="{BB962C8B-B14F-4D97-AF65-F5344CB8AC3E}">
        <p14:creationId xmlns="" xmlns:p14="http://schemas.microsoft.com/office/powerpoint/2010/main" val="13353547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xfrm>
            <a:off x="696913" y="332601"/>
            <a:ext cx="827150" cy="276999"/>
          </a:xfrm>
          <a:ln/>
        </p:spPr>
        <p:txBody>
          <a:bodyPr/>
          <a:lstStyle>
            <a:lvl1pPr>
              <a:defRPr/>
            </a:lvl1pPr>
          </a:lstStyle>
          <a:p>
            <a:pPr>
              <a:defRPr/>
            </a:pPr>
            <a:r>
              <a:rPr lang="en-US" dirty="0" smtClean="0"/>
              <a:t>Jul 2015</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39EFF72F-00D0-43C0-809C-8104CC1AFE52}" type="slidenum">
              <a:rPr lang="en-US" altLang="en-US"/>
              <a:pPr/>
              <a:t>‹#›</a:t>
            </a:fld>
            <a:endParaRPr lang="en-US" altLang="en-US"/>
          </a:p>
        </p:txBody>
      </p:sp>
      <p:sp>
        <p:nvSpPr>
          <p:cNvPr id="8" name="Rectangle 5"/>
          <p:cNvSpPr>
            <a:spLocks noGrp="1" noChangeArrowheads="1"/>
          </p:cNvSpPr>
          <p:nvPr>
            <p:ph type="ftr" sz="quarter" idx="3"/>
          </p:nvPr>
        </p:nvSpPr>
        <p:spPr bwMode="auto">
          <a:xfrm>
            <a:off x="7662273" y="6475413"/>
            <a:ext cx="8816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a:t>
            </a:r>
            <a:endParaRPr lang="en-US" dirty="0"/>
          </a:p>
        </p:txBody>
      </p:sp>
    </p:spTree>
    <p:extLst>
      <p:ext uri="{BB962C8B-B14F-4D97-AF65-F5344CB8AC3E}">
        <p14:creationId xmlns="" xmlns:p14="http://schemas.microsoft.com/office/powerpoint/2010/main" val="38630403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xfrm>
            <a:off x="696913" y="332601"/>
            <a:ext cx="827150" cy="276999"/>
          </a:xfrm>
          <a:ln/>
        </p:spPr>
        <p:txBody>
          <a:bodyPr/>
          <a:lstStyle>
            <a:lvl1pPr>
              <a:defRPr/>
            </a:lvl1pPr>
          </a:lstStyle>
          <a:p>
            <a:pPr>
              <a:defRPr/>
            </a:pPr>
            <a:r>
              <a:rPr lang="en-US" dirty="0" smtClean="0"/>
              <a:t>Jul 2015</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D14C4FC9-88E1-4B68-9472-E2E9A5BFF819}" type="slidenum">
              <a:rPr lang="en-US" altLang="en-US"/>
              <a:pPr/>
              <a:t>‹#›</a:t>
            </a:fld>
            <a:endParaRPr lang="en-US" altLang="en-US"/>
          </a:p>
        </p:txBody>
      </p:sp>
      <p:sp>
        <p:nvSpPr>
          <p:cNvPr id="8"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Yakun Sun (Marvell)</a:t>
            </a:r>
            <a:endParaRPr lang="en-US" dirty="0"/>
          </a:p>
        </p:txBody>
      </p:sp>
    </p:spTree>
    <p:extLst>
      <p:ext uri="{BB962C8B-B14F-4D97-AF65-F5344CB8AC3E}">
        <p14:creationId xmlns="" xmlns:p14="http://schemas.microsoft.com/office/powerpoint/2010/main" val="18463693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xfrm>
            <a:off x="696913" y="332601"/>
            <a:ext cx="827150" cy="276999"/>
          </a:xfrm>
          <a:ln/>
        </p:spPr>
        <p:txBody>
          <a:bodyPr/>
          <a:lstStyle>
            <a:lvl1pPr>
              <a:defRPr/>
            </a:lvl1pPr>
          </a:lstStyle>
          <a:p>
            <a:pPr>
              <a:defRPr/>
            </a:pPr>
            <a:r>
              <a:rPr lang="en-US" dirty="0" smtClean="0"/>
              <a:t>Jul 2015</a:t>
            </a:r>
            <a:endParaRPr lang="en-US" dirty="0"/>
          </a:p>
        </p:txBody>
      </p:sp>
      <p:sp>
        <p:nvSpPr>
          <p:cNvPr id="9" name="Rectangle 6"/>
          <p:cNvSpPr>
            <a:spLocks noGrp="1" noChangeArrowheads="1"/>
          </p:cNvSpPr>
          <p:nvPr>
            <p:ph type="sldNum" sz="quarter" idx="12"/>
          </p:nvPr>
        </p:nvSpPr>
        <p:spPr>
          <a:ln/>
        </p:spPr>
        <p:txBody>
          <a:bodyPr/>
          <a:lstStyle>
            <a:lvl1pPr>
              <a:defRPr/>
            </a:lvl1pPr>
          </a:lstStyle>
          <a:p>
            <a:r>
              <a:rPr lang="en-US" altLang="en-US"/>
              <a:t>Slide </a:t>
            </a:r>
            <a:fld id="{4476DFDC-9E61-4738-B454-2FD4E809C605}" type="slidenum">
              <a:rPr lang="en-US" altLang="en-US"/>
              <a:pPr/>
              <a:t>‹#›</a:t>
            </a:fld>
            <a:endParaRPr lang="en-US" altLang="en-US"/>
          </a:p>
        </p:txBody>
      </p:sp>
      <p:sp>
        <p:nvSpPr>
          <p:cNvPr id="10" name="Rectangle 5"/>
          <p:cNvSpPr>
            <a:spLocks noGrp="1" noChangeArrowheads="1"/>
          </p:cNvSpPr>
          <p:nvPr>
            <p:ph type="ftr" sz="quarter" idx="1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Yakun Sun (Marvell)</a:t>
            </a:r>
            <a:endParaRPr lang="en-US" dirty="0"/>
          </a:p>
        </p:txBody>
      </p:sp>
    </p:spTree>
    <p:extLst>
      <p:ext uri="{BB962C8B-B14F-4D97-AF65-F5344CB8AC3E}">
        <p14:creationId xmlns="" xmlns:p14="http://schemas.microsoft.com/office/powerpoint/2010/main" val="7498101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xfrm>
            <a:off x="696913" y="332601"/>
            <a:ext cx="827150" cy="276999"/>
          </a:xfrm>
          <a:ln/>
        </p:spPr>
        <p:txBody>
          <a:bodyPr/>
          <a:lstStyle>
            <a:lvl1pPr>
              <a:defRPr/>
            </a:lvl1pPr>
          </a:lstStyle>
          <a:p>
            <a:pPr>
              <a:defRPr/>
            </a:pPr>
            <a:r>
              <a:rPr lang="en-US" dirty="0" smtClean="0"/>
              <a:t>Jul 2015</a:t>
            </a:r>
            <a:endParaRPr lang="en-US" dirty="0"/>
          </a:p>
        </p:txBody>
      </p:sp>
      <p:sp>
        <p:nvSpPr>
          <p:cNvPr id="5" name="Rectangle 6"/>
          <p:cNvSpPr>
            <a:spLocks noGrp="1" noChangeArrowheads="1"/>
          </p:cNvSpPr>
          <p:nvPr>
            <p:ph type="sldNum" sz="quarter" idx="12"/>
          </p:nvPr>
        </p:nvSpPr>
        <p:spPr>
          <a:ln/>
        </p:spPr>
        <p:txBody>
          <a:bodyPr/>
          <a:lstStyle>
            <a:lvl1pPr>
              <a:defRPr/>
            </a:lvl1pPr>
          </a:lstStyle>
          <a:p>
            <a:r>
              <a:rPr lang="en-US" altLang="en-US"/>
              <a:t>Slide </a:t>
            </a:r>
            <a:fld id="{4D0A5DF6-E439-491E-A6FD-BEBF69AE36C3}" type="slidenum">
              <a:rPr lang="en-US" altLang="en-US"/>
              <a:pPr/>
              <a:t>‹#›</a:t>
            </a:fld>
            <a:endParaRPr lang="en-US" altLang="en-US"/>
          </a:p>
        </p:txBody>
      </p:sp>
      <p:sp>
        <p:nvSpPr>
          <p:cNvPr id="7" name="Rectangle 5"/>
          <p:cNvSpPr>
            <a:spLocks noGrp="1" noChangeArrowheads="1"/>
          </p:cNvSpPr>
          <p:nvPr>
            <p:ph type="ftr" sz="quarter" idx="3"/>
          </p:nvPr>
        </p:nvSpPr>
        <p:spPr bwMode="auto">
          <a:xfrm>
            <a:off x="7662273" y="6475413"/>
            <a:ext cx="8816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a:t>
            </a:r>
            <a:endParaRPr lang="en-US" dirty="0"/>
          </a:p>
        </p:txBody>
      </p:sp>
    </p:spTree>
    <p:extLst>
      <p:ext uri="{BB962C8B-B14F-4D97-AF65-F5344CB8AC3E}">
        <p14:creationId xmlns="" xmlns:p14="http://schemas.microsoft.com/office/powerpoint/2010/main" val="2834688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2601"/>
            <a:ext cx="827150" cy="276999"/>
          </a:xfrm>
          <a:ln/>
        </p:spPr>
        <p:txBody>
          <a:bodyPr/>
          <a:lstStyle>
            <a:lvl1pPr>
              <a:defRPr/>
            </a:lvl1pPr>
          </a:lstStyle>
          <a:p>
            <a:pPr>
              <a:defRPr/>
            </a:pPr>
            <a:r>
              <a:rPr lang="en-US" dirty="0" smtClean="0"/>
              <a:t>Jul 2015</a:t>
            </a:r>
            <a:endParaRPr lang="en-US" dirty="0"/>
          </a:p>
        </p:txBody>
      </p:sp>
      <p:sp>
        <p:nvSpPr>
          <p:cNvPr id="4" name="Rectangle 6"/>
          <p:cNvSpPr>
            <a:spLocks noGrp="1" noChangeArrowheads="1"/>
          </p:cNvSpPr>
          <p:nvPr>
            <p:ph type="sldNum" sz="quarter" idx="12"/>
          </p:nvPr>
        </p:nvSpPr>
        <p:spPr>
          <a:ln/>
        </p:spPr>
        <p:txBody>
          <a:bodyPr/>
          <a:lstStyle>
            <a:lvl1pPr>
              <a:defRPr/>
            </a:lvl1pPr>
          </a:lstStyle>
          <a:p>
            <a:r>
              <a:rPr lang="en-US" altLang="en-US"/>
              <a:t>Slide </a:t>
            </a:r>
            <a:fld id="{72273DAC-1949-4589-BE05-FC0EDD130760}" type="slidenum">
              <a:rPr lang="en-US" altLang="en-US"/>
              <a:pPr/>
              <a:t>‹#›</a:t>
            </a:fld>
            <a:endParaRPr lang="en-US" altLang="en-US"/>
          </a:p>
        </p:txBody>
      </p:sp>
      <p:sp>
        <p:nvSpPr>
          <p:cNvPr id="6" name="Rectangle 5"/>
          <p:cNvSpPr>
            <a:spLocks noGrp="1" noChangeArrowheads="1"/>
          </p:cNvSpPr>
          <p:nvPr>
            <p:ph type="ftr" sz="quarter" idx="3"/>
          </p:nvPr>
        </p:nvSpPr>
        <p:spPr bwMode="auto">
          <a:xfrm>
            <a:off x="7662273" y="6475413"/>
            <a:ext cx="8816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a:t>
            </a:r>
            <a:endParaRPr lang="en-US" dirty="0"/>
          </a:p>
        </p:txBody>
      </p:sp>
    </p:spTree>
    <p:extLst>
      <p:ext uri="{BB962C8B-B14F-4D97-AF65-F5344CB8AC3E}">
        <p14:creationId xmlns="" xmlns:p14="http://schemas.microsoft.com/office/powerpoint/2010/main" val="9370704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2015</a:t>
            </a:r>
            <a:endParaRPr lang="en-US"/>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22FA7B01-1F90-4497-BF70-D395632396F6}" type="slidenum">
              <a:rPr lang="en-US" altLang="en-US"/>
              <a:pPr/>
              <a:t>‹#›</a:t>
            </a:fld>
            <a:endParaRPr lang="en-US" altLang="en-US"/>
          </a:p>
        </p:txBody>
      </p:sp>
      <p:sp>
        <p:nvSpPr>
          <p:cNvPr id="8"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Yakun Sun (Marvell)</a:t>
            </a:r>
            <a:endParaRPr lang="en-US" dirty="0"/>
          </a:p>
        </p:txBody>
      </p:sp>
    </p:spTree>
    <p:extLst>
      <p:ext uri="{BB962C8B-B14F-4D97-AF65-F5344CB8AC3E}">
        <p14:creationId xmlns="" xmlns:p14="http://schemas.microsoft.com/office/powerpoint/2010/main" val="42090297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2015</a:t>
            </a:r>
            <a:endParaRPr lang="en-US"/>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C9741848-9FBC-47F8-A626-8273C50A0777}" type="slidenum">
              <a:rPr lang="en-US" altLang="en-US"/>
              <a:pPr/>
              <a:t>‹#›</a:t>
            </a:fld>
            <a:endParaRPr lang="en-US" altLang="en-US"/>
          </a:p>
        </p:txBody>
      </p:sp>
      <p:sp>
        <p:nvSpPr>
          <p:cNvPr id="8"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Yakun Sun (Marvell)</a:t>
            </a:r>
            <a:endParaRPr lang="en-US" dirty="0"/>
          </a:p>
        </p:txBody>
      </p:sp>
    </p:spTree>
    <p:extLst>
      <p:ext uri="{BB962C8B-B14F-4D97-AF65-F5344CB8AC3E}">
        <p14:creationId xmlns="" xmlns:p14="http://schemas.microsoft.com/office/powerpoint/2010/main" val="41455114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8195"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2601"/>
            <a:ext cx="82715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Jul 2015</a:t>
            </a:r>
            <a:endParaRPr lang="en-US" dirty="0"/>
          </a:p>
        </p:txBody>
      </p:sp>
      <p:sp>
        <p:nvSpPr>
          <p:cNvPr id="1029" name="Rectangle 5"/>
          <p:cNvSpPr>
            <a:spLocks noGrp="1" noChangeArrowheads="1"/>
          </p:cNvSpPr>
          <p:nvPr>
            <p:ph type="ftr" sz="quarter" idx="3"/>
          </p:nvPr>
        </p:nvSpPr>
        <p:spPr bwMode="auto">
          <a:xfrm>
            <a:off x="7662273" y="6475413"/>
            <a:ext cx="8816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B9AF787C-950C-424D-839A-B27DA4B12147}" type="slidenum">
              <a:rPr lang="en-US" altLang="en-US"/>
              <a:pPr/>
              <a:t>‹#›</a:t>
            </a:fld>
            <a:endParaRPr lang="en-US" altLang="en-US"/>
          </a:p>
        </p:txBody>
      </p:sp>
      <p:sp>
        <p:nvSpPr>
          <p:cNvPr id="1031" name="Rectangle 7"/>
          <p:cNvSpPr>
            <a:spLocks noChangeArrowheads="1"/>
          </p:cNvSpPr>
          <p:nvPr/>
        </p:nvSpPr>
        <p:spPr bwMode="auto">
          <a:xfrm>
            <a:off x="5087787" y="330575"/>
            <a:ext cx="3456138" cy="276999"/>
          </a:xfrm>
          <a:prstGeom prst="rect">
            <a:avLst/>
          </a:prstGeom>
          <a:noFill/>
          <a:ln w="9525">
            <a:noFill/>
            <a:miter lim="800000"/>
            <a:headEnd/>
            <a:tailEnd/>
          </a:ln>
        </p:spPr>
        <p:txBody>
          <a:bodyPr wrap="none" lIns="0" tIns="0" rIns="0" bIns="0" anchor="b">
            <a:spAutoFit/>
          </a:bodyPr>
          <a:lstStyle/>
          <a:p>
            <a:pPr marL="457200" lvl="4" algn="r">
              <a:defRPr/>
            </a:pPr>
            <a:r>
              <a:rPr lang="en-US" sz="1800" b="1" dirty="0"/>
              <a:t>doc.: IEEE </a:t>
            </a:r>
            <a:r>
              <a:rPr lang="en-US" sz="1800" b="1" dirty="0" smtClean="0"/>
              <a:t>802.11-15/ 0898r0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__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hyperlink" Target="mailto:jrosdahl@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D3591293-04DA-415C-B609-FAF33C009BD0}" type="slidenum">
              <a:rPr lang="en-US" altLang="en-US"/>
              <a:pPr/>
              <a:t>1</a:t>
            </a:fld>
            <a:endParaRPr lang="en-US" altLang="en-US"/>
          </a:p>
        </p:txBody>
      </p:sp>
      <p:sp>
        <p:nvSpPr>
          <p:cNvPr id="1030" name="Rectangle 2"/>
          <p:cNvSpPr>
            <a:spLocks noGrp="1" noChangeArrowheads="1"/>
          </p:cNvSpPr>
          <p:nvPr>
            <p:ph type="title"/>
          </p:nvPr>
        </p:nvSpPr>
        <p:spPr>
          <a:noFill/>
        </p:spPr>
        <p:txBody>
          <a:bodyPr/>
          <a:lstStyle/>
          <a:p>
            <a:r>
              <a:rPr lang="en-US" altLang="en-US" sz="2800" dirty="0" err="1" smtClean="0"/>
              <a:t>TGax</a:t>
            </a:r>
            <a:r>
              <a:rPr lang="en-US" altLang="en-US" sz="2800" dirty="0" smtClean="0"/>
              <a:t> PHY Ad Hoc Jul 2015 Meeting Agenda</a:t>
            </a:r>
          </a:p>
        </p:txBody>
      </p:sp>
      <p:sp>
        <p:nvSpPr>
          <p:cNvPr id="1031" name="Rectangle 6"/>
          <p:cNvSpPr>
            <a:spLocks noGrp="1" noChangeArrowheads="1"/>
          </p:cNvSpPr>
          <p:nvPr>
            <p:ph type="body" idx="1"/>
          </p:nvPr>
        </p:nvSpPr>
        <p:spPr>
          <a:xfrm>
            <a:off x="685800" y="1676400"/>
            <a:ext cx="7772400" cy="381000"/>
          </a:xfrm>
          <a:noFill/>
        </p:spPr>
        <p:txBody>
          <a:bodyPr/>
          <a:lstStyle/>
          <a:p>
            <a:pPr algn="ctr">
              <a:buFontTx/>
              <a:buNone/>
            </a:pPr>
            <a:r>
              <a:rPr lang="en-US" altLang="en-US" sz="2000" dirty="0" smtClean="0"/>
              <a:t>Date:</a:t>
            </a:r>
            <a:r>
              <a:rPr lang="en-US" altLang="en-US" sz="2000" b="0" dirty="0" smtClean="0"/>
              <a:t> 2015-07-14</a:t>
            </a:r>
          </a:p>
        </p:txBody>
      </p:sp>
      <p:graphicFrame>
        <p:nvGraphicFramePr>
          <p:cNvPr id="1026" name="Object 11"/>
          <p:cNvGraphicFramePr>
            <a:graphicFrameLocks noChangeAspect="1"/>
          </p:cNvGraphicFramePr>
          <p:nvPr>
            <p:extLst>
              <p:ext uri="{D42A27DB-BD31-4B8C-83A1-F6EECF244321}">
                <p14:modId xmlns="" xmlns:p14="http://schemas.microsoft.com/office/powerpoint/2010/main" val="2657451252"/>
              </p:ext>
            </p:extLst>
          </p:nvPr>
        </p:nvGraphicFramePr>
        <p:xfrm>
          <a:off x="622300" y="2603500"/>
          <a:ext cx="7416800" cy="2463800"/>
        </p:xfrm>
        <a:graphic>
          <a:graphicData uri="http://schemas.openxmlformats.org/presentationml/2006/ole">
            <p:oleObj spid="_x0000_s1045" name="Document" r:id="rId4" imgW="8330811" imgH="2774172" progId="Word.Document.8">
              <p:embed/>
            </p:oleObj>
          </a:graphicData>
        </a:graphic>
      </p:graphicFrame>
      <p:sp>
        <p:nvSpPr>
          <p:cNvPr id="1032"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spcBef>
                <a:spcPct val="20000"/>
              </a:spcBef>
            </a:pPr>
            <a:r>
              <a:rPr lang="en-US" altLang="en-US" sz="2000" b="1"/>
              <a:t>Authors:</a:t>
            </a:r>
            <a:endParaRPr lang="en-US" altLang="en-US" sz="2000"/>
          </a:p>
        </p:txBody>
      </p:sp>
      <p:sp>
        <p:nvSpPr>
          <p:cNvPr id="2" name="Footer Placeholder 1"/>
          <p:cNvSpPr>
            <a:spLocks noGrp="1"/>
          </p:cNvSpPr>
          <p:nvPr>
            <p:ph type="ftr" sz="quarter" idx="3"/>
          </p:nvPr>
        </p:nvSpPr>
        <p:spPr>
          <a:xfrm>
            <a:off x="6820696" y="6475413"/>
            <a:ext cx="1723229" cy="184666"/>
          </a:xfrm>
        </p:spPr>
        <p:txBody>
          <a:bodyPr/>
          <a:lstStyle/>
          <a:p>
            <a:pPr>
              <a:defRPr/>
            </a:pPr>
            <a:endParaRPr lang="en-US" dirty="0"/>
          </a:p>
        </p:txBody>
      </p:sp>
      <p:sp>
        <p:nvSpPr>
          <p:cNvPr id="9" name="Rectangle 5"/>
          <p:cNvSpPr txBox="1">
            <a:spLocks noChangeArrowheads="1"/>
          </p:cNvSpPr>
          <p:nvPr/>
        </p:nvSpPr>
        <p:spPr bwMode="auto">
          <a:xfrm>
            <a:off x="7662273" y="6477000"/>
            <a:ext cx="8816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S PGothic" pitchFamily="34" charset="-128"/>
                <a:cs typeface="+mn-cs"/>
              </a:rPr>
              <a:t>Bo Sun (ZTE)</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S PGothic" pitchFamily="34" charset="-128"/>
              <a:cs typeface="+mn-cs"/>
            </a:endParaRPr>
          </a:p>
        </p:txBody>
      </p:sp>
      <p:sp>
        <p:nvSpPr>
          <p:cNvPr id="10" name="Rectangle 4"/>
          <p:cNvSpPr>
            <a:spLocks noGrp="1" noChangeArrowheads="1"/>
          </p:cNvSpPr>
          <p:nvPr>
            <p:ph type="dt" sz="quarter" idx="10"/>
          </p:nvPr>
        </p:nvSpPr>
        <p:spPr>
          <a:xfrm>
            <a:off x="696913" y="332601"/>
            <a:ext cx="827150"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J</a:t>
            </a:r>
            <a:r>
              <a:rPr lang="en-US" altLang="zh-CN" sz="1800" dirty="0" smtClean="0"/>
              <a:t>ul</a:t>
            </a:r>
            <a:r>
              <a:rPr lang="en-US" altLang="en-US" sz="1800" dirty="0" smtClean="0"/>
              <a:t> 2015</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4"/>
          <p:cNvSpPr>
            <a:spLocks noGrp="1" noChangeArrowheads="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May 2015</a:t>
            </a:r>
          </a:p>
        </p:txBody>
      </p:sp>
      <p:sp>
        <p:nvSpPr>
          <p:cNvPr id="18436" name="Slide Number Placeholder 4"/>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89D65ABE-CCC9-435B-ADFD-9E86D81E54AB}" type="slidenum">
              <a:rPr lang="en-US" altLang="en-US"/>
              <a:pPr/>
              <a:t>10</a:t>
            </a:fld>
            <a:endParaRPr lang="en-US" altLang="en-US"/>
          </a:p>
        </p:txBody>
      </p:sp>
      <p:sp>
        <p:nvSpPr>
          <p:cNvPr id="18437" name="Rectangle 2"/>
          <p:cNvSpPr>
            <a:spLocks noGrp="1" noChangeArrowheads="1"/>
          </p:cNvSpPr>
          <p:nvPr>
            <p:ph type="title"/>
          </p:nvPr>
        </p:nvSpPr>
        <p:spPr>
          <a:xfrm>
            <a:off x="685800" y="685800"/>
            <a:ext cx="7772400" cy="609600"/>
          </a:xfrm>
        </p:spPr>
        <p:txBody>
          <a:bodyPr/>
          <a:lstStyle/>
          <a:p>
            <a:r>
              <a:rPr lang="en-US" altLang="en-US" sz="2800" u="sng" smtClean="0"/>
              <a:t>Other Guidelines for IEEE WG Meetings</a:t>
            </a:r>
          </a:p>
        </p:txBody>
      </p:sp>
      <p:sp>
        <p:nvSpPr>
          <p:cNvPr id="18438" name="Rectangle 4"/>
          <p:cNvSpPr>
            <a:spLocks noChangeArrowheads="1"/>
          </p:cNvSpPr>
          <p:nvPr/>
        </p:nvSpPr>
        <p:spPr bwMode="auto">
          <a:xfrm>
            <a:off x="533400" y="1371600"/>
            <a:ext cx="8229600" cy="4572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230188" indent="-230188">
              <a:defRPr sz="1200">
                <a:solidFill>
                  <a:schemeClr val="tx1"/>
                </a:solidFill>
                <a:latin typeface="Times New Roman" pitchFamily="18" charset="0"/>
                <a:ea typeface="MS PGothic" pitchFamily="34" charset="-128"/>
              </a:defRPr>
            </a:lvl1pPr>
            <a:lvl2pPr marL="630238"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nSpc>
                <a:spcPct val="80000"/>
              </a:lnSpc>
              <a:spcBef>
                <a:spcPct val="20000"/>
              </a:spcBef>
              <a:buFontTx/>
              <a:buChar char="•"/>
            </a:pPr>
            <a:endParaRPr lang="en-US" altLang="en-US" sz="500" b="1" u="sng" dirty="0">
              <a:solidFill>
                <a:srgbClr val="FF0000"/>
              </a:solidFill>
            </a:endParaRPr>
          </a:p>
          <a:p>
            <a:pPr>
              <a:lnSpc>
                <a:spcPct val="80000"/>
              </a:lnSpc>
              <a:spcBef>
                <a:spcPct val="20000"/>
              </a:spcBef>
              <a:spcAft>
                <a:spcPct val="40000"/>
              </a:spcAft>
              <a:buFontTx/>
              <a:buChar char="•"/>
            </a:pPr>
            <a:r>
              <a:rPr lang="en-US" altLang="en-US" sz="2000" dirty="0"/>
              <a:t>All IEEE-SA standards meetings shall be conducted in compliance with all applicable laws, including antitrust and competition laws. </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the interpretation, validity, or essentiality of patents/patent claims. </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specific license rates, terms, or conditions.</a:t>
            </a:r>
          </a:p>
          <a:p>
            <a:pPr lvl="2">
              <a:lnSpc>
                <a:spcPct val="80000"/>
              </a:lnSpc>
              <a:spcBef>
                <a:spcPct val="20000"/>
              </a:spcBef>
              <a:spcAft>
                <a:spcPct val="40000"/>
              </a:spcAft>
              <a:buFontTx/>
              <a:buChar char="•"/>
            </a:pPr>
            <a:r>
              <a:rPr lang="en-US" altLang="en-US" sz="1600" dirty="0"/>
              <a:t>Relative costs, including licensing costs of essential patent claims, of different technical approaches may be discussed in standards development meetings. </a:t>
            </a:r>
          </a:p>
          <a:p>
            <a:pPr lvl="3">
              <a:lnSpc>
                <a:spcPct val="80000"/>
              </a:lnSpc>
              <a:spcBef>
                <a:spcPct val="20000"/>
              </a:spcBef>
              <a:spcAft>
                <a:spcPct val="40000"/>
              </a:spcAft>
              <a:buFontTx/>
              <a:buChar char="–"/>
            </a:pPr>
            <a:r>
              <a:rPr lang="en-GB" altLang="en-US" sz="1600" dirty="0"/>
              <a:t>Technical considerations remain primary focus</a:t>
            </a:r>
            <a:endParaRPr lang="en-US" altLang="en-US" sz="1600" dirty="0"/>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or engage in the fixing of product prices, allocation of customers, or division of sales markets.</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the status or substance of ongoing or threatened litigation.</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be silent if inappropriate topics are discussed </a:t>
            </a:r>
            <a:r>
              <a:rPr lang="en-US" altLang="ja-JP" sz="1800" b="1" dirty="0">
                <a:latin typeface="Arial" pitchFamily="34" charset="0"/>
              </a:rPr>
              <a:t>…</a:t>
            </a:r>
            <a:r>
              <a:rPr lang="en-US" altLang="ja-JP" sz="1800" b="1" dirty="0"/>
              <a:t> do formally object.</a:t>
            </a:r>
          </a:p>
          <a:p>
            <a:pPr algn="ctr">
              <a:lnSpc>
                <a:spcPct val="80000"/>
              </a:lnSpc>
              <a:spcBef>
                <a:spcPct val="20000"/>
              </a:spcBef>
            </a:pPr>
            <a:r>
              <a:rPr lang="en-US" altLang="en-US" dirty="0"/>
              <a:t>---------------------------------------------------------------   </a:t>
            </a:r>
            <a:endParaRPr lang="en-US" altLang="en-US" sz="1400" dirty="0"/>
          </a:p>
          <a:p>
            <a:pPr algn="ctr">
              <a:lnSpc>
                <a:spcPct val="80000"/>
              </a:lnSpc>
              <a:spcBef>
                <a:spcPct val="20000"/>
              </a:spcBef>
            </a:pPr>
            <a:r>
              <a:rPr lang="en-US" altLang="en-US" sz="1400" dirty="0"/>
              <a:t>See </a:t>
            </a:r>
            <a:r>
              <a:rPr lang="en-US" altLang="en-US" sz="1400" i="1" dirty="0"/>
              <a:t>IEEE-SA Standards Board Operations Manual</a:t>
            </a:r>
            <a:r>
              <a:rPr lang="en-US" altLang="en-US" sz="1400" dirty="0"/>
              <a:t>, clause 5.3.10 and </a:t>
            </a:r>
            <a:r>
              <a:rPr lang="en-GB" altLang="en-US" sz="1400" dirty="0"/>
              <a:t>“Promoting Competition and Innovation: What You Need to Know about the IEEE Standards Association's Antitrust and Competition Policy”</a:t>
            </a:r>
            <a:r>
              <a:rPr lang="en-US" altLang="ja-JP" sz="1400" dirty="0"/>
              <a:t> for more details.</a:t>
            </a:r>
            <a:endParaRPr lang="en-US" altLang="en-US" sz="1400" dirty="0"/>
          </a:p>
        </p:txBody>
      </p:sp>
      <p:sp>
        <p:nvSpPr>
          <p:cNvPr id="2" name="Footer Placeholder 1"/>
          <p:cNvSpPr>
            <a:spLocks noGrp="1"/>
          </p:cNvSpPr>
          <p:nvPr>
            <p:ph type="ftr" sz="quarter" idx="3"/>
          </p:nvPr>
        </p:nvSpPr>
        <p:spPr>
          <a:xfrm>
            <a:off x="6820696" y="6475413"/>
            <a:ext cx="1723229" cy="184666"/>
          </a:xfrm>
        </p:spPr>
        <p:txBody>
          <a:bodyPr/>
          <a:lstStyle/>
          <a:p>
            <a:pPr>
              <a:defRPr/>
            </a:pPr>
            <a:endParaRPr lang="en-US" dirty="0"/>
          </a:p>
        </p:txBody>
      </p:sp>
      <p:sp>
        <p:nvSpPr>
          <p:cNvPr id="8" name="Rectangle 5"/>
          <p:cNvSpPr txBox="1">
            <a:spLocks noChangeArrowheads="1"/>
          </p:cNvSpPr>
          <p:nvPr/>
        </p:nvSpPr>
        <p:spPr bwMode="auto">
          <a:xfrm>
            <a:off x="7662273" y="6475413"/>
            <a:ext cx="8816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S PGothic" pitchFamily="34" charset="-128"/>
                <a:cs typeface="+mn-cs"/>
              </a:rPr>
              <a:t>Bo Sun (ZTE)</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S PGothic" pitchFamily="34" charset="-128"/>
              <a:cs typeface="+mn-cs"/>
            </a:endParaRP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smtClean="0"/>
              <a:t>Ad Hoc Groups Operation</a:t>
            </a:r>
          </a:p>
        </p:txBody>
      </p:sp>
      <p:sp>
        <p:nvSpPr>
          <p:cNvPr id="25603" name="Content Placeholder 2"/>
          <p:cNvSpPr>
            <a:spLocks noGrp="1"/>
          </p:cNvSpPr>
          <p:nvPr>
            <p:ph idx="1"/>
          </p:nvPr>
        </p:nvSpPr>
        <p:spPr>
          <a:xfrm>
            <a:off x="685800" y="1676400"/>
            <a:ext cx="7772400" cy="4114800"/>
          </a:xfrm>
        </p:spPr>
        <p:txBody>
          <a:bodyPr/>
          <a:lstStyle/>
          <a:p>
            <a:r>
              <a:rPr lang="en-US" altLang="en-US" sz="2000" dirty="0" smtClean="0"/>
              <a:t>A straw poll needs to achieves at least 75% at the ad-hoc level to be converted to a motion at the TG level.</a:t>
            </a:r>
          </a:p>
          <a:p>
            <a:r>
              <a:rPr lang="en-GB" altLang="zh-CN" sz="2000" dirty="0" smtClean="0"/>
              <a:t>In the case a consensus can not be reached within an Ad Hoc group (a stalemate that prohibits further progress), the subject is moved to the Task group, if an Ad Hoc straw poll vote to move the subject to the </a:t>
            </a:r>
            <a:r>
              <a:rPr lang="en-GB" altLang="zh-CN" sz="2000" dirty="0" err="1" smtClean="0"/>
              <a:t>Taskgroup</a:t>
            </a:r>
            <a:r>
              <a:rPr lang="en-GB" altLang="zh-CN" sz="2000" dirty="0" smtClean="0"/>
              <a:t> achieves &gt; 50% approval.</a:t>
            </a:r>
          </a:p>
          <a:p>
            <a:r>
              <a:rPr lang="en-US" altLang="en-US" sz="2000" dirty="0" smtClean="0"/>
              <a:t>A straw poll affecting the Spec Framework has to start with, </a:t>
            </a:r>
          </a:p>
          <a:p>
            <a:pPr lvl="1"/>
            <a:r>
              <a:rPr lang="en-US" altLang="en-US" b="1" dirty="0" smtClean="0">
                <a:solidFill>
                  <a:srgbClr val="FF0000"/>
                </a:solidFill>
              </a:rPr>
              <a:t>Do you agree to add to the TG Specification Frame work document?</a:t>
            </a:r>
          </a:p>
          <a:p>
            <a:pPr lvl="2"/>
            <a:r>
              <a:rPr lang="en-US" altLang="en-US" b="1" dirty="0" err="1" smtClean="0">
                <a:solidFill>
                  <a:srgbClr val="FF0000"/>
                </a:solidFill>
              </a:rPr>
              <a:t>x.y.z</a:t>
            </a:r>
            <a:r>
              <a:rPr lang="en-US" altLang="en-US" b="1" dirty="0" smtClean="0">
                <a:solidFill>
                  <a:srgbClr val="FF0000"/>
                </a:solidFill>
              </a:rPr>
              <a:t>. &lt;feature description&gt;</a:t>
            </a:r>
          </a:p>
          <a:p>
            <a:r>
              <a:rPr lang="en-US" altLang="zh-CN" sz="2000" dirty="0" smtClean="0"/>
              <a:t>For further details, please see 11-15-0075r0</a:t>
            </a:r>
          </a:p>
          <a:p>
            <a:r>
              <a:rPr lang="en-US" altLang="zh-CN" sz="2000" dirty="0" smtClean="0"/>
              <a:t>Minutes of the Ad Hoc group meetings will be available on mentor.</a:t>
            </a:r>
            <a:endParaRPr lang="en-US" altLang="zh-CN" dirty="0" smtClean="0"/>
          </a:p>
        </p:txBody>
      </p:sp>
      <p:sp>
        <p:nvSpPr>
          <p:cNvPr id="25604" name="Date Placeholder 3"/>
          <p:cNvSpPr>
            <a:spLocks noGrp="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May 2015</a:t>
            </a:r>
          </a:p>
        </p:txBody>
      </p:sp>
      <p:sp>
        <p:nvSpPr>
          <p:cNvPr id="25606"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11</a:t>
            </a:fld>
            <a:endParaRPr lang="en-US" altLang="en-US"/>
          </a:p>
        </p:txBody>
      </p:sp>
      <p:sp>
        <p:nvSpPr>
          <p:cNvPr id="2" name="Footer Placeholder 1"/>
          <p:cNvSpPr>
            <a:spLocks noGrp="1"/>
          </p:cNvSpPr>
          <p:nvPr>
            <p:ph type="ftr" sz="quarter" idx="3"/>
          </p:nvPr>
        </p:nvSpPr>
        <p:spPr>
          <a:xfrm>
            <a:off x="6820696" y="6475413"/>
            <a:ext cx="1723229" cy="184666"/>
          </a:xfrm>
        </p:spPr>
        <p:txBody>
          <a:bodyPr/>
          <a:lstStyle/>
          <a:p>
            <a:pPr>
              <a:defRPr/>
            </a:pPr>
            <a:endParaRPr lang="en-US" dirty="0"/>
          </a:p>
        </p:txBody>
      </p:sp>
      <p:sp>
        <p:nvSpPr>
          <p:cNvPr id="7" name="Rectangle 5"/>
          <p:cNvSpPr txBox="1">
            <a:spLocks noChangeArrowheads="1"/>
          </p:cNvSpPr>
          <p:nvPr/>
        </p:nvSpPr>
        <p:spPr bwMode="auto">
          <a:xfrm>
            <a:off x="7662273" y="6475413"/>
            <a:ext cx="8816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S PGothic" pitchFamily="34" charset="-128"/>
                <a:cs typeface="+mn-cs"/>
              </a:rPr>
              <a:t>Bo Sun (ZTE)</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S PGothic" pitchFamily="34" charset="-128"/>
              <a:cs typeface="+mn-cs"/>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itle 1"/>
          <p:cNvSpPr>
            <a:spLocks noGrp="1"/>
          </p:cNvSpPr>
          <p:nvPr>
            <p:ph type="title"/>
          </p:nvPr>
        </p:nvSpPr>
        <p:spPr>
          <a:xfrm>
            <a:off x="685800" y="457200"/>
            <a:ext cx="7772400" cy="1066800"/>
          </a:xfrm>
        </p:spPr>
        <p:txBody>
          <a:bodyPr/>
          <a:lstStyle/>
          <a:p>
            <a:r>
              <a:rPr lang="en-US" altLang="en-US" dirty="0" smtClean="0"/>
              <a:t>Submissions (PHY)</a:t>
            </a:r>
          </a:p>
        </p:txBody>
      </p:sp>
      <p:sp>
        <p:nvSpPr>
          <p:cNvPr id="2052" name="Rectangle 4"/>
          <p:cNvSpPr>
            <a:spLocks noGrp="1" noChangeArrowheads="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May 2015</a:t>
            </a:r>
          </a:p>
        </p:txBody>
      </p:sp>
      <p:sp>
        <p:nvSpPr>
          <p:cNvPr id="2054"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62774C0D-C46E-4098-B5A1-9836ACE85E63}" type="slidenum">
              <a:rPr lang="en-US" altLang="en-US"/>
              <a:pPr/>
              <a:t>12</a:t>
            </a:fld>
            <a:endParaRPr lang="en-US" altLang="en-US"/>
          </a:p>
        </p:txBody>
      </p:sp>
      <p:sp>
        <p:nvSpPr>
          <p:cNvPr id="2" name="Footer Placeholder 1"/>
          <p:cNvSpPr>
            <a:spLocks noGrp="1"/>
          </p:cNvSpPr>
          <p:nvPr>
            <p:ph type="ftr" sz="quarter" idx="3"/>
          </p:nvPr>
        </p:nvSpPr>
        <p:spPr>
          <a:xfrm>
            <a:off x="6820696" y="6475413"/>
            <a:ext cx="1723229" cy="184666"/>
          </a:xfrm>
        </p:spPr>
        <p:txBody>
          <a:bodyPr/>
          <a:lstStyle/>
          <a:p>
            <a:pPr>
              <a:defRPr/>
            </a:pPr>
            <a:endParaRPr lang="en-US" dirty="0"/>
          </a:p>
        </p:txBody>
      </p:sp>
      <p:sp>
        <p:nvSpPr>
          <p:cNvPr id="7" name="Rectangle 5"/>
          <p:cNvSpPr txBox="1">
            <a:spLocks noChangeArrowheads="1"/>
          </p:cNvSpPr>
          <p:nvPr/>
        </p:nvSpPr>
        <p:spPr bwMode="auto">
          <a:xfrm>
            <a:off x="7662273" y="6475413"/>
            <a:ext cx="8816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S PGothic" pitchFamily="34" charset="-128"/>
                <a:cs typeface="+mn-cs"/>
              </a:rPr>
              <a:t>Bo Sun (ZTE)</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S PGothic" pitchFamily="34" charset="-128"/>
              <a:cs typeface="+mn-cs"/>
            </a:endParaRPr>
          </a:p>
        </p:txBody>
      </p:sp>
      <p:graphicFrame>
        <p:nvGraphicFramePr>
          <p:cNvPr id="9" name="Table 7"/>
          <p:cNvGraphicFramePr>
            <a:graphicFrameLocks noGrp="1"/>
          </p:cNvGraphicFramePr>
          <p:nvPr/>
        </p:nvGraphicFramePr>
        <p:xfrm>
          <a:off x="914400" y="1295400"/>
          <a:ext cx="7467600" cy="4257394"/>
        </p:xfrm>
        <a:graphic>
          <a:graphicData uri="http://schemas.openxmlformats.org/drawingml/2006/table">
            <a:tbl>
              <a:tblPr/>
              <a:tblGrid>
                <a:gridCol w="1029067"/>
                <a:gridCol w="4228733"/>
                <a:gridCol w="1551197"/>
                <a:gridCol w="658603"/>
              </a:tblGrid>
              <a:tr h="158675">
                <a:tc>
                  <a:txBody>
                    <a:bodyPr/>
                    <a:lstStyle/>
                    <a:p>
                      <a:pPr algn="ctr" fontAlgn="b"/>
                      <a:r>
                        <a:rPr lang="en-CA" sz="1100" b="1" i="0" u="none" strike="noStrike" dirty="0">
                          <a:solidFill>
                            <a:srgbClr val="FFFFFF"/>
                          </a:solidFill>
                          <a:latin typeface="Calibri"/>
                        </a:rPr>
                        <a:t>DCN</a:t>
                      </a:r>
                    </a:p>
                  </a:txBody>
                  <a:tcPr marL="8128" marR="8128" marT="8128" marB="0" anchor="b">
                    <a:lnL>
                      <a:noFill/>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F81BD"/>
                    </a:solidFill>
                  </a:tcPr>
                </a:tc>
                <a:tc>
                  <a:txBody>
                    <a:bodyPr/>
                    <a:lstStyle/>
                    <a:p>
                      <a:pPr algn="ctr" fontAlgn="b"/>
                      <a:r>
                        <a:rPr lang="en-CA" sz="1100" b="1" i="0" u="none" strike="noStrike" dirty="0">
                          <a:solidFill>
                            <a:srgbClr val="FFFFFF"/>
                          </a:solidFill>
                          <a:latin typeface="Calibri"/>
                        </a:rPr>
                        <a:t>Title</a:t>
                      </a:r>
                    </a:p>
                  </a:txBody>
                  <a:tcPr marL="8128" marR="8128" marT="8128"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F81BD"/>
                    </a:solidFill>
                  </a:tcPr>
                </a:tc>
                <a:tc>
                  <a:txBody>
                    <a:bodyPr/>
                    <a:lstStyle/>
                    <a:p>
                      <a:pPr algn="ctr" fontAlgn="b"/>
                      <a:r>
                        <a:rPr lang="en-CA" sz="1100" b="1" i="0" u="none" strike="noStrike">
                          <a:solidFill>
                            <a:srgbClr val="FFFFFF"/>
                          </a:solidFill>
                          <a:latin typeface="Calibri"/>
                        </a:rPr>
                        <a:t>Author</a:t>
                      </a:r>
                    </a:p>
                  </a:txBody>
                  <a:tcPr marL="8128" marR="8128" marT="8128"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F81BD"/>
                    </a:solidFill>
                  </a:tcPr>
                </a:tc>
                <a:tc>
                  <a:txBody>
                    <a:bodyPr/>
                    <a:lstStyle/>
                    <a:p>
                      <a:pPr algn="ctr" fontAlgn="b"/>
                      <a:r>
                        <a:rPr lang="en-CA" sz="1100" b="1" i="0" u="none" strike="noStrike">
                          <a:solidFill>
                            <a:srgbClr val="FFFFFF"/>
                          </a:solidFill>
                          <a:latin typeface="Calibri"/>
                        </a:rPr>
                        <a:t>ad hoc</a:t>
                      </a:r>
                    </a:p>
                  </a:txBody>
                  <a:tcPr marL="8128" marR="8128" marT="8128" marB="0" anchor="b">
                    <a:lnL w="6350" cap="flat" cmpd="sng" algn="ctr">
                      <a:solidFill>
                        <a:srgbClr val="FFFFFF"/>
                      </a:solidFill>
                      <a:prstDash val="solid"/>
                      <a:round/>
                      <a:headEnd type="none" w="med" len="med"/>
                      <a:tailEnd type="none" w="med" len="med"/>
                    </a:lnL>
                    <a:lnR>
                      <a:noFill/>
                    </a:lnR>
                    <a:lnT>
                      <a:noFill/>
                    </a:lnT>
                    <a:lnB w="19050" cap="flat" cmpd="sng" algn="ctr">
                      <a:solidFill>
                        <a:srgbClr val="FFFFFF"/>
                      </a:solidFill>
                      <a:prstDash val="solid"/>
                      <a:round/>
                      <a:headEnd type="none" w="med" len="med"/>
                      <a:tailEnd type="none" w="med" len="med"/>
                    </a:lnB>
                    <a:solidFill>
                      <a:srgbClr val="4F81BD"/>
                    </a:solidFill>
                  </a:tcPr>
                </a:tc>
              </a:tr>
              <a:tr h="177539">
                <a:tc>
                  <a:txBody>
                    <a:bodyPr/>
                    <a:lstStyle/>
                    <a:p>
                      <a:pPr algn="l" fontAlgn="b"/>
                      <a:r>
                        <a:rPr lang="en-CA" sz="1100" b="0" i="0" u="none" strike="noStrike">
                          <a:solidFill>
                            <a:srgbClr val="000000"/>
                          </a:solidFill>
                          <a:latin typeface="Calibri"/>
                        </a:rPr>
                        <a:t>11-15/0805</a:t>
                      </a:r>
                    </a:p>
                  </a:txBody>
                  <a:tcPr marL="8128" marR="8128" marT="8128" marB="0" anchor="b">
                    <a:lnL>
                      <a:noFill/>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da-DK" sz="1100" b="0" i="0" u="none" strike="noStrike">
                          <a:solidFill>
                            <a:srgbClr val="000000"/>
                          </a:solidFill>
                          <a:latin typeface="Calibri"/>
                        </a:rPr>
                        <a:t>SIG-B field for HEW PPDU</a:t>
                      </a:r>
                    </a:p>
                  </a:txBody>
                  <a:tcPr marL="8128" marR="8128" marT="8128"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100" b="0" i="0" u="none" strike="noStrike">
                          <a:solidFill>
                            <a:srgbClr val="000000"/>
                          </a:solidFill>
                          <a:latin typeface="Calibri"/>
                        </a:rPr>
                        <a:t>Young Hoon Kwon</a:t>
                      </a:r>
                    </a:p>
                  </a:txBody>
                  <a:tcPr marL="8128" marR="8128" marT="8128"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100" b="0" i="0" u="none" strike="noStrike">
                          <a:solidFill>
                            <a:srgbClr val="000000"/>
                          </a:solidFill>
                          <a:latin typeface="Calibri"/>
                        </a:rPr>
                        <a:t>PHY</a:t>
                      </a:r>
                    </a:p>
                  </a:txBody>
                  <a:tcPr marL="8128" marR="8128" marT="8128" marB="0" anchor="b">
                    <a:lnL w="6350" cap="flat" cmpd="sng" algn="ctr">
                      <a:solidFill>
                        <a:srgbClr val="FFFFFF"/>
                      </a:solidFill>
                      <a:prstDash val="solid"/>
                      <a:round/>
                      <a:headEnd type="none" w="med" len="med"/>
                      <a:tailEnd type="none" w="med" len="med"/>
                    </a:lnL>
                    <a:lnR>
                      <a:noFill/>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77539">
                <a:tc>
                  <a:txBody>
                    <a:bodyPr/>
                    <a:lstStyle/>
                    <a:p>
                      <a:pPr algn="l" fontAlgn="b"/>
                      <a:r>
                        <a:rPr lang="en-CA" sz="1100" b="0" i="0" u="none" strike="noStrike">
                          <a:solidFill>
                            <a:srgbClr val="000000"/>
                          </a:solidFill>
                          <a:latin typeface="Calibri"/>
                        </a:rPr>
                        <a:t>11-15/0810</a:t>
                      </a:r>
                    </a:p>
                  </a:txBody>
                  <a:tcPr marL="8128" marR="8128" marT="8128"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100" b="0" i="0" u="none" strike="noStrike">
                          <a:solidFill>
                            <a:srgbClr val="000000"/>
                          </a:solidFill>
                          <a:latin typeface="Calibri"/>
                        </a:rPr>
                        <a:t>HE PHY Padding and Packet Extension</a:t>
                      </a:r>
                    </a:p>
                  </a:txBody>
                  <a:tcPr marL="8128" marR="8128" marT="8128"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100" b="0" i="0" u="none" strike="noStrike">
                          <a:solidFill>
                            <a:srgbClr val="000000"/>
                          </a:solidFill>
                          <a:latin typeface="Calibri"/>
                        </a:rPr>
                        <a:t>Hongyuan Zhang </a:t>
                      </a:r>
                    </a:p>
                  </a:txBody>
                  <a:tcPr marL="8128" marR="8128" marT="8128"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100" b="0" i="0" u="none" strike="noStrike">
                          <a:solidFill>
                            <a:srgbClr val="000000"/>
                          </a:solidFill>
                          <a:latin typeface="Calibri"/>
                        </a:rPr>
                        <a:t>PHY</a:t>
                      </a:r>
                    </a:p>
                  </a:txBody>
                  <a:tcPr marL="8128" marR="8128" marT="8128"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177539">
                <a:tc>
                  <a:txBody>
                    <a:bodyPr/>
                    <a:lstStyle/>
                    <a:p>
                      <a:pPr algn="l" fontAlgn="b"/>
                      <a:r>
                        <a:rPr lang="en-CA" sz="1100" b="0" i="0" u="none" strike="noStrike">
                          <a:solidFill>
                            <a:srgbClr val="000000"/>
                          </a:solidFill>
                          <a:latin typeface="Calibri"/>
                        </a:rPr>
                        <a:t>11-15/0812</a:t>
                      </a:r>
                    </a:p>
                  </a:txBody>
                  <a:tcPr marL="8128" marR="8128" marT="8128"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100" b="0" i="0" u="none" strike="noStrike">
                          <a:solidFill>
                            <a:srgbClr val="000000"/>
                          </a:solidFill>
                          <a:latin typeface="Calibri"/>
                        </a:rPr>
                        <a:t>Pilot Design for Data Section</a:t>
                      </a:r>
                    </a:p>
                  </a:txBody>
                  <a:tcPr marL="8128" marR="8128" marT="8128"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100" b="0" i="0" u="none" strike="noStrike">
                          <a:solidFill>
                            <a:srgbClr val="000000"/>
                          </a:solidFill>
                          <a:latin typeface="Calibri"/>
                        </a:rPr>
                        <a:t>Sameer Vermani </a:t>
                      </a:r>
                    </a:p>
                  </a:txBody>
                  <a:tcPr marL="8128" marR="8128" marT="8128"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100" b="0" i="0" u="none" strike="noStrike">
                          <a:solidFill>
                            <a:srgbClr val="000000"/>
                          </a:solidFill>
                          <a:latin typeface="Calibri"/>
                        </a:rPr>
                        <a:t>PHY</a:t>
                      </a:r>
                    </a:p>
                  </a:txBody>
                  <a:tcPr marL="8128" marR="8128" marT="8128"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77539">
                <a:tc>
                  <a:txBody>
                    <a:bodyPr/>
                    <a:lstStyle/>
                    <a:p>
                      <a:pPr algn="l" fontAlgn="b"/>
                      <a:r>
                        <a:rPr lang="en-CA" sz="1100" b="0" i="0" u="none" strike="noStrike">
                          <a:solidFill>
                            <a:srgbClr val="000000"/>
                          </a:solidFill>
                          <a:latin typeface="Calibri"/>
                        </a:rPr>
                        <a:t>11-15/0813</a:t>
                      </a:r>
                    </a:p>
                  </a:txBody>
                  <a:tcPr marL="8128" marR="8128" marT="8128"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100" b="0" i="0" u="none" strike="noStrike">
                          <a:solidFill>
                            <a:srgbClr val="000000"/>
                          </a:solidFill>
                          <a:latin typeface="Calibri"/>
                        </a:rPr>
                        <a:t>CP Indication for UL MU Transmission</a:t>
                      </a:r>
                    </a:p>
                  </a:txBody>
                  <a:tcPr marL="8128" marR="8128" marT="8128"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100" b="0" i="0" u="none" strike="noStrike">
                          <a:solidFill>
                            <a:srgbClr val="000000"/>
                          </a:solidFill>
                          <a:latin typeface="Calibri"/>
                        </a:rPr>
                        <a:t>Zhigang Rong </a:t>
                      </a:r>
                    </a:p>
                  </a:txBody>
                  <a:tcPr marL="8128" marR="8128" marT="8128"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100" b="0" i="0" u="none" strike="noStrike">
                          <a:solidFill>
                            <a:srgbClr val="000000"/>
                          </a:solidFill>
                          <a:latin typeface="Calibri"/>
                        </a:rPr>
                        <a:t>PHY</a:t>
                      </a:r>
                    </a:p>
                  </a:txBody>
                  <a:tcPr marL="8128" marR="8128" marT="8128"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177539">
                <a:tc>
                  <a:txBody>
                    <a:bodyPr/>
                    <a:lstStyle/>
                    <a:p>
                      <a:pPr algn="l" fontAlgn="b"/>
                      <a:r>
                        <a:rPr lang="en-CA" sz="1100" b="0" i="0" u="none" strike="noStrike">
                          <a:solidFill>
                            <a:srgbClr val="000000"/>
                          </a:solidFill>
                          <a:latin typeface="Calibri"/>
                        </a:rPr>
                        <a:t>11-15/0816</a:t>
                      </a:r>
                    </a:p>
                  </a:txBody>
                  <a:tcPr marL="8128" marR="8128" marT="8128"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100" b="0" i="0" u="none" strike="noStrike">
                          <a:solidFill>
                            <a:srgbClr val="000000"/>
                          </a:solidFill>
                          <a:latin typeface="Calibri"/>
                        </a:rPr>
                        <a:t>Interleaver and Tone Mapper for OFDMA</a:t>
                      </a:r>
                    </a:p>
                  </a:txBody>
                  <a:tcPr marL="8128" marR="8128" marT="8128"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100" b="0" i="0" u="none" strike="noStrike">
                          <a:solidFill>
                            <a:srgbClr val="000000"/>
                          </a:solidFill>
                          <a:latin typeface="Calibri"/>
                        </a:rPr>
                        <a:t>Yakun Sun</a:t>
                      </a:r>
                    </a:p>
                  </a:txBody>
                  <a:tcPr marL="8128" marR="8128" marT="8128"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100" b="0" i="0" u="none" strike="noStrike">
                          <a:solidFill>
                            <a:srgbClr val="000000"/>
                          </a:solidFill>
                          <a:latin typeface="Calibri"/>
                        </a:rPr>
                        <a:t>PHY</a:t>
                      </a:r>
                    </a:p>
                  </a:txBody>
                  <a:tcPr marL="8128" marR="8128" marT="8128"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77539">
                <a:tc>
                  <a:txBody>
                    <a:bodyPr/>
                    <a:lstStyle/>
                    <a:p>
                      <a:pPr algn="l" fontAlgn="b"/>
                      <a:r>
                        <a:rPr lang="en-CA" sz="1100" b="0" i="0" u="none" strike="noStrike">
                          <a:solidFill>
                            <a:srgbClr val="000000"/>
                          </a:solidFill>
                          <a:latin typeface="Calibri"/>
                        </a:rPr>
                        <a:t>11-15/0817</a:t>
                      </a:r>
                    </a:p>
                  </a:txBody>
                  <a:tcPr marL="8128" marR="8128" marT="8128"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100" b="0" i="0" u="none" strike="noStrike">
                          <a:solidFill>
                            <a:srgbClr val="000000"/>
                          </a:solidFill>
                          <a:latin typeface="Calibri"/>
                        </a:rPr>
                        <a:t>P Matrix for HE-LTF</a:t>
                      </a:r>
                    </a:p>
                  </a:txBody>
                  <a:tcPr marL="8128" marR="8128" marT="8128"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100" b="0" i="0" u="none" strike="noStrike">
                          <a:solidFill>
                            <a:srgbClr val="000000"/>
                          </a:solidFill>
                          <a:latin typeface="Calibri"/>
                        </a:rPr>
                        <a:t>Yakun Sun</a:t>
                      </a:r>
                    </a:p>
                  </a:txBody>
                  <a:tcPr marL="8128" marR="8128" marT="8128"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100" b="0" i="0" u="none" strike="noStrike">
                          <a:solidFill>
                            <a:srgbClr val="000000"/>
                          </a:solidFill>
                          <a:latin typeface="Calibri"/>
                        </a:rPr>
                        <a:t>PHY</a:t>
                      </a:r>
                    </a:p>
                  </a:txBody>
                  <a:tcPr marL="8128" marR="8128" marT="8128"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177539">
                <a:tc>
                  <a:txBody>
                    <a:bodyPr/>
                    <a:lstStyle/>
                    <a:p>
                      <a:pPr algn="l" fontAlgn="b"/>
                      <a:r>
                        <a:rPr lang="en-CA" sz="1100" b="0" i="0" u="none" strike="noStrike">
                          <a:solidFill>
                            <a:srgbClr val="000000"/>
                          </a:solidFill>
                          <a:latin typeface="Calibri"/>
                        </a:rPr>
                        <a:t>11-15/0819</a:t>
                      </a:r>
                    </a:p>
                  </a:txBody>
                  <a:tcPr marL="8128" marR="8128" marT="8128"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100" b="0" i="0" u="none" strike="noStrike">
                          <a:solidFill>
                            <a:srgbClr val="000000"/>
                          </a:solidFill>
                          <a:latin typeface="Calibri"/>
                        </a:rPr>
                        <a:t>11ax OFDMA Tone Plan Leftover Tones and Pilot Structure</a:t>
                      </a:r>
                    </a:p>
                  </a:txBody>
                  <a:tcPr marL="8128" marR="8128" marT="8128"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100" b="0" i="0" u="none" strike="noStrike">
                          <a:solidFill>
                            <a:srgbClr val="000000"/>
                          </a:solidFill>
                          <a:latin typeface="Calibri"/>
                        </a:rPr>
                        <a:t>Bin Tian</a:t>
                      </a:r>
                    </a:p>
                  </a:txBody>
                  <a:tcPr marL="8128" marR="8128" marT="8128"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100" b="0" i="0" u="none" strike="noStrike" dirty="0">
                          <a:solidFill>
                            <a:srgbClr val="000000"/>
                          </a:solidFill>
                          <a:latin typeface="Calibri"/>
                        </a:rPr>
                        <a:t>PHY</a:t>
                      </a:r>
                    </a:p>
                  </a:txBody>
                  <a:tcPr marL="8128" marR="8128" marT="8128"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77539">
                <a:tc>
                  <a:txBody>
                    <a:bodyPr/>
                    <a:lstStyle/>
                    <a:p>
                      <a:pPr algn="l" fontAlgn="b"/>
                      <a:r>
                        <a:rPr lang="en-CA" sz="1100" b="0" i="0" u="none" strike="noStrike" dirty="0" smtClean="0">
                          <a:solidFill>
                            <a:srgbClr val="000000"/>
                          </a:solidFill>
                          <a:latin typeface="Calibri"/>
                        </a:rPr>
                        <a:t>11-15/0822</a:t>
                      </a:r>
                      <a:endParaRPr lang="en-CA" sz="1100" b="0" i="0" u="none" strike="noStrike" dirty="0">
                        <a:solidFill>
                          <a:srgbClr val="000000"/>
                        </a:solidFill>
                        <a:latin typeface="Calibri"/>
                      </a:endParaRPr>
                    </a:p>
                  </a:txBody>
                  <a:tcPr marL="8128" marR="8128" marT="8128"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100" b="0" i="0" u="none" strike="noStrike" dirty="0">
                          <a:solidFill>
                            <a:srgbClr val="000000"/>
                          </a:solidFill>
                          <a:latin typeface="Calibri"/>
                        </a:rPr>
                        <a:t>SIG-A Structure in 11ax Preamble</a:t>
                      </a:r>
                    </a:p>
                  </a:txBody>
                  <a:tcPr marL="8128" marR="8128" marT="8128"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100" b="0" i="0" u="none" strike="noStrike" dirty="0" err="1">
                          <a:solidFill>
                            <a:srgbClr val="000000"/>
                          </a:solidFill>
                          <a:latin typeface="Calibri"/>
                        </a:rPr>
                        <a:t>Jianhan</a:t>
                      </a:r>
                      <a:r>
                        <a:rPr lang="en-CA" sz="1100" b="0" i="0" u="none" strike="noStrike" dirty="0">
                          <a:solidFill>
                            <a:srgbClr val="000000"/>
                          </a:solidFill>
                          <a:latin typeface="Calibri"/>
                        </a:rPr>
                        <a:t> Liu </a:t>
                      </a:r>
                    </a:p>
                  </a:txBody>
                  <a:tcPr marL="8128" marR="8128" marT="8128"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100" b="0" i="0" u="none" strike="noStrike" dirty="0">
                          <a:solidFill>
                            <a:srgbClr val="000000"/>
                          </a:solidFill>
                          <a:latin typeface="Calibri"/>
                        </a:rPr>
                        <a:t>PHY</a:t>
                      </a:r>
                    </a:p>
                  </a:txBody>
                  <a:tcPr marL="8128" marR="8128" marT="8128"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177539">
                <a:tc>
                  <a:txBody>
                    <a:bodyPr/>
                    <a:lstStyle/>
                    <a:p>
                      <a:pPr algn="l" fontAlgn="b"/>
                      <a:r>
                        <a:rPr lang="en-CA" sz="1100" b="0" i="0" u="none" strike="noStrike" dirty="0">
                          <a:solidFill>
                            <a:srgbClr val="000000"/>
                          </a:solidFill>
                          <a:latin typeface="Calibri"/>
                        </a:rPr>
                        <a:t>11-15/0821</a:t>
                      </a:r>
                    </a:p>
                  </a:txBody>
                  <a:tcPr marL="8128" marR="8128" marT="8128"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100" b="0" i="0" u="none" strike="noStrike">
                          <a:solidFill>
                            <a:srgbClr val="000000"/>
                          </a:solidFill>
                          <a:latin typeface="Calibri"/>
                        </a:rPr>
                        <a:t>HE SIG-B Structure</a:t>
                      </a:r>
                    </a:p>
                  </a:txBody>
                  <a:tcPr marL="8128" marR="8128" marT="8128"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100" b="0" i="0" u="none" strike="noStrike">
                          <a:solidFill>
                            <a:srgbClr val="000000"/>
                          </a:solidFill>
                          <a:latin typeface="Calibri"/>
                        </a:rPr>
                        <a:t>Joonsuk Kim</a:t>
                      </a:r>
                    </a:p>
                  </a:txBody>
                  <a:tcPr marL="8128" marR="8128" marT="8128"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100" b="0" i="0" u="none" strike="noStrike" dirty="0">
                          <a:solidFill>
                            <a:srgbClr val="000000"/>
                          </a:solidFill>
                          <a:latin typeface="Calibri"/>
                        </a:rPr>
                        <a:t>PHY</a:t>
                      </a:r>
                    </a:p>
                  </a:txBody>
                  <a:tcPr marL="8128" marR="8128" marT="8128"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177539">
                <a:tc>
                  <a:txBody>
                    <a:bodyPr/>
                    <a:lstStyle/>
                    <a:p>
                      <a:pPr algn="l" fontAlgn="b"/>
                      <a:r>
                        <a:rPr lang="en-CA" sz="1100" b="0" i="0" u="none" strike="noStrike" dirty="0">
                          <a:solidFill>
                            <a:srgbClr val="00B050"/>
                          </a:solidFill>
                          <a:latin typeface="Calibri"/>
                        </a:rPr>
                        <a:t>11-15/0823</a:t>
                      </a:r>
                    </a:p>
                  </a:txBody>
                  <a:tcPr marL="8128" marR="8128" marT="8128"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100" b="0" i="0" u="none" strike="noStrike">
                          <a:solidFill>
                            <a:srgbClr val="00B050"/>
                          </a:solidFill>
                          <a:latin typeface="Calibri"/>
                        </a:rPr>
                        <a:t>Preamble Design and Auto-Detection for 11ax</a:t>
                      </a:r>
                    </a:p>
                  </a:txBody>
                  <a:tcPr marL="8128" marR="8128" marT="8128"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100" b="0" i="0" u="none" strike="noStrike">
                          <a:solidFill>
                            <a:srgbClr val="00B050"/>
                          </a:solidFill>
                          <a:latin typeface="Calibri"/>
                        </a:rPr>
                        <a:t>Sungho Moon </a:t>
                      </a:r>
                    </a:p>
                  </a:txBody>
                  <a:tcPr marL="8128" marR="8128" marT="8128"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100" b="0" i="0" u="none" strike="noStrike" dirty="0">
                          <a:solidFill>
                            <a:srgbClr val="00B050"/>
                          </a:solidFill>
                          <a:latin typeface="Calibri"/>
                        </a:rPr>
                        <a:t>PHY</a:t>
                      </a:r>
                    </a:p>
                  </a:txBody>
                  <a:tcPr marL="8128" marR="8128" marT="8128"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177539">
                <a:tc>
                  <a:txBody>
                    <a:bodyPr/>
                    <a:lstStyle/>
                    <a:p>
                      <a:pPr algn="l" fontAlgn="b"/>
                      <a:r>
                        <a:rPr lang="en-CA" sz="1100" b="0" i="0" u="none" strike="noStrike">
                          <a:solidFill>
                            <a:srgbClr val="000000"/>
                          </a:solidFill>
                          <a:latin typeface="Calibri"/>
                        </a:rPr>
                        <a:t>11-15/0824</a:t>
                      </a:r>
                    </a:p>
                  </a:txBody>
                  <a:tcPr marL="8128" marR="8128" marT="8128"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100" b="0" i="0" u="none" strike="noStrike">
                          <a:solidFill>
                            <a:srgbClr val="000000"/>
                          </a:solidFill>
                          <a:latin typeface="Calibri"/>
                        </a:rPr>
                        <a:t>Pilot Design for 11ax Downlink Transmissions</a:t>
                      </a:r>
                    </a:p>
                  </a:txBody>
                  <a:tcPr marL="8128" marR="8128" marT="8128"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100" b="0" i="0" u="none" strike="noStrike">
                          <a:solidFill>
                            <a:srgbClr val="000000"/>
                          </a:solidFill>
                          <a:latin typeface="Calibri"/>
                        </a:rPr>
                        <a:t>Yujin Noh </a:t>
                      </a:r>
                    </a:p>
                  </a:txBody>
                  <a:tcPr marL="8128" marR="8128" marT="8128"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100" b="0" i="0" u="none" strike="noStrike">
                          <a:solidFill>
                            <a:srgbClr val="000000"/>
                          </a:solidFill>
                          <a:latin typeface="Calibri"/>
                        </a:rPr>
                        <a:t>PHY</a:t>
                      </a:r>
                    </a:p>
                  </a:txBody>
                  <a:tcPr marL="8128" marR="8128" marT="8128"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77539">
                <a:tc>
                  <a:txBody>
                    <a:bodyPr/>
                    <a:lstStyle/>
                    <a:p>
                      <a:pPr algn="l" fontAlgn="b"/>
                      <a:r>
                        <a:rPr lang="en-CA" sz="1100" b="0" i="0" u="none" strike="noStrike">
                          <a:solidFill>
                            <a:srgbClr val="000000"/>
                          </a:solidFill>
                          <a:latin typeface="Calibri"/>
                        </a:rPr>
                        <a:t>11-15/0826</a:t>
                      </a:r>
                    </a:p>
                  </a:txBody>
                  <a:tcPr marL="8128" marR="8128" marT="8128"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100" b="0" i="0" u="none" strike="noStrike">
                          <a:solidFill>
                            <a:srgbClr val="000000"/>
                          </a:solidFill>
                          <a:latin typeface="Calibri"/>
                        </a:rPr>
                        <a:t>HE-SIG-A transmission for range extension</a:t>
                      </a:r>
                    </a:p>
                  </a:txBody>
                  <a:tcPr marL="8128" marR="8128" marT="8128"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100" b="0" i="0" u="none" strike="noStrike">
                          <a:solidFill>
                            <a:srgbClr val="000000"/>
                          </a:solidFill>
                          <a:latin typeface="Calibri"/>
                        </a:rPr>
                        <a:t>Jiayin Zhang</a:t>
                      </a:r>
                    </a:p>
                  </a:txBody>
                  <a:tcPr marL="8128" marR="8128" marT="8128"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100" b="0" i="0" u="none" strike="noStrike">
                          <a:solidFill>
                            <a:srgbClr val="000000"/>
                          </a:solidFill>
                          <a:latin typeface="Calibri"/>
                        </a:rPr>
                        <a:t>PHY</a:t>
                      </a:r>
                    </a:p>
                  </a:txBody>
                  <a:tcPr marL="8128" marR="8128" marT="8128"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177539">
                <a:tc>
                  <a:txBody>
                    <a:bodyPr/>
                    <a:lstStyle/>
                    <a:p>
                      <a:pPr algn="l" fontAlgn="b"/>
                      <a:r>
                        <a:rPr lang="en-CA" sz="1100" b="0" i="0" u="none" strike="noStrike">
                          <a:solidFill>
                            <a:srgbClr val="000000"/>
                          </a:solidFill>
                          <a:latin typeface="Calibri"/>
                        </a:rPr>
                        <a:t>11-15/0827</a:t>
                      </a:r>
                    </a:p>
                  </a:txBody>
                  <a:tcPr marL="8128" marR="8128" marT="8128"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100" b="0" i="0" u="none" strike="noStrike">
                          <a:solidFill>
                            <a:srgbClr val="000000"/>
                          </a:solidFill>
                          <a:latin typeface="Calibri"/>
                        </a:rPr>
                        <a:t>Considerations on HE-SIG-A and B</a:t>
                      </a:r>
                    </a:p>
                  </a:txBody>
                  <a:tcPr marL="8128" marR="8128" marT="8128"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100" b="0" i="0" u="none" strike="noStrike">
                          <a:solidFill>
                            <a:srgbClr val="000000"/>
                          </a:solidFill>
                          <a:latin typeface="Calibri"/>
                        </a:rPr>
                        <a:t>Katsuo Yunoki </a:t>
                      </a:r>
                    </a:p>
                  </a:txBody>
                  <a:tcPr marL="8128" marR="8128" marT="8128"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100" b="0" i="0" u="none" strike="noStrike">
                          <a:solidFill>
                            <a:srgbClr val="000000"/>
                          </a:solidFill>
                          <a:latin typeface="Calibri"/>
                        </a:rPr>
                        <a:t>PHY</a:t>
                      </a:r>
                    </a:p>
                  </a:txBody>
                  <a:tcPr marL="8128" marR="8128" marT="8128"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77539">
                <a:tc>
                  <a:txBody>
                    <a:bodyPr/>
                    <a:lstStyle/>
                    <a:p>
                      <a:pPr algn="l" fontAlgn="b"/>
                      <a:r>
                        <a:rPr lang="en-CA" sz="1100" b="0" i="0" u="none" strike="noStrike">
                          <a:solidFill>
                            <a:srgbClr val="000000"/>
                          </a:solidFill>
                          <a:latin typeface="Calibri"/>
                        </a:rPr>
                        <a:t>11-15/0832</a:t>
                      </a:r>
                    </a:p>
                  </a:txBody>
                  <a:tcPr marL="8128" marR="8128" marT="8128"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100" b="0" i="0" u="none" strike="noStrike">
                          <a:solidFill>
                            <a:srgbClr val="000000"/>
                          </a:solidFill>
                          <a:latin typeface="Calibri"/>
                        </a:rPr>
                        <a:t>Performance evaluation of SU/MU MIMO in OFDMA</a:t>
                      </a:r>
                    </a:p>
                  </a:txBody>
                  <a:tcPr marL="8128" marR="8128" marT="8128"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100" b="0" i="0" u="none" strike="noStrike">
                          <a:solidFill>
                            <a:srgbClr val="000000"/>
                          </a:solidFill>
                          <a:latin typeface="Calibri"/>
                        </a:rPr>
                        <a:t>Jiayin Zhang</a:t>
                      </a:r>
                    </a:p>
                  </a:txBody>
                  <a:tcPr marL="8128" marR="8128" marT="8128"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100" b="0" i="0" u="none" strike="noStrike">
                          <a:solidFill>
                            <a:srgbClr val="000000"/>
                          </a:solidFill>
                          <a:latin typeface="Calibri"/>
                        </a:rPr>
                        <a:t>PHY</a:t>
                      </a:r>
                    </a:p>
                  </a:txBody>
                  <a:tcPr marL="8128" marR="8128" marT="8128"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177539">
                <a:tc>
                  <a:txBody>
                    <a:bodyPr/>
                    <a:lstStyle/>
                    <a:p>
                      <a:pPr algn="l" fontAlgn="b"/>
                      <a:r>
                        <a:rPr lang="en-CA" sz="1100" b="0" i="0" u="none" strike="noStrike">
                          <a:solidFill>
                            <a:srgbClr val="000000"/>
                          </a:solidFill>
                          <a:latin typeface="Calibri"/>
                        </a:rPr>
                        <a:t>11-15/0845</a:t>
                      </a:r>
                    </a:p>
                  </a:txBody>
                  <a:tcPr marL="8128" marR="8128" marT="8128"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100" b="0" i="0" u="none" strike="noStrike">
                          <a:solidFill>
                            <a:srgbClr val="000000"/>
                          </a:solidFill>
                          <a:latin typeface="Calibri"/>
                        </a:rPr>
                        <a:t>LTF Design for Uplink MU-MIMO</a:t>
                      </a:r>
                    </a:p>
                  </a:txBody>
                  <a:tcPr marL="8128" marR="8128" marT="8128"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100" b="0" i="0" u="none" strike="noStrike">
                          <a:solidFill>
                            <a:srgbClr val="000000"/>
                          </a:solidFill>
                          <a:latin typeface="Calibri"/>
                        </a:rPr>
                        <a:t>Daewon Lee</a:t>
                      </a:r>
                    </a:p>
                  </a:txBody>
                  <a:tcPr marL="8128" marR="8128" marT="8128"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100" b="0" i="0" u="none" strike="noStrike">
                          <a:solidFill>
                            <a:srgbClr val="000000"/>
                          </a:solidFill>
                          <a:latin typeface="Calibri"/>
                        </a:rPr>
                        <a:t>PHY</a:t>
                      </a:r>
                    </a:p>
                  </a:txBody>
                  <a:tcPr marL="8128" marR="8128" marT="8128"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77539">
                <a:tc>
                  <a:txBody>
                    <a:bodyPr/>
                    <a:lstStyle/>
                    <a:p>
                      <a:pPr algn="l" fontAlgn="b"/>
                      <a:r>
                        <a:rPr lang="en-CA" sz="1100" b="0" i="0" u="none" strike="noStrike">
                          <a:solidFill>
                            <a:srgbClr val="000000"/>
                          </a:solidFill>
                          <a:latin typeface="Calibri"/>
                        </a:rPr>
                        <a:t>11-15/0853</a:t>
                      </a:r>
                    </a:p>
                  </a:txBody>
                  <a:tcPr marL="8128" marR="8128" marT="8128"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100" b="0" i="0" u="none" strike="noStrike">
                          <a:solidFill>
                            <a:srgbClr val="000000"/>
                          </a:solidFill>
                          <a:latin typeface="Calibri"/>
                        </a:rPr>
                        <a:t>Extensible Preamble Format Design</a:t>
                      </a:r>
                    </a:p>
                  </a:txBody>
                  <a:tcPr marL="8128" marR="8128" marT="8128"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100" b="0" i="0" u="none" strike="noStrike">
                          <a:solidFill>
                            <a:srgbClr val="000000"/>
                          </a:solidFill>
                          <a:latin typeface="Calibri"/>
                        </a:rPr>
                        <a:t>Leonardo Lanante </a:t>
                      </a:r>
                    </a:p>
                  </a:txBody>
                  <a:tcPr marL="8128" marR="8128" marT="8128"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100" b="0" i="0" u="none" strike="noStrike">
                          <a:solidFill>
                            <a:srgbClr val="000000"/>
                          </a:solidFill>
                          <a:latin typeface="Calibri"/>
                        </a:rPr>
                        <a:t>PHY</a:t>
                      </a:r>
                    </a:p>
                  </a:txBody>
                  <a:tcPr marL="8128" marR="8128" marT="8128"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177539">
                <a:tc>
                  <a:txBody>
                    <a:bodyPr/>
                    <a:lstStyle/>
                    <a:p>
                      <a:pPr algn="l" fontAlgn="b"/>
                      <a:r>
                        <a:rPr lang="en-CA" sz="1100" b="0" i="0" u="none" strike="noStrike">
                          <a:solidFill>
                            <a:srgbClr val="000000"/>
                          </a:solidFill>
                          <a:latin typeface="Calibri"/>
                        </a:rPr>
                        <a:t>11-15/0602</a:t>
                      </a:r>
                    </a:p>
                  </a:txBody>
                  <a:tcPr marL="8128" marR="8128" marT="8128"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100" b="0" i="0" u="none" strike="noStrike">
                          <a:solidFill>
                            <a:srgbClr val="000000"/>
                          </a:solidFill>
                          <a:latin typeface="Calibri"/>
                        </a:rPr>
                        <a:t>HE-LTF squence for UL MU-MIMO</a:t>
                      </a:r>
                    </a:p>
                  </a:txBody>
                  <a:tcPr marL="8128" marR="8128" marT="8128"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100" b="0" i="0" u="none" strike="noStrike">
                          <a:solidFill>
                            <a:srgbClr val="000000"/>
                          </a:solidFill>
                          <a:latin typeface="Calibri"/>
                        </a:rPr>
                        <a:t>Qinghua Li</a:t>
                      </a:r>
                    </a:p>
                  </a:txBody>
                  <a:tcPr marL="8128" marR="8128" marT="8128"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100" b="0" i="0" u="none" strike="noStrike">
                          <a:solidFill>
                            <a:srgbClr val="000000"/>
                          </a:solidFill>
                          <a:latin typeface="Calibri"/>
                        </a:rPr>
                        <a:t>PHY</a:t>
                      </a:r>
                    </a:p>
                  </a:txBody>
                  <a:tcPr marL="8128" marR="8128" marT="8128"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58869">
                <a:tc>
                  <a:txBody>
                    <a:bodyPr/>
                    <a:lstStyle/>
                    <a:p>
                      <a:pPr algn="l" fontAlgn="b"/>
                      <a:r>
                        <a:rPr lang="en-CA" sz="1100" b="0" i="0" u="none" strike="noStrike">
                          <a:solidFill>
                            <a:srgbClr val="000000"/>
                          </a:solidFill>
                          <a:latin typeface="Calibri"/>
                        </a:rPr>
                        <a:t>11-15/0865</a:t>
                      </a:r>
                    </a:p>
                  </a:txBody>
                  <a:tcPr marL="8128" marR="8128" marT="8128"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CA" sz="1100" b="0" i="0" u="none" strike="noStrike" dirty="0">
                          <a:solidFill>
                            <a:srgbClr val="000000"/>
                          </a:solidFill>
                          <a:latin typeface="Calibri"/>
                        </a:rPr>
                        <a:t>Discussion of ACI performance and ACI requirements for IEEE 802.11ax</a:t>
                      </a:r>
                    </a:p>
                  </a:txBody>
                  <a:tcPr marL="8128" marR="8128" marT="8128"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100" b="0" i="0" u="none" strike="noStrike">
                          <a:solidFill>
                            <a:srgbClr val="000000"/>
                          </a:solidFill>
                          <a:latin typeface="Calibri"/>
                        </a:rPr>
                        <a:t>Leif Wilhelmsson</a:t>
                      </a:r>
                    </a:p>
                  </a:txBody>
                  <a:tcPr marL="8128" marR="8128" marT="8128"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100" b="0" i="0" u="none" strike="noStrike">
                          <a:solidFill>
                            <a:srgbClr val="000000"/>
                          </a:solidFill>
                          <a:latin typeface="Calibri"/>
                        </a:rPr>
                        <a:t>PHY</a:t>
                      </a:r>
                    </a:p>
                  </a:txBody>
                  <a:tcPr marL="8128" marR="8128" marT="8128"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177539">
                <a:tc>
                  <a:txBody>
                    <a:bodyPr/>
                    <a:lstStyle/>
                    <a:p>
                      <a:pPr algn="l" fontAlgn="b"/>
                      <a:r>
                        <a:rPr lang="en-CA" sz="1100" b="0" i="0" u="none" strike="noStrike">
                          <a:solidFill>
                            <a:srgbClr val="000000"/>
                          </a:solidFill>
                          <a:latin typeface="Calibri"/>
                        </a:rPr>
                        <a:t>11-15/0868</a:t>
                      </a:r>
                    </a:p>
                  </a:txBody>
                  <a:tcPr marL="8128" marR="8128" marT="8128"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100" b="0" i="0" u="none" strike="noStrike">
                          <a:solidFill>
                            <a:srgbClr val="000000"/>
                          </a:solidFill>
                          <a:latin typeface="Calibri"/>
                        </a:rPr>
                        <a:t>mpact of Frequency Selective Scheduling Feedback for OFDMA</a:t>
                      </a:r>
                    </a:p>
                  </a:txBody>
                  <a:tcPr marL="8128" marR="8128" marT="8128"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100" b="0" i="0" u="none" strike="noStrike">
                          <a:solidFill>
                            <a:srgbClr val="000000"/>
                          </a:solidFill>
                          <a:latin typeface="Calibri"/>
                        </a:rPr>
                        <a:t>Hakan Persson</a:t>
                      </a:r>
                    </a:p>
                  </a:txBody>
                  <a:tcPr marL="8128" marR="8128" marT="8128"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100" b="0" i="0" u="none" strike="noStrike">
                          <a:solidFill>
                            <a:srgbClr val="000000"/>
                          </a:solidFill>
                          <a:latin typeface="Calibri"/>
                        </a:rPr>
                        <a:t>PHY</a:t>
                      </a:r>
                    </a:p>
                  </a:txBody>
                  <a:tcPr marL="8128" marR="8128" marT="8128"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77539">
                <a:tc>
                  <a:txBody>
                    <a:bodyPr/>
                    <a:lstStyle/>
                    <a:p>
                      <a:pPr algn="l" fontAlgn="b"/>
                      <a:r>
                        <a:rPr lang="en-CA" sz="1100" b="0" i="0" u="none" strike="noStrike">
                          <a:solidFill>
                            <a:srgbClr val="000000"/>
                          </a:solidFill>
                          <a:latin typeface="Calibri"/>
                        </a:rPr>
                        <a:t>11-15/0873</a:t>
                      </a:r>
                    </a:p>
                  </a:txBody>
                  <a:tcPr marL="8128" marR="8128" marT="8128"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100" b="0" i="0" u="none" strike="noStrike">
                          <a:solidFill>
                            <a:srgbClr val="000000"/>
                          </a:solidFill>
                          <a:latin typeface="Calibri"/>
                        </a:rPr>
                        <a:t>SIG-B Encoding Structure</a:t>
                      </a:r>
                    </a:p>
                  </a:txBody>
                  <a:tcPr marL="8128" marR="8128" marT="8128"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100" b="0" i="0" u="none" strike="noStrike">
                          <a:solidFill>
                            <a:srgbClr val="000000"/>
                          </a:solidFill>
                          <a:latin typeface="Calibri"/>
                        </a:rPr>
                        <a:t>Ron Porat</a:t>
                      </a:r>
                    </a:p>
                  </a:txBody>
                  <a:tcPr marL="8128" marR="8128" marT="8128"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100" b="0" i="0" u="none" strike="noStrike">
                          <a:solidFill>
                            <a:srgbClr val="000000"/>
                          </a:solidFill>
                          <a:latin typeface="Calibri"/>
                        </a:rPr>
                        <a:t>PHY</a:t>
                      </a:r>
                    </a:p>
                  </a:txBody>
                  <a:tcPr marL="8128" marR="8128" marT="8128"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177539">
                <a:tc>
                  <a:txBody>
                    <a:bodyPr/>
                    <a:lstStyle/>
                    <a:p>
                      <a:pPr algn="l" fontAlgn="b"/>
                      <a:r>
                        <a:rPr lang="en-CA" sz="1100" b="0" i="0" u="none" strike="noStrike">
                          <a:solidFill>
                            <a:srgbClr val="00B050"/>
                          </a:solidFill>
                          <a:latin typeface="Calibri"/>
                        </a:rPr>
                        <a:t>11-15/0579</a:t>
                      </a:r>
                    </a:p>
                  </a:txBody>
                  <a:tcPr marL="8128" marR="8128" marT="8128"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100" b="0" i="0" u="none" strike="noStrike">
                          <a:solidFill>
                            <a:srgbClr val="00B050"/>
                          </a:solidFill>
                          <a:latin typeface="Calibri"/>
                        </a:rPr>
                        <a:t>preamble design and autodetection</a:t>
                      </a:r>
                    </a:p>
                  </a:txBody>
                  <a:tcPr marL="8128" marR="8128" marT="8128"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100" b="0" i="0" u="none" strike="noStrike">
                          <a:solidFill>
                            <a:srgbClr val="00B050"/>
                          </a:solidFill>
                          <a:latin typeface="Calibri"/>
                        </a:rPr>
                        <a:t>Hongyuan Zhang </a:t>
                      </a:r>
                    </a:p>
                  </a:txBody>
                  <a:tcPr marL="8128" marR="8128" marT="8128"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100" b="0" i="0" u="none" strike="noStrike" dirty="0">
                          <a:solidFill>
                            <a:srgbClr val="00B050"/>
                          </a:solidFill>
                          <a:latin typeface="Calibri"/>
                        </a:rPr>
                        <a:t>PHY</a:t>
                      </a:r>
                    </a:p>
                  </a:txBody>
                  <a:tcPr marL="8128" marR="8128" marT="8128"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77539">
                <a:tc>
                  <a:txBody>
                    <a:bodyPr/>
                    <a:lstStyle/>
                    <a:p>
                      <a:pPr algn="l" fontAlgn="b"/>
                      <a:r>
                        <a:rPr lang="en-CA" sz="1100" b="0" i="0" u="none" strike="noStrike">
                          <a:solidFill>
                            <a:srgbClr val="000000"/>
                          </a:solidFill>
                          <a:latin typeface="Calibri"/>
                        </a:rPr>
                        <a:t>11-15/0580</a:t>
                      </a:r>
                    </a:p>
                  </a:txBody>
                  <a:tcPr marL="8128" marR="8128" marT="8128"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100" b="0" i="0" u="none" strike="noStrike">
                          <a:solidFill>
                            <a:srgbClr val="000000"/>
                          </a:solidFill>
                          <a:latin typeface="Calibri"/>
                        </a:rPr>
                        <a:t>11ax coding discussion</a:t>
                      </a:r>
                    </a:p>
                  </a:txBody>
                  <a:tcPr marL="8128" marR="8128" marT="8128"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100" b="0" i="0" u="none" strike="noStrike">
                          <a:solidFill>
                            <a:srgbClr val="000000"/>
                          </a:solidFill>
                          <a:latin typeface="Calibri"/>
                        </a:rPr>
                        <a:t>Hongyuan Zhang </a:t>
                      </a:r>
                    </a:p>
                  </a:txBody>
                  <a:tcPr marL="8128" marR="8128" marT="8128"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100" b="0" i="0" u="none" strike="noStrike">
                          <a:solidFill>
                            <a:srgbClr val="000000"/>
                          </a:solidFill>
                          <a:latin typeface="Calibri"/>
                        </a:rPr>
                        <a:t>PHY</a:t>
                      </a:r>
                    </a:p>
                  </a:txBody>
                  <a:tcPr marL="8128" marR="8128" marT="8128"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177539">
                <a:tc>
                  <a:txBody>
                    <a:bodyPr/>
                    <a:lstStyle/>
                    <a:p>
                      <a:pPr algn="l" fontAlgn="b"/>
                      <a:r>
                        <a:rPr lang="en-CA" sz="1100" b="0" i="0" u="none" strike="noStrike">
                          <a:solidFill>
                            <a:srgbClr val="000000"/>
                          </a:solidFill>
                          <a:latin typeface="Calibri"/>
                        </a:rPr>
                        <a:t>11-15/0887</a:t>
                      </a:r>
                    </a:p>
                  </a:txBody>
                  <a:tcPr marL="8128" marR="8128" marT="8128"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B8CCE4"/>
                    </a:solidFill>
                  </a:tcPr>
                </a:tc>
                <a:tc>
                  <a:txBody>
                    <a:bodyPr/>
                    <a:lstStyle/>
                    <a:p>
                      <a:pPr algn="l" fontAlgn="b"/>
                      <a:r>
                        <a:rPr lang="en-CA" sz="1100" b="0" i="0" u="none" strike="noStrike">
                          <a:solidFill>
                            <a:srgbClr val="000000"/>
                          </a:solidFill>
                          <a:latin typeface="Calibri"/>
                        </a:rPr>
                        <a:t>effcient padding for last OFDM symbol</a:t>
                      </a:r>
                    </a:p>
                  </a:txBody>
                  <a:tcPr marL="8128" marR="8128" marT="8128"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B8CCE4"/>
                    </a:solidFill>
                  </a:tcPr>
                </a:tc>
                <a:tc>
                  <a:txBody>
                    <a:bodyPr/>
                    <a:lstStyle/>
                    <a:p>
                      <a:pPr algn="l" fontAlgn="b"/>
                      <a:r>
                        <a:rPr lang="en-CA" sz="1100" b="0" i="0" u="none" strike="noStrike">
                          <a:solidFill>
                            <a:srgbClr val="000000"/>
                          </a:solidFill>
                          <a:latin typeface="Calibri"/>
                        </a:rPr>
                        <a:t>Heejung Yu</a:t>
                      </a:r>
                    </a:p>
                  </a:txBody>
                  <a:tcPr marL="8128" marR="8128" marT="8128"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B8CCE4"/>
                    </a:solidFill>
                  </a:tcPr>
                </a:tc>
                <a:tc>
                  <a:txBody>
                    <a:bodyPr/>
                    <a:lstStyle/>
                    <a:p>
                      <a:pPr algn="l" fontAlgn="b"/>
                      <a:r>
                        <a:rPr lang="en-CA" sz="1100" b="0" i="0" u="none" strike="noStrike" dirty="0">
                          <a:solidFill>
                            <a:srgbClr val="000000"/>
                          </a:solidFill>
                          <a:latin typeface="Calibri"/>
                        </a:rPr>
                        <a:t>PHY</a:t>
                      </a:r>
                    </a:p>
                  </a:txBody>
                  <a:tcPr marL="8128" marR="8128" marT="8128"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a:noFill/>
                    </a:lnB>
                    <a:solidFill>
                      <a:srgbClr val="B8CCE4"/>
                    </a:solidFill>
                  </a:tcPr>
                </a:tc>
              </a:tr>
            </a:tbl>
          </a:graphicData>
        </a:graphic>
      </p:graphicFrame>
      <p:sp>
        <p:nvSpPr>
          <p:cNvPr id="10" name="矩形 9"/>
          <p:cNvSpPr/>
          <p:nvPr/>
        </p:nvSpPr>
        <p:spPr>
          <a:xfrm>
            <a:off x="1752600" y="5646003"/>
            <a:ext cx="4572000" cy="830997"/>
          </a:xfrm>
          <a:prstGeom prst="rect">
            <a:avLst/>
          </a:prstGeom>
        </p:spPr>
        <p:txBody>
          <a:bodyPr>
            <a:spAutoFit/>
          </a:bodyPr>
          <a:lstStyle/>
          <a:p>
            <a:r>
              <a:rPr lang="en-US" altLang="zh-CN" b="1" dirty="0" smtClean="0"/>
              <a:t>Note: </a:t>
            </a:r>
          </a:p>
          <a:p>
            <a:pPr>
              <a:buFont typeface="Arial" pitchFamily="34" charset="0"/>
              <a:buChar char="•"/>
            </a:pPr>
            <a:r>
              <a:rPr lang="en-US" altLang="zh-CN" dirty="0" smtClean="0">
                <a:solidFill>
                  <a:srgbClr val="00B050"/>
                </a:solidFill>
              </a:rPr>
              <a:t>Contribution presented and straw poll done if there is.</a:t>
            </a:r>
          </a:p>
          <a:p>
            <a:pPr>
              <a:buFont typeface="Arial" pitchFamily="34" charset="0"/>
              <a:buChar char="•"/>
            </a:pPr>
            <a:r>
              <a:rPr lang="en-US" altLang="zh-CN" dirty="0" smtClean="0">
                <a:solidFill>
                  <a:srgbClr val="FF0000"/>
                </a:solidFill>
              </a:rPr>
              <a:t>Contribution presented but straw poll(s) deferred.</a:t>
            </a:r>
          </a:p>
          <a:p>
            <a:pPr>
              <a:buFont typeface="Arial" pitchFamily="34" charset="0"/>
              <a:buChar char="•"/>
            </a:pPr>
            <a:r>
              <a:rPr lang="en-US" altLang="zh-CN" dirty="0" smtClean="0"/>
              <a:t>Contribution NOT presented yet.</a:t>
            </a:r>
            <a:endParaRPr lang="en-US" altLang="zh-CN"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Tuesday AM2</a:t>
            </a:r>
            <a:endParaRPr lang="zh-CN" altLang="en-US" dirty="0"/>
          </a:p>
        </p:txBody>
      </p:sp>
      <p:sp>
        <p:nvSpPr>
          <p:cNvPr id="3" name="内容占位符 2"/>
          <p:cNvSpPr>
            <a:spLocks noGrp="1"/>
          </p:cNvSpPr>
          <p:nvPr>
            <p:ph idx="1"/>
          </p:nvPr>
        </p:nvSpPr>
        <p:spPr/>
        <p:txBody>
          <a:bodyPr/>
          <a:lstStyle/>
          <a:p>
            <a:r>
              <a:rPr lang="en-US" altLang="zh-CN" dirty="0" smtClean="0"/>
              <a:t>Presented contributions:</a:t>
            </a:r>
            <a:endParaRPr lang="zh-CN" altLang="en-US" dirty="0"/>
          </a:p>
        </p:txBody>
      </p:sp>
      <p:sp>
        <p:nvSpPr>
          <p:cNvPr id="4" name="日期占位符 3"/>
          <p:cNvSpPr>
            <a:spLocks noGrp="1"/>
          </p:cNvSpPr>
          <p:nvPr>
            <p:ph type="dt" sz="half" idx="10"/>
          </p:nvPr>
        </p:nvSpPr>
        <p:spPr/>
        <p:txBody>
          <a:bodyPr/>
          <a:lstStyle/>
          <a:p>
            <a:pPr>
              <a:defRPr/>
            </a:pPr>
            <a:r>
              <a:rPr lang="en-US" smtClean="0"/>
              <a:t>Jul 2015</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13</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SP1</a:t>
            </a:r>
            <a:endParaRPr lang="zh-CN" altLang="en-US" dirty="0"/>
          </a:p>
        </p:txBody>
      </p:sp>
      <p:sp>
        <p:nvSpPr>
          <p:cNvPr id="3" name="内容占位符 2"/>
          <p:cNvSpPr>
            <a:spLocks noGrp="1"/>
          </p:cNvSpPr>
          <p:nvPr>
            <p:ph idx="1"/>
          </p:nvPr>
        </p:nvSpPr>
        <p:spPr/>
        <p:txBody>
          <a:bodyPr/>
          <a:lstStyle/>
          <a:p>
            <a:r>
              <a:rPr lang="en-US" altLang="en-US" b="1" dirty="0" smtClean="0"/>
              <a:t>Do you agree to add to the TG Specification Frame work document?</a:t>
            </a:r>
          </a:p>
          <a:p>
            <a:pPr lvl="1"/>
            <a:r>
              <a:rPr lang="en-US" altLang="en-US" b="1" dirty="0" err="1" smtClean="0"/>
              <a:t>x.y.z</a:t>
            </a:r>
            <a:r>
              <a:rPr lang="en-US" altLang="en-US" b="1" dirty="0" smtClean="0"/>
              <a:t>. &lt;feature description&gt;</a:t>
            </a:r>
          </a:p>
          <a:p>
            <a:endParaRPr lang="zh-CN" altLang="en-US" dirty="0"/>
          </a:p>
        </p:txBody>
      </p:sp>
      <p:sp>
        <p:nvSpPr>
          <p:cNvPr id="4" name="日期占位符 3"/>
          <p:cNvSpPr>
            <a:spLocks noGrp="1"/>
          </p:cNvSpPr>
          <p:nvPr>
            <p:ph type="dt" sz="half" idx="10"/>
          </p:nvPr>
        </p:nvSpPr>
        <p:spPr/>
        <p:txBody>
          <a:bodyPr/>
          <a:lstStyle/>
          <a:p>
            <a:pPr>
              <a:defRPr/>
            </a:pPr>
            <a:r>
              <a:rPr lang="en-US" smtClean="0"/>
              <a:t>Jul 2015</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14</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Wednesday PM1</a:t>
            </a:r>
            <a:endParaRPr lang="zh-CN" altLang="en-US" dirty="0"/>
          </a:p>
        </p:txBody>
      </p:sp>
      <p:sp>
        <p:nvSpPr>
          <p:cNvPr id="3" name="内容占位符 2"/>
          <p:cNvSpPr>
            <a:spLocks noGrp="1"/>
          </p:cNvSpPr>
          <p:nvPr>
            <p:ph idx="1"/>
          </p:nvPr>
        </p:nvSpPr>
        <p:spPr/>
        <p:txBody>
          <a:bodyPr/>
          <a:lstStyle/>
          <a:p>
            <a:r>
              <a:rPr lang="en-US" altLang="zh-CN" dirty="0" smtClean="0"/>
              <a:t>Presented contributions:</a:t>
            </a:r>
            <a:endParaRPr lang="zh-CN" altLang="en-US" dirty="0" smtClean="0"/>
          </a:p>
          <a:p>
            <a:endParaRPr lang="zh-CN" altLang="en-US" dirty="0"/>
          </a:p>
        </p:txBody>
      </p:sp>
      <p:sp>
        <p:nvSpPr>
          <p:cNvPr id="4" name="日期占位符 3"/>
          <p:cNvSpPr>
            <a:spLocks noGrp="1"/>
          </p:cNvSpPr>
          <p:nvPr>
            <p:ph type="dt" sz="half" idx="10"/>
          </p:nvPr>
        </p:nvSpPr>
        <p:spPr/>
        <p:txBody>
          <a:bodyPr/>
          <a:lstStyle/>
          <a:p>
            <a:pPr>
              <a:defRPr/>
            </a:pPr>
            <a:r>
              <a:rPr lang="en-US" smtClean="0"/>
              <a:t>Jul 2015</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15</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Wednesday PM2</a:t>
            </a:r>
            <a:endParaRPr lang="zh-CN" altLang="en-US" dirty="0"/>
          </a:p>
        </p:txBody>
      </p:sp>
      <p:sp>
        <p:nvSpPr>
          <p:cNvPr id="3" name="内容占位符 2"/>
          <p:cNvSpPr>
            <a:spLocks noGrp="1"/>
          </p:cNvSpPr>
          <p:nvPr>
            <p:ph idx="1"/>
          </p:nvPr>
        </p:nvSpPr>
        <p:spPr/>
        <p:txBody>
          <a:bodyPr/>
          <a:lstStyle/>
          <a:p>
            <a:r>
              <a:rPr lang="en-US" altLang="zh-CN" dirty="0" smtClean="0"/>
              <a:t>Presented contributions:</a:t>
            </a:r>
            <a:endParaRPr lang="zh-CN" altLang="en-US" dirty="0" smtClean="0"/>
          </a:p>
          <a:p>
            <a:endParaRPr lang="zh-CN" altLang="en-US" dirty="0"/>
          </a:p>
        </p:txBody>
      </p:sp>
      <p:sp>
        <p:nvSpPr>
          <p:cNvPr id="4" name="日期占位符 3"/>
          <p:cNvSpPr>
            <a:spLocks noGrp="1"/>
          </p:cNvSpPr>
          <p:nvPr>
            <p:ph type="dt" sz="half" idx="10"/>
          </p:nvPr>
        </p:nvSpPr>
        <p:spPr/>
        <p:txBody>
          <a:bodyPr/>
          <a:lstStyle/>
          <a:p>
            <a:pPr>
              <a:defRPr/>
            </a:pPr>
            <a:r>
              <a:rPr lang="en-US" smtClean="0"/>
              <a:t>Jul 2015</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16</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4"/>
          <p:cNvSpPr>
            <a:spLocks noGrp="1" noChangeArrowheads="1"/>
          </p:cNvSpPr>
          <p:nvPr>
            <p:ph type="dt" sz="quarter" idx="10"/>
          </p:nvPr>
        </p:nvSpPr>
        <p:spPr>
          <a:xfrm>
            <a:off x="696913" y="332601"/>
            <a:ext cx="827150"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J</a:t>
            </a:r>
            <a:r>
              <a:rPr lang="en-US" altLang="zh-CN" sz="1800" dirty="0" smtClean="0"/>
              <a:t>ul</a:t>
            </a:r>
            <a:r>
              <a:rPr lang="en-US" altLang="en-US" sz="1800" dirty="0" smtClean="0"/>
              <a:t> 2015</a:t>
            </a:r>
          </a:p>
        </p:txBody>
      </p:sp>
      <p:sp>
        <p:nvSpPr>
          <p:cNvPr id="9219" name="Title 1"/>
          <p:cNvSpPr>
            <a:spLocks noGrp="1"/>
          </p:cNvSpPr>
          <p:nvPr>
            <p:ph type="title"/>
          </p:nvPr>
        </p:nvSpPr>
        <p:spPr>
          <a:xfrm>
            <a:off x="685800" y="1066800"/>
            <a:ext cx="7772400" cy="1066800"/>
          </a:xfrm>
        </p:spPr>
        <p:txBody>
          <a:bodyPr/>
          <a:lstStyle/>
          <a:p>
            <a:r>
              <a:rPr lang="en-US" altLang="en-US" dirty="0" smtClean="0">
                <a:solidFill>
                  <a:srgbClr val="0000FF"/>
                </a:solidFill>
                <a:latin typeface="Arial Black" pitchFamily="34" charset="0"/>
              </a:rPr>
              <a:t>IEEE 802.11 </a:t>
            </a:r>
            <a:r>
              <a:rPr lang="en-US" altLang="en-US" dirty="0" err="1" smtClean="0">
                <a:solidFill>
                  <a:srgbClr val="0000FF"/>
                </a:solidFill>
                <a:latin typeface="Arial Black" pitchFamily="34" charset="0"/>
              </a:rPr>
              <a:t>TGax</a:t>
            </a:r>
            <a:r>
              <a:rPr lang="en-US" altLang="en-US" dirty="0" smtClean="0">
                <a:solidFill>
                  <a:srgbClr val="0000FF"/>
                </a:solidFill>
                <a:latin typeface="Arial Black" pitchFamily="34" charset="0"/>
              </a:rPr>
              <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High Efficiency WLAN</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PHY Ad Hoc</a:t>
            </a:r>
            <a:endParaRPr lang="en-CA" altLang="en-US" dirty="0" smtClean="0"/>
          </a:p>
        </p:txBody>
      </p:sp>
      <p:sp>
        <p:nvSpPr>
          <p:cNvPr id="9220" name="Content Placeholder 2"/>
          <p:cNvSpPr>
            <a:spLocks noGrp="1"/>
          </p:cNvSpPr>
          <p:nvPr>
            <p:ph idx="1"/>
          </p:nvPr>
        </p:nvSpPr>
        <p:spPr>
          <a:xfrm>
            <a:off x="533400" y="2971800"/>
            <a:ext cx="8305800" cy="3124200"/>
          </a:xfrm>
        </p:spPr>
        <p:txBody>
          <a:bodyPr/>
          <a:lstStyle/>
          <a:p>
            <a:pPr algn="ctr">
              <a:lnSpc>
                <a:spcPct val="90000"/>
              </a:lnSpc>
              <a:buFontTx/>
              <a:buNone/>
            </a:pPr>
            <a:endParaRPr lang="en-US" altLang="en-US" sz="2000" dirty="0" smtClean="0">
              <a:latin typeface="Arial" pitchFamily="34" charset="0"/>
            </a:endParaRPr>
          </a:p>
          <a:p>
            <a:pPr algn="ctr">
              <a:lnSpc>
                <a:spcPct val="90000"/>
              </a:lnSpc>
              <a:buFontTx/>
              <a:buNone/>
            </a:pPr>
            <a:r>
              <a:rPr lang="en-US" altLang="en-US" sz="2000" dirty="0" smtClean="0">
                <a:latin typeface="Arial" pitchFamily="34" charset="0"/>
              </a:rPr>
              <a:t>Co-Chairs: </a:t>
            </a:r>
          </a:p>
          <a:p>
            <a:pPr algn="ctr">
              <a:lnSpc>
                <a:spcPct val="90000"/>
              </a:lnSpc>
              <a:buNone/>
            </a:pPr>
            <a:r>
              <a:rPr lang="en-US" altLang="en-US" sz="2000" dirty="0" smtClean="0">
                <a:latin typeface="Arial" pitchFamily="34" charset="0"/>
              </a:rPr>
              <a:t>Bo Sun (ZTE)</a:t>
            </a:r>
          </a:p>
          <a:p>
            <a:pPr algn="ctr">
              <a:lnSpc>
                <a:spcPct val="90000"/>
              </a:lnSpc>
              <a:buNone/>
            </a:pPr>
            <a:r>
              <a:rPr lang="en-US" altLang="en-US" sz="2000" dirty="0" err="1" smtClean="0">
                <a:latin typeface="Arial" pitchFamily="34" charset="0"/>
              </a:rPr>
              <a:t>Yakun</a:t>
            </a:r>
            <a:r>
              <a:rPr lang="en-US" altLang="en-US" sz="2000" dirty="0" smtClean="0">
                <a:latin typeface="Arial" pitchFamily="34" charset="0"/>
              </a:rPr>
              <a:t> </a:t>
            </a:r>
            <a:r>
              <a:rPr lang="en-US" altLang="en-US" sz="2000" dirty="0">
                <a:latin typeface="Arial" pitchFamily="34" charset="0"/>
              </a:rPr>
              <a:t>Sun (Marvell)</a:t>
            </a:r>
          </a:p>
          <a:p>
            <a:pPr algn="ctr">
              <a:lnSpc>
                <a:spcPct val="90000"/>
              </a:lnSpc>
              <a:buFontTx/>
              <a:buNone/>
            </a:pPr>
            <a:r>
              <a:rPr lang="en-US" altLang="en-US" sz="2000" dirty="0" smtClean="0">
                <a:latin typeface="Arial" pitchFamily="34" charset="0"/>
              </a:rPr>
              <a:t>Jianhan Liu (</a:t>
            </a:r>
            <a:r>
              <a:rPr lang="en-US" altLang="en-US" sz="2000" dirty="0" err="1" smtClean="0">
                <a:latin typeface="Arial" pitchFamily="34" charset="0"/>
              </a:rPr>
              <a:t>Mediatek</a:t>
            </a:r>
            <a:r>
              <a:rPr lang="en-US" altLang="en-US" sz="2000" dirty="0" smtClean="0">
                <a:latin typeface="Arial" pitchFamily="34" charset="0"/>
              </a:rPr>
              <a:t>)</a:t>
            </a:r>
          </a:p>
        </p:txBody>
      </p:sp>
      <p:sp>
        <p:nvSpPr>
          <p:cNvPr id="9222"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FEDAD6A6-A0F4-487C-B56B-A159BFE54E45}" type="slidenum">
              <a:rPr lang="en-US" altLang="en-US"/>
              <a:pPr/>
              <a:t>2</a:t>
            </a:fld>
            <a:endParaRPr lang="en-US" altLang="en-US"/>
          </a:p>
        </p:txBody>
      </p:sp>
      <p:sp>
        <p:nvSpPr>
          <p:cNvPr id="2" name="Footer Placeholder 1"/>
          <p:cNvSpPr>
            <a:spLocks noGrp="1"/>
          </p:cNvSpPr>
          <p:nvPr>
            <p:ph type="ftr" sz="quarter" idx="3"/>
          </p:nvPr>
        </p:nvSpPr>
        <p:spPr>
          <a:xfrm>
            <a:off x="6820696" y="6475413"/>
            <a:ext cx="1723229" cy="184666"/>
          </a:xfrm>
        </p:spPr>
        <p:txBody>
          <a:bodyPr/>
          <a:lstStyle/>
          <a:p>
            <a:pPr>
              <a:defRPr/>
            </a:pPr>
            <a:endParaRPr lang="en-US" dirty="0"/>
          </a:p>
        </p:txBody>
      </p:sp>
      <p:sp>
        <p:nvSpPr>
          <p:cNvPr id="7" name="Rectangle 5"/>
          <p:cNvSpPr txBox="1">
            <a:spLocks noChangeArrowheads="1"/>
          </p:cNvSpPr>
          <p:nvPr/>
        </p:nvSpPr>
        <p:spPr bwMode="auto">
          <a:xfrm>
            <a:off x="7662273" y="6475413"/>
            <a:ext cx="8816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S PGothic" pitchFamily="34" charset="-128"/>
                <a:cs typeface="+mn-cs"/>
              </a:rPr>
              <a:t>Bo Sun (ZTE)</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S PGothic" pitchFamily="34" charset="-128"/>
              <a:cs typeface="+mn-cs"/>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0"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ECED59F-E8EF-4830-ABAB-2B53BE23806F}" type="slidenum">
              <a:rPr lang="en-US" altLang="en-US"/>
              <a:pPr/>
              <a:t>3</a:t>
            </a:fld>
            <a:endParaRPr lang="en-US" altLang="en-US"/>
          </a:p>
        </p:txBody>
      </p:sp>
      <p:sp>
        <p:nvSpPr>
          <p:cNvPr id="19461" name="Rectangle 2"/>
          <p:cNvSpPr>
            <a:spLocks noGrp="1" noChangeArrowheads="1"/>
          </p:cNvSpPr>
          <p:nvPr>
            <p:ph type="title"/>
          </p:nvPr>
        </p:nvSpPr>
        <p:spPr/>
        <p:txBody>
          <a:bodyPr/>
          <a:lstStyle/>
          <a:p>
            <a:r>
              <a:rPr lang="en-US" altLang="en-US" dirty="0" smtClean="0"/>
              <a:t>Agenda Items</a:t>
            </a:r>
          </a:p>
        </p:txBody>
      </p:sp>
      <p:sp>
        <p:nvSpPr>
          <p:cNvPr id="19462" name="Rectangle 8"/>
          <p:cNvSpPr>
            <a:spLocks noGrp="1" noChangeArrowheads="1"/>
          </p:cNvSpPr>
          <p:nvPr>
            <p:ph type="body" idx="1"/>
          </p:nvPr>
        </p:nvSpPr>
        <p:spPr>
          <a:xfrm>
            <a:off x="609600" y="1828800"/>
            <a:ext cx="7772400" cy="3505200"/>
          </a:xfrm>
        </p:spPr>
        <p:txBody>
          <a:bodyPr/>
          <a:lstStyle/>
          <a:p>
            <a:pPr>
              <a:buFontTx/>
              <a:buNone/>
            </a:pPr>
            <a:endParaRPr lang="en-US" altLang="en-US" sz="2000" dirty="0" smtClean="0"/>
          </a:p>
          <a:p>
            <a:r>
              <a:rPr lang="en-US" altLang="en-US" sz="2000" dirty="0"/>
              <a:t>Call meeting to order </a:t>
            </a:r>
          </a:p>
          <a:p>
            <a:r>
              <a:rPr lang="en-US" altLang="en-US" sz="2000" dirty="0"/>
              <a:t>Patent policy, etc. (Call for Potentially Essential Patents)</a:t>
            </a:r>
          </a:p>
          <a:p>
            <a:r>
              <a:rPr lang="en-US" altLang="en-US" sz="2000" dirty="0" smtClean="0"/>
              <a:t>Set </a:t>
            </a:r>
            <a:r>
              <a:rPr lang="en-US" altLang="en-US" sz="2000" dirty="0"/>
              <a:t>and approve agenda</a:t>
            </a:r>
          </a:p>
          <a:p>
            <a:endParaRPr lang="en-US" altLang="en-US" sz="2000" dirty="0" smtClean="0"/>
          </a:p>
          <a:p>
            <a:r>
              <a:rPr lang="en-US" altLang="en-US" sz="2000" dirty="0" smtClean="0"/>
              <a:t>Review ad hoc rules </a:t>
            </a:r>
          </a:p>
          <a:p>
            <a:r>
              <a:rPr lang="en-CA" altLang="en-US" sz="2000" dirty="0" smtClean="0"/>
              <a:t>Technical Presentations approved by 802.11ax for presentation this week, and related straw polls</a:t>
            </a:r>
          </a:p>
          <a:p>
            <a:r>
              <a:rPr lang="en-CA" altLang="en-US" sz="2000" dirty="0" smtClean="0"/>
              <a:t>Any other technical presentations </a:t>
            </a:r>
          </a:p>
        </p:txBody>
      </p:sp>
      <p:sp>
        <p:nvSpPr>
          <p:cNvPr id="2" name="Footer Placeholder 1"/>
          <p:cNvSpPr>
            <a:spLocks noGrp="1"/>
          </p:cNvSpPr>
          <p:nvPr>
            <p:ph type="ftr" sz="quarter" idx="3"/>
          </p:nvPr>
        </p:nvSpPr>
        <p:spPr>
          <a:xfrm>
            <a:off x="6820696" y="6475413"/>
            <a:ext cx="1723229" cy="184666"/>
          </a:xfrm>
        </p:spPr>
        <p:txBody>
          <a:bodyPr/>
          <a:lstStyle/>
          <a:p>
            <a:pPr>
              <a:defRPr/>
            </a:pPr>
            <a:endParaRPr lang="en-US" dirty="0"/>
          </a:p>
        </p:txBody>
      </p:sp>
      <p:sp>
        <p:nvSpPr>
          <p:cNvPr id="7" name="Rectangle 5"/>
          <p:cNvSpPr txBox="1">
            <a:spLocks noChangeArrowheads="1"/>
          </p:cNvSpPr>
          <p:nvPr/>
        </p:nvSpPr>
        <p:spPr bwMode="auto">
          <a:xfrm>
            <a:off x="7662273" y="6475413"/>
            <a:ext cx="8816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S PGothic" pitchFamily="34" charset="-128"/>
                <a:cs typeface="+mn-cs"/>
              </a:rPr>
              <a:t>Bo Sun (ZTE)</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S PGothic" pitchFamily="34" charset="-128"/>
              <a:cs typeface="+mn-cs"/>
            </a:endParaRPr>
          </a:p>
        </p:txBody>
      </p:sp>
      <p:sp>
        <p:nvSpPr>
          <p:cNvPr id="8" name="Rectangle 4"/>
          <p:cNvSpPr>
            <a:spLocks noGrp="1" noChangeArrowheads="1"/>
          </p:cNvSpPr>
          <p:nvPr>
            <p:ph type="dt" sz="quarter" idx="10"/>
          </p:nvPr>
        </p:nvSpPr>
        <p:spPr>
          <a:xfrm>
            <a:off x="696913" y="332601"/>
            <a:ext cx="827150"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J</a:t>
            </a:r>
            <a:r>
              <a:rPr lang="en-US" altLang="zh-CN" sz="1800" dirty="0" smtClean="0"/>
              <a:t>ul</a:t>
            </a:r>
            <a:r>
              <a:rPr lang="en-US" altLang="en-US" sz="1800" dirty="0" smtClean="0"/>
              <a:t> 2015</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67203D8-1B8B-420D-BAFF-1FA34EB01B90}" type="slidenum">
              <a:rPr lang="en-US" altLang="en-US"/>
              <a:pPr/>
              <a:t>4</a:t>
            </a:fld>
            <a:endParaRPr lang="en-US" altLang="en-US"/>
          </a:p>
        </p:txBody>
      </p:sp>
      <p:sp>
        <p:nvSpPr>
          <p:cNvPr id="12293"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r>
              <a:rPr lang="en-US" altLang="en-US"/>
              <a:t>Slide </a:t>
            </a:r>
            <a:fld id="{6BFC386B-E3F0-4A85-8EFA-BDA09ACCFA65}" type="slidenum">
              <a:rPr lang="en-US" altLang="en-US"/>
              <a:pPr algn="ctr"/>
              <a:t>4</a:t>
            </a:fld>
            <a:endParaRPr lang="en-US" altLang="en-US"/>
          </a:p>
        </p:txBody>
      </p:sp>
      <p:sp>
        <p:nvSpPr>
          <p:cNvPr id="12294" name="Rectangle 2"/>
          <p:cNvSpPr>
            <a:spLocks noGrp="1" noChangeArrowheads="1"/>
          </p:cNvSpPr>
          <p:nvPr>
            <p:ph type="title" idx="4294967295"/>
          </p:nvPr>
        </p:nvSpPr>
        <p:spPr>
          <a:xfrm>
            <a:off x="685800" y="685800"/>
            <a:ext cx="7772400" cy="762000"/>
          </a:xfrm>
        </p:spPr>
        <p:txBody>
          <a:bodyPr/>
          <a:lstStyle/>
          <a:p>
            <a:r>
              <a:rPr lang="en-US" altLang="en-US" dirty="0" smtClean="0"/>
              <a:t>Meeting Protocol, Attendance, Voting &amp; Document Status</a:t>
            </a:r>
          </a:p>
        </p:txBody>
      </p:sp>
      <p:sp>
        <p:nvSpPr>
          <p:cNvPr id="12295" name="Rectangle 3"/>
          <p:cNvSpPr>
            <a:spLocks noGrp="1" noChangeArrowheads="1"/>
          </p:cNvSpPr>
          <p:nvPr>
            <p:ph type="body" idx="4294967295"/>
          </p:nvPr>
        </p:nvSpPr>
        <p:spPr>
          <a:xfrm>
            <a:off x="304800" y="1600200"/>
            <a:ext cx="8686800" cy="4724400"/>
          </a:xfrm>
        </p:spPr>
        <p:txBody>
          <a:bodyPr/>
          <a:lstStyle/>
          <a:p>
            <a:r>
              <a:rPr lang="en-US" altLang="en-US" dirty="0"/>
              <a:t>Please announce your affiliation when you first address the group during a meeting </a:t>
            </a:r>
            <a:r>
              <a:rPr lang="en-US" altLang="en-US" dirty="0" smtClean="0"/>
              <a:t>slot</a:t>
            </a:r>
          </a:p>
          <a:p>
            <a:r>
              <a:rPr lang="en-US" altLang="en-US" dirty="0"/>
              <a:t>Cell Phones to be silent or Off</a:t>
            </a:r>
          </a:p>
          <a:p>
            <a:r>
              <a:rPr lang="en-US" altLang="en-US" dirty="0" smtClean="0"/>
              <a:t>Register your attendance via </a:t>
            </a:r>
            <a:r>
              <a:rPr lang="en-US" altLang="en-US" dirty="0">
                <a:hlinkClick r:id="rId3"/>
              </a:rPr>
              <a:t>https://imat.ieee.org</a:t>
            </a:r>
            <a:r>
              <a:rPr lang="en-US" altLang="en-US" dirty="0"/>
              <a:t> while on meeting SSID (e.g. </a:t>
            </a:r>
            <a:r>
              <a:rPr lang="en-US" altLang="en-US" dirty="0" err="1"/>
              <a:t>Verilan</a:t>
            </a:r>
            <a:r>
              <a:rPr lang="en-US" altLang="en-US" dirty="0"/>
              <a:t>-secure)</a:t>
            </a:r>
          </a:p>
          <a:p>
            <a:r>
              <a:rPr lang="en-US" altLang="en-US" dirty="0" smtClean="0"/>
              <a:t>Make sure your badges are correct </a:t>
            </a:r>
          </a:p>
          <a:p>
            <a:r>
              <a:rPr lang="en-US" altLang="en-US" dirty="0" smtClean="0"/>
              <a:t>If you plan to make a submission be sure it does not contain company logos or advertising</a:t>
            </a:r>
          </a:p>
          <a:p>
            <a:r>
              <a:rPr lang="en-US" altLang="en-US" dirty="0" smtClean="0"/>
              <a:t>Questions on Voting status, Ballot pool, Access to Reflector, Documentation,  Member</a:t>
            </a:r>
            <a:r>
              <a:rPr lang="en-US" altLang="ja-JP" dirty="0" smtClean="0"/>
              <a:t>’s Area</a:t>
            </a:r>
          </a:p>
          <a:p>
            <a:pPr lvl="1"/>
            <a:r>
              <a:rPr lang="en-US" altLang="en-US" sz="2400" dirty="0" smtClean="0"/>
              <a:t>Contact Jon Rosdahl –  </a:t>
            </a:r>
            <a:r>
              <a:rPr lang="en-US" altLang="en-US" sz="2400" dirty="0" smtClean="0">
                <a:hlinkClick r:id="rId4"/>
              </a:rPr>
              <a:t>jrosdahl@ieee.org</a:t>
            </a:r>
            <a:endParaRPr lang="en-US" altLang="en-US" dirty="0" smtClean="0"/>
          </a:p>
          <a:p>
            <a:pPr lvl="1"/>
            <a:endParaRPr lang="en-US" altLang="en-US" dirty="0" smtClean="0"/>
          </a:p>
        </p:txBody>
      </p:sp>
      <p:sp>
        <p:nvSpPr>
          <p:cNvPr id="2" name="Footer Placeholder 1"/>
          <p:cNvSpPr>
            <a:spLocks noGrp="1"/>
          </p:cNvSpPr>
          <p:nvPr>
            <p:ph type="ftr" sz="quarter" idx="3"/>
          </p:nvPr>
        </p:nvSpPr>
        <p:spPr>
          <a:xfrm>
            <a:off x="6820696" y="6475413"/>
            <a:ext cx="1723229" cy="184666"/>
          </a:xfrm>
        </p:spPr>
        <p:txBody>
          <a:bodyPr/>
          <a:lstStyle/>
          <a:p>
            <a:pPr>
              <a:defRPr/>
            </a:pPr>
            <a:endParaRPr lang="en-US" dirty="0"/>
          </a:p>
        </p:txBody>
      </p:sp>
      <p:sp>
        <p:nvSpPr>
          <p:cNvPr id="8" name="Rectangle 4"/>
          <p:cNvSpPr>
            <a:spLocks noGrp="1" noChangeArrowheads="1"/>
          </p:cNvSpPr>
          <p:nvPr>
            <p:ph type="dt" sz="quarter" idx="10"/>
          </p:nvPr>
        </p:nvSpPr>
        <p:spPr>
          <a:xfrm>
            <a:off x="696913" y="332601"/>
            <a:ext cx="827150"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J</a:t>
            </a:r>
            <a:r>
              <a:rPr lang="en-US" altLang="zh-CN" sz="1800" dirty="0" smtClean="0"/>
              <a:t>ul</a:t>
            </a:r>
            <a:r>
              <a:rPr lang="en-US" altLang="en-US" sz="1800" dirty="0" smtClean="0"/>
              <a:t> 2015</a:t>
            </a:r>
          </a:p>
        </p:txBody>
      </p:sp>
      <p:sp>
        <p:nvSpPr>
          <p:cNvPr id="9" name="Rectangle 5"/>
          <p:cNvSpPr txBox="1">
            <a:spLocks noChangeArrowheads="1"/>
          </p:cNvSpPr>
          <p:nvPr/>
        </p:nvSpPr>
        <p:spPr bwMode="auto">
          <a:xfrm>
            <a:off x="7662273" y="6477000"/>
            <a:ext cx="8816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S PGothic" pitchFamily="34" charset="-128"/>
                <a:cs typeface="+mn-cs"/>
              </a:rPr>
              <a:t>Bo Sun (ZTE)</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S PGothic" pitchFamily="34" charset="-128"/>
              <a:cs typeface="+mn-cs"/>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4"/>
          <p:cNvSpPr>
            <a:spLocks noGrp="1" noChangeArrowheads="1"/>
          </p:cNvSpPr>
          <p:nvPr>
            <p:ph type="dt" sz="quarter" idx="10"/>
          </p:nvPr>
        </p:nvSpPr>
        <p:spPr>
          <a:xfrm>
            <a:off x="696913" y="332601"/>
            <a:ext cx="827150"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Jul 2015</a:t>
            </a:r>
          </a:p>
        </p:txBody>
      </p:sp>
      <p:sp>
        <p:nvSpPr>
          <p:cNvPr id="13316"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68484498-0342-47DA-BB91-F1596920CFC8}" type="slidenum">
              <a:rPr lang="en-US" altLang="en-US"/>
              <a:pPr/>
              <a:t>5</a:t>
            </a:fld>
            <a:endParaRPr lang="en-US" altLang="en-US"/>
          </a:p>
        </p:txBody>
      </p:sp>
      <p:sp>
        <p:nvSpPr>
          <p:cNvPr id="13317" name="Rectangle 2"/>
          <p:cNvSpPr>
            <a:spLocks noGrp="1" noChangeArrowheads="1"/>
          </p:cNvSpPr>
          <p:nvPr>
            <p:ph type="title"/>
          </p:nvPr>
        </p:nvSpPr>
        <p:spPr/>
        <p:txBody>
          <a:bodyPr/>
          <a:lstStyle/>
          <a:p>
            <a:r>
              <a:rPr lang="en-US" altLang="en-US" dirty="0" smtClean="0"/>
              <a:t>Patent Policy and Other Guidelines</a:t>
            </a:r>
          </a:p>
        </p:txBody>
      </p:sp>
      <p:sp>
        <p:nvSpPr>
          <p:cNvPr id="5" name="Rectangle 4"/>
          <p:cNvSpPr/>
          <p:nvPr/>
        </p:nvSpPr>
        <p:spPr>
          <a:xfrm>
            <a:off x="990600" y="2057400"/>
            <a:ext cx="3021981" cy="523220"/>
          </a:xfrm>
          <a:prstGeom prst="rect">
            <a:avLst/>
          </a:prstGeom>
        </p:spPr>
        <p:txBody>
          <a:bodyPr wrap="none">
            <a:spAutoFit/>
          </a:bodyPr>
          <a:lstStyle/>
          <a:p>
            <a:pPr>
              <a:buFont typeface="Arial" pitchFamily="34" charset="0"/>
              <a:buChar char="•"/>
            </a:pPr>
            <a:r>
              <a:rPr lang="en-US" sz="2800" b="1" dirty="0" smtClean="0"/>
              <a:t>Following 5 slides</a:t>
            </a:r>
          </a:p>
        </p:txBody>
      </p:sp>
      <p:sp>
        <p:nvSpPr>
          <p:cNvPr id="2" name="Footer Placeholder 1"/>
          <p:cNvSpPr>
            <a:spLocks noGrp="1"/>
          </p:cNvSpPr>
          <p:nvPr>
            <p:ph type="ftr" sz="quarter" idx="3"/>
          </p:nvPr>
        </p:nvSpPr>
        <p:spPr>
          <a:xfrm>
            <a:off x="6820696" y="6475413"/>
            <a:ext cx="1723229" cy="184666"/>
          </a:xfrm>
        </p:spPr>
        <p:txBody>
          <a:bodyPr/>
          <a:lstStyle/>
          <a:p>
            <a:pPr>
              <a:defRPr/>
            </a:pPr>
            <a:endParaRPr lang="en-US" dirty="0"/>
          </a:p>
        </p:txBody>
      </p:sp>
      <p:sp>
        <p:nvSpPr>
          <p:cNvPr id="7" name="Rectangle 5"/>
          <p:cNvSpPr txBox="1">
            <a:spLocks noChangeArrowheads="1"/>
          </p:cNvSpPr>
          <p:nvPr/>
        </p:nvSpPr>
        <p:spPr bwMode="auto">
          <a:xfrm>
            <a:off x="7662273" y="6475413"/>
            <a:ext cx="8816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S PGothic" pitchFamily="34" charset="-128"/>
                <a:cs typeface="+mn-cs"/>
              </a:rPr>
              <a:t>Bo Sun (ZTE)</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S PGothic" pitchFamily="34" charset="-128"/>
              <a:cs typeface="+mn-cs"/>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4"/>
          <p:cNvSpPr>
            <a:spLocks noGrp="1" noChangeArrowheads="1"/>
          </p:cNvSpPr>
          <p:nvPr>
            <p:ph type="dt" sz="quarter" idx="10"/>
          </p:nvPr>
        </p:nvSpPr>
        <p:spPr>
          <a:xfrm>
            <a:off x="696913" y="332601"/>
            <a:ext cx="827150"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Jul 2015</a:t>
            </a:r>
          </a:p>
        </p:txBody>
      </p:sp>
      <p:sp>
        <p:nvSpPr>
          <p:cNvPr id="14340" name="Slide Number Placeholder 4"/>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1BB73D7-FECB-4086-91A5-AC9BEFC63923}" type="slidenum">
              <a:rPr lang="en-US" altLang="en-US"/>
              <a:pPr/>
              <a:t>6</a:t>
            </a:fld>
            <a:endParaRPr lang="en-US" altLang="en-US"/>
          </a:p>
        </p:txBody>
      </p:sp>
      <p:sp>
        <p:nvSpPr>
          <p:cNvPr id="14341" name="Rectangle 2"/>
          <p:cNvSpPr>
            <a:spLocks noGrp="1" noChangeArrowheads="1"/>
          </p:cNvSpPr>
          <p:nvPr>
            <p:ph type="title"/>
          </p:nvPr>
        </p:nvSpPr>
        <p:spPr>
          <a:xfrm>
            <a:off x="685800" y="685800"/>
            <a:ext cx="7772400" cy="381000"/>
          </a:xfrm>
          <a:noFill/>
        </p:spPr>
        <p:txBody>
          <a:bodyPr lIns="90487" tIns="44450" rIns="90487" bIns="44450"/>
          <a:lstStyle/>
          <a:p>
            <a:r>
              <a:rPr lang="en-US" altLang="en-US" sz="2400" u="sng" smtClean="0"/>
              <a:t>Instructions for the WG Chair</a:t>
            </a:r>
          </a:p>
        </p:txBody>
      </p:sp>
      <p:sp>
        <p:nvSpPr>
          <p:cNvPr id="14342" name="Rectangle 3"/>
          <p:cNvSpPr>
            <a:spLocks noGrp="1" noChangeArrowheads="1"/>
          </p:cNvSpPr>
          <p:nvPr>
            <p:ph type="body" idx="4294967295"/>
          </p:nvPr>
        </p:nvSpPr>
        <p:spPr>
          <a:xfrm>
            <a:off x="152400" y="1066800"/>
            <a:ext cx="8610600" cy="4876800"/>
          </a:xfrm>
          <a:noFill/>
        </p:spPr>
        <p:txBody>
          <a:bodyPr lIns="90487" tIns="44450" rIns="90487" bIns="44450"/>
          <a:lstStyle/>
          <a:p>
            <a:pPr>
              <a:lnSpc>
                <a:spcPct val="80000"/>
              </a:lnSpc>
              <a:spcAft>
                <a:spcPct val="30000"/>
              </a:spcAft>
              <a:buFontTx/>
              <a:buNone/>
            </a:pPr>
            <a:r>
              <a:rPr lang="en-US" altLang="en-US" sz="800" b="0" smtClean="0"/>
              <a:t>	</a:t>
            </a:r>
            <a:r>
              <a:rPr lang="en-US" altLang="en-US" sz="1400" b="0" smtClean="0"/>
              <a:t>The IEEE-SA strongly recommends that at each WG meeting the chair or a designee:</a:t>
            </a:r>
            <a:endParaRPr lang="en-US" altLang="en-US" sz="1400" smtClean="0"/>
          </a:p>
          <a:p>
            <a:pPr lvl="1">
              <a:lnSpc>
                <a:spcPct val="80000"/>
              </a:lnSpc>
            </a:pPr>
            <a:r>
              <a:rPr lang="en-US" altLang="en-US" sz="1400" b="1" smtClean="0"/>
              <a:t>Show slides #1 through #4 of this presentation</a:t>
            </a:r>
          </a:p>
          <a:p>
            <a:pPr lvl="1">
              <a:lnSpc>
                <a:spcPct val="80000"/>
              </a:lnSpc>
            </a:pPr>
            <a:r>
              <a:rPr lang="en-US" altLang="en-US" sz="1400" b="1" smtClean="0"/>
              <a:t>Advise the WG attendees that:</a:t>
            </a:r>
            <a:r>
              <a:rPr lang="en-US" altLang="en-US" sz="1400" smtClean="0"/>
              <a:t> </a:t>
            </a:r>
          </a:p>
          <a:p>
            <a:pPr lvl="2">
              <a:lnSpc>
                <a:spcPct val="80000"/>
              </a:lnSpc>
            </a:pPr>
            <a:r>
              <a:rPr lang="en-US" altLang="en-US" sz="1400" smtClean="0"/>
              <a:t>The IEEE</a:t>
            </a:r>
            <a:r>
              <a:rPr lang="ja-JP" altLang="en-US" sz="1400" smtClean="0"/>
              <a:t>’</a:t>
            </a:r>
            <a:r>
              <a:rPr lang="en-US" altLang="ja-JP" sz="1400" smtClean="0"/>
              <a:t>s patent policy is consistent with the ANSI patent policy and is described in Clause 6 of the </a:t>
            </a:r>
            <a:r>
              <a:rPr lang="en-US" altLang="ja-JP" sz="1400" i="1" smtClean="0"/>
              <a:t>IEEE-SA Standards Board Bylaws</a:t>
            </a:r>
            <a:r>
              <a:rPr lang="en-US" altLang="ja-JP" sz="1400" smtClean="0"/>
              <a:t>;</a:t>
            </a:r>
          </a:p>
          <a:p>
            <a:pPr lvl="2">
              <a:lnSpc>
                <a:spcPct val="80000"/>
              </a:lnSpc>
            </a:pPr>
            <a:r>
              <a:rPr lang="en-US" altLang="en-US" sz="1400" smtClean="0"/>
              <a:t>Early identification of patent claims which may be essential for the use of standards under development is strongly encouraged; </a:t>
            </a:r>
          </a:p>
          <a:p>
            <a:pPr lvl="2">
              <a:lnSpc>
                <a:spcPct val="80000"/>
              </a:lnSpc>
            </a:pPr>
            <a:r>
              <a:rPr lang="en-US" altLang="en-US" sz="140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smtClean="0"/>
            </a:br>
            <a:endParaRPr lang="en-US" altLang="en-US" sz="1400" smtClean="0"/>
          </a:p>
          <a:p>
            <a:pPr lvl="1">
              <a:lnSpc>
                <a:spcPct val="20000"/>
              </a:lnSpc>
            </a:pPr>
            <a:r>
              <a:rPr lang="en-US" altLang="en-US" sz="1400" b="1" smtClean="0"/>
              <a:t>Instruct the WG Secretary to record in the minutes of the relevant WG meeting:</a:t>
            </a:r>
            <a:r>
              <a:rPr lang="en-US" altLang="en-US" sz="700" smtClean="0"/>
              <a:t> </a:t>
            </a:r>
          </a:p>
          <a:p>
            <a:pPr lvl="2">
              <a:lnSpc>
                <a:spcPct val="80000"/>
              </a:lnSpc>
            </a:pPr>
            <a:r>
              <a:rPr lang="en-US" altLang="en-US" sz="1400" smtClean="0"/>
              <a:t>That the foregoing information was provided and that slides 1 through 4 (and this slide 0, if applicable) were shown; </a:t>
            </a:r>
          </a:p>
          <a:p>
            <a:pPr lvl="2">
              <a:lnSpc>
                <a:spcPct val="80000"/>
              </a:lnSpc>
            </a:pPr>
            <a:r>
              <a:rPr lang="en-US" altLang="en-US" sz="140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altLang="en-US" sz="140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altLang="en-US" sz="700" smtClean="0"/>
          </a:p>
          <a:p>
            <a:pPr lvl="1">
              <a:lnSpc>
                <a:spcPct val="80000"/>
              </a:lnSpc>
              <a:spcBef>
                <a:spcPct val="5000"/>
              </a:spcBef>
            </a:pPr>
            <a:r>
              <a:rPr lang="en-US" altLang="en-US" sz="1400" smtClean="0"/>
              <a:t>The WG Chair shall ensure that a request is made to any identified holders of potential essential patent claim(s) to complete and submit a Letter of Assurance.</a:t>
            </a:r>
          </a:p>
          <a:p>
            <a:pPr lvl="1">
              <a:lnSpc>
                <a:spcPct val="80000"/>
              </a:lnSpc>
              <a:spcBef>
                <a:spcPct val="5000"/>
              </a:spcBef>
            </a:pPr>
            <a:r>
              <a:rPr lang="en-US" altLang="en-US" sz="1400" smtClean="0"/>
              <a:t>It is recommended that the WG chair review the guidance in </a:t>
            </a:r>
            <a:r>
              <a:rPr lang="en-US" altLang="en-US" sz="1400" i="1" smtClean="0"/>
              <a:t>IEEE-SA Standards Board Operations Manual</a:t>
            </a:r>
            <a:r>
              <a:rPr lang="en-US" altLang="en-US" sz="1400" smtClean="0"/>
              <a:t> 6.3.5 and in FAQs 12 and 12a on inclusion of potential Essential Patent Claims by incorporation or by reference.</a:t>
            </a:r>
            <a:r>
              <a:rPr lang="en-US" altLang="en-US" sz="1400" smtClean="0">
                <a:solidFill>
                  <a:srgbClr val="FF3300"/>
                </a:solidFill>
              </a:rPr>
              <a:t> </a:t>
            </a:r>
          </a:p>
          <a:p>
            <a:pPr lvl="1">
              <a:lnSpc>
                <a:spcPct val="80000"/>
              </a:lnSpc>
              <a:spcBef>
                <a:spcPct val="5000"/>
              </a:spcBef>
              <a:buFontTx/>
              <a:buNone/>
            </a:pPr>
            <a:endParaRPr lang="en-US" altLang="en-US" sz="1200" smtClean="0"/>
          </a:p>
          <a:p>
            <a:pPr lvl="1">
              <a:lnSpc>
                <a:spcPct val="80000"/>
              </a:lnSpc>
              <a:spcBef>
                <a:spcPct val="5000"/>
              </a:spcBef>
              <a:buFontTx/>
              <a:buNone/>
            </a:pPr>
            <a:r>
              <a:rPr lang="en-US" altLang="en-US" sz="1200" smtClean="0"/>
              <a:t>	Note: </a:t>
            </a:r>
            <a:r>
              <a:rPr lang="en-US" altLang="en-US" sz="1200" b="1" smtClean="0"/>
              <a:t>WG</a:t>
            </a:r>
            <a:r>
              <a:rPr lang="en-US" altLang="en-US" sz="1200" smtClean="0"/>
              <a:t> includes Working Groups, Task Groups, and other standards-developing committees with a PAR approved by the IEEE-SA Standards Board.</a:t>
            </a:r>
          </a:p>
        </p:txBody>
      </p:sp>
      <p:sp>
        <p:nvSpPr>
          <p:cNvPr id="2" name="Footer Placeholder 1"/>
          <p:cNvSpPr>
            <a:spLocks noGrp="1"/>
          </p:cNvSpPr>
          <p:nvPr>
            <p:ph type="ftr" sz="quarter" idx="3"/>
          </p:nvPr>
        </p:nvSpPr>
        <p:spPr>
          <a:xfrm>
            <a:off x="6820696" y="6475413"/>
            <a:ext cx="1723229" cy="184666"/>
          </a:xfrm>
        </p:spPr>
        <p:txBody>
          <a:bodyPr/>
          <a:lstStyle/>
          <a:p>
            <a:pPr>
              <a:defRPr/>
            </a:pPr>
            <a:endParaRPr lang="en-US" dirty="0"/>
          </a:p>
        </p:txBody>
      </p:sp>
      <p:sp>
        <p:nvSpPr>
          <p:cNvPr id="7" name="Rectangle 5"/>
          <p:cNvSpPr txBox="1">
            <a:spLocks noChangeArrowheads="1"/>
          </p:cNvSpPr>
          <p:nvPr/>
        </p:nvSpPr>
        <p:spPr bwMode="auto">
          <a:xfrm>
            <a:off x="7662273" y="6475413"/>
            <a:ext cx="8816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S PGothic" pitchFamily="34" charset="-128"/>
                <a:cs typeface="+mn-cs"/>
              </a:rPr>
              <a:t>Bo Sun (ZTE)</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S PGothic" pitchFamily="34" charset="-128"/>
              <a:cs typeface="+mn-cs"/>
            </a:endParaRP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4"/>
          <p:cNvSpPr>
            <a:spLocks noGrp="1" noChangeArrowheads="1"/>
          </p:cNvSpPr>
          <p:nvPr>
            <p:ph type="dt" sz="quarter" idx="10"/>
          </p:nvPr>
        </p:nvSpPr>
        <p:spPr>
          <a:xfrm>
            <a:off x="696913" y="332601"/>
            <a:ext cx="827150"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Jul 2015</a:t>
            </a:r>
          </a:p>
        </p:txBody>
      </p:sp>
      <p:sp>
        <p:nvSpPr>
          <p:cNvPr id="15364" name="Slide Number Placeholder 4"/>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383012F2-B6FB-476E-8A0E-F8D1D62EB061}" type="slidenum">
              <a:rPr lang="en-US" altLang="en-US"/>
              <a:pPr/>
              <a:t>7</a:t>
            </a:fld>
            <a:endParaRPr lang="en-US" altLang="en-US"/>
          </a:p>
        </p:txBody>
      </p:sp>
      <p:sp>
        <p:nvSpPr>
          <p:cNvPr id="15365" name="Rectangle 2"/>
          <p:cNvSpPr>
            <a:spLocks noGrp="1" noChangeArrowheads="1"/>
          </p:cNvSpPr>
          <p:nvPr>
            <p:ph type="title"/>
          </p:nvPr>
        </p:nvSpPr>
        <p:spPr>
          <a:xfrm>
            <a:off x="685800" y="685800"/>
            <a:ext cx="7772400" cy="381000"/>
          </a:xfrm>
        </p:spPr>
        <p:txBody>
          <a:bodyPr/>
          <a:lstStyle/>
          <a:p>
            <a:r>
              <a:rPr lang="en-US" altLang="en-US" sz="2800" u="sng" smtClean="0"/>
              <a:t>Participants, Patents, and Duty to Inform</a:t>
            </a:r>
          </a:p>
        </p:txBody>
      </p:sp>
      <p:sp>
        <p:nvSpPr>
          <p:cNvPr id="15366"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endParaRPr lang="en-GB" altLang="en-US" sz="2000" b="1" u="sng">
              <a:solidFill>
                <a:schemeClr val="tx2"/>
              </a:solidFill>
              <a:latin typeface="Helvetica" pitchFamily="34" charset="0"/>
            </a:endParaRPr>
          </a:p>
        </p:txBody>
      </p:sp>
      <p:sp>
        <p:nvSpPr>
          <p:cNvPr id="15367" name="Rectangle 4"/>
          <p:cNvSpPr>
            <a:spLocks noChangeArrowheads="1"/>
          </p:cNvSpPr>
          <p:nvPr/>
        </p:nvSpPr>
        <p:spPr bwMode="auto">
          <a:xfrm>
            <a:off x="533400" y="1143000"/>
            <a:ext cx="8229600" cy="4038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230188" indent="-230188">
              <a:defRPr sz="1200">
                <a:solidFill>
                  <a:schemeClr val="tx1"/>
                </a:solidFill>
                <a:latin typeface="Times New Roman" pitchFamily="18" charset="0"/>
                <a:ea typeface="MS PGothic" pitchFamily="34" charset="-128"/>
              </a:defRPr>
            </a:lvl1pPr>
            <a:lvl2pPr marL="630238"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nSpc>
                <a:spcPct val="80000"/>
              </a:lnSpc>
              <a:spcBef>
                <a:spcPct val="20000"/>
              </a:spcBef>
              <a:buFontTx/>
              <a:buChar char="•"/>
            </a:pPr>
            <a:endParaRPr lang="en-US" altLang="en-US" sz="400" b="1" u="sng">
              <a:solidFill>
                <a:srgbClr val="FF0000"/>
              </a:solidFill>
            </a:endParaRPr>
          </a:p>
          <a:p>
            <a:pPr>
              <a:spcBef>
                <a:spcPct val="20000"/>
              </a:spcBef>
            </a:pPr>
            <a:r>
              <a:rPr lang="en-US" altLang="en-US"/>
              <a:t>	</a:t>
            </a:r>
            <a:r>
              <a:rPr lang="en-US" altLang="en-US" sz="1600"/>
              <a:t>All participants in this meeting have certain obligations under the IEEE-SA Patent Policy.  Participants: </a:t>
            </a:r>
          </a:p>
          <a:p>
            <a:pPr lvl="1">
              <a:spcBef>
                <a:spcPct val="20000"/>
              </a:spcBef>
              <a:buFontTx/>
              <a:buChar char="–"/>
            </a:pPr>
            <a:r>
              <a:rPr lang="ja-JP" altLang="en-US" sz="1600" b="1"/>
              <a:t>“</a:t>
            </a:r>
            <a:r>
              <a:rPr lang="en-US" altLang="ja-JP" sz="1600" b="1"/>
              <a:t>Shall inform the IEEE (or cause the IEEE to be informed)</a:t>
            </a:r>
            <a:r>
              <a:rPr lang="ja-JP" altLang="en-US" sz="1600" b="1"/>
              <a:t>”</a:t>
            </a:r>
            <a:r>
              <a:rPr lang="en-US" altLang="ja-JP" sz="1600" b="1"/>
              <a:t> of the identity of each </a:t>
            </a:r>
            <a:r>
              <a:rPr lang="ja-JP" altLang="en-US" sz="1600" b="1"/>
              <a:t>“</a:t>
            </a:r>
            <a:r>
              <a:rPr lang="en-US" altLang="ja-JP" sz="1600" b="1"/>
              <a:t>holder of any potential Essential Patent Claims of which they are personally aware</a:t>
            </a:r>
            <a:r>
              <a:rPr lang="ja-JP" altLang="en-US" sz="1600" b="1"/>
              <a:t>”</a:t>
            </a:r>
            <a:r>
              <a:rPr lang="en-US" altLang="ja-JP" sz="1600" b="1"/>
              <a:t> if the claims are owned or controlled by the participant or the entity the participant is from, employed by, or otherwise represents</a:t>
            </a:r>
          </a:p>
          <a:p>
            <a:pPr lvl="2">
              <a:spcBef>
                <a:spcPct val="20000"/>
              </a:spcBef>
              <a:buFontTx/>
              <a:buChar char="•"/>
            </a:pPr>
            <a:r>
              <a:rPr lang="ja-JP" altLang="en-US" sz="1400" b="1"/>
              <a:t>“</a:t>
            </a:r>
            <a:r>
              <a:rPr lang="en-US" altLang="ja-JP" sz="1400" b="1"/>
              <a:t>Personal awareness</a:t>
            </a:r>
            <a:r>
              <a:rPr lang="ja-JP" altLang="en-US" sz="1400" b="1"/>
              <a:t>”</a:t>
            </a:r>
            <a:r>
              <a:rPr lang="en-US" altLang="ja-JP" sz="1400" b="1"/>
              <a:t> means that the participant </a:t>
            </a:r>
            <a:r>
              <a:rPr lang="ja-JP" altLang="en-US" sz="1400" b="1"/>
              <a:t>“</a:t>
            </a:r>
            <a:r>
              <a:rPr lang="en-US" altLang="ja-JP" sz="1400" b="1"/>
              <a:t>is personally aware that the holder may have a potential Essential Patent Claim,</a:t>
            </a:r>
            <a:r>
              <a:rPr lang="ja-JP" altLang="en-US" sz="1400" b="1"/>
              <a:t>”</a:t>
            </a:r>
            <a:r>
              <a:rPr lang="en-US" altLang="ja-JP" sz="1400" b="1"/>
              <a:t> even if the participant is not personally aware of the specific patents or</a:t>
            </a:r>
            <a:r>
              <a:rPr lang="en-US" altLang="ja-JP" sz="1400" b="1">
                <a:solidFill>
                  <a:srgbClr val="FF3300"/>
                </a:solidFill>
              </a:rPr>
              <a:t> </a:t>
            </a:r>
            <a:r>
              <a:rPr lang="en-US" altLang="ja-JP" sz="1400" b="1"/>
              <a:t>patent claims</a:t>
            </a:r>
          </a:p>
          <a:p>
            <a:pPr lvl="1">
              <a:spcBef>
                <a:spcPct val="20000"/>
              </a:spcBef>
              <a:buFontTx/>
              <a:buChar char="–"/>
            </a:pPr>
            <a:r>
              <a:rPr lang="ja-JP" altLang="en-US" sz="1600" b="1"/>
              <a:t>“</a:t>
            </a:r>
            <a:r>
              <a:rPr lang="en-US" altLang="ja-JP" sz="1600" b="1"/>
              <a:t>Should inform the IEEE (or cause the IEEE to be informed)</a:t>
            </a:r>
            <a:r>
              <a:rPr lang="ja-JP" altLang="en-US" sz="1600" b="1"/>
              <a:t>”</a:t>
            </a:r>
            <a:r>
              <a:rPr lang="en-US" altLang="ja-JP" sz="1600" b="1"/>
              <a:t> of the identity of </a:t>
            </a:r>
            <a:r>
              <a:rPr lang="ja-JP" altLang="en-US" sz="1600" b="1"/>
              <a:t>“</a:t>
            </a:r>
            <a:r>
              <a:rPr lang="en-US" altLang="ja-JP" sz="1600" b="1"/>
              <a:t>any other holders of such potential Essential Patent Claims</a:t>
            </a:r>
            <a:r>
              <a:rPr lang="ja-JP" altLang="en-US" sz="1600" b="1"/>
              <a:t>”</a:t>
            </a:r>
            <a:r>
              <a:rPr lang="en-US" altLang="ja-JP" sz="1600" b="1"/>
              <a:t> (that is, third parties that are not affiliated with the participant, with the participant</a:t>
            </a:r>
            <a:r>
              <a:rPr lang="ja-JP" altLang="en-US" sz="1600" b="1"/>
              <a:t>’</a:t>
            </a:r>
            <a:r>
              <a:rPr lang="en-US" altLang="ja-JP" sz="1600" b="1"/>
              <a:t>s employer, or with anyone else that the participant is from or otherwise represents)</a:t>
            </a:r>
          </a:p>
          <a:p>
            <a:pPr lvl="1">
              <a:spcBef>
                <a:spcPct val="20000"/>
              </a:spcBef>
              <a:buFontTx/>
              <a:buChar char="–"/>
            </a:pPr>
            <a:r>
              <a:rPr lang="en-US" altLang="en-US" sz="1600" b="1"/>
              <a:t>The above does not apply if the patent</a:t>
            </a:r>
            <a:r>
              <a:rPr lang="en-US" altLang="en-US" sz="1600" b="1">
                <a:solidFill>
                  <a:srgbClr val="FF3300"/>
                </a:solidFill>
              </a:rPr>
              <a:t> </a:t>
            </a:r>
            <a:r>
              <a:rPr lang="en-US" altLang="en-US" sz="1600" b="1"/>
              <a:t>claim is already the subject of an Accepted Letter of Assurance that applies to the proposed standard(s) under consideration by this group</a:t>
            </a:r>
          </a:p>
          <a:p>
            <a:pPr>
              <a:spcBef>
                <a:spcPct val="20000"/>
              </a:spcBef>
            </a:pPr>
            <a:r>
              <a:rPr lang="en-GB" altLang="en-US" sz="1600" b="1"/>
              <a:t>		Quoted text excerpted from IEEE-SA Standards Board Bylaws subclause 6.2</a:t>
            </a:r>
            <a:endParaRPr lang="en-US" altLang="en-US" sz="1600" b="1"/>
          </a:p>
          <a:p>
            <a:pPr>
              <a:spcBef>
                <a:spcPct val="20000"/>
              </a:spcBef>
              <a:buFontTx/>
              <a:buChar char="•"/>
            </a:pPr>
            <a:r>
              <a:rPr lang="en-US" altLang="en-US" sz="1600"/>
              <a:t>Early identification of holders of potential Essential Patent Claims is strongly encouraged</a:t>
            </a:r>
          </a:p>
          <a:p>
            <a:pPr>
              <a:spcBef>
                <a:spcPct val="20000"/>
              </a:spcBef>
              <a:buFontTx/>
              <a:buChar char="•"/>
            </a:pPr>
            <a:r>
              <a:rPr lang="en-US" altLang="en-US" sz="1600"/>
              <a:t>No duty to perform a patent search</a:t>
            </a:r>
            <a:endParaRPr lang="en-GB" altLang="en-US" sz="1600"/>
          </a:p>
        </p:txBody>
      </p:sp>
      <p:sp>
        <p:nvSpPr>
          <p:cNvPr id="2" name="Footer Placeholder 1"/>
          <p:cNvSpPr>
            <a:spLocks noGrp="1"/>
          </p:cNvSpPr>
          <p:nvPr>
            <p:ph type="ftr" sz="quarter" idx="3"/>
          </p:nvPr>
        </p:nvSpPr>
        <p:spPr>
          <a:xfrm>
            <a:off x="6820696" y="6475413"/>
            <a:ext cx="1723229" cy="184666"/>
          </a:xfrm>
        </p:spPr>
        <p:txBody>
          <a:bodyPr/>
          <a:lstStyle/>
          <a:p>
            <a:pPr>
              <a:defRPr/>
            </a:pPr>
            <a:endParaRPr lang="en-US" dirty="0"/>
          </a:p>
        </p:txBody>
      </p:sp>
      <p:sp>
        <p:nvSpPr>
          <p:cNvPr id="9" name="Rectangle 5"/>
          <p:cNvSpPr txBox="1">
            <a:spLocks noChangeArrowheads="1"/>
          </p:cNvSpPr>
          <p:nvPr/>
        </p:nvSpPr>
        <p:spPr bwMode="auto">
          <a:xfrm>
            <a:off x="7662273" y="6475413"/>
            <a:ext cx="8816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S PGothic" pitchFamily="34" charset="-128"/>
                <a:cs typeface="+mn-cs"/>
              </a:rPr>
              <a:t>Bo Sun (ZTE)</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S PGothic" pitchFamily="34" charset="-128"/>
              <a:cs typeface="+mn-cs"/>
            </a:endParaRP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4"/>
          <p:cNvSpPr>
            <a:spLocks noGrp="1" noChangeArrowheads="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May 2015</a:t>
            </a:r>
          </a:p>
        </p:txBody>
      </p:sp>
      <p:sp>
        <p:nvSpPr>
          <p:cNvPr id="16388" name="Slide Number Placeholder 4"/>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1D0B09C3-1AC7-4139-AFCA-2BBC70D894EF}" type="slidenum">
              <a:rPr lang="en-US" altLang="en-US"/>
              <a:pPr/>
              <a:t>8</a:t>
            </a:fld>
            <a:endParaRPr lang="en-US" altLang="en-US"/>
          </a:p>
        </p:txBody>
      </p:sp>
      <p:sp>
        <p:nvSpPr>
          <p:cNvPr id="16389" name="Rectangle 2"/>
          <p:cNvSpPr>
            <a:spLocks noGrp="1" noChangeArrowheads="1"/>
          </p:cNvSpPr>
          <p:nvPr>
            <p:ph type="title"/>
          </p:nvPr>
        </p:nvSpPr>
        <p:spPr/>
        <p:txBody>
          <a:bodyPr/>
          <a:lstStyle/>
          <a:p>
            <a:r>
              <a:rPr lang="en-GB" altLang="en-US" u="sng" smtClean="0"/>
              <a:t>Patent Related Links</a:t>
            </a:r>
            <a:endParaRPr lang="en-US" altLang="en-US" u="sng" smtClean="0"/>
          </a:p>
        </p:txBody>
      </p:sp>
      <p:sp>
        <p:nvSpPr>
          <p:cNvPr id="16390" name="Rectangle 3"/>
          <p:cNvSpPr>
            <a:spLocks noGrp="1" noChangeArrowheads="1"/>
          </p:cNvSpPr>
          <p:nvPr>
            <p:ph type="body" idx="4294967295"/>
          </p:nvPr>
        </p:nvSpPr>
        <p:spPr>
          <a:xfrm>
            <a:off x="0" y="1676400"/>
            <a:ext cx="8991600" cy="3505200"/>
          </a:xfrm>
        </p:spPr>
        <p:txBody>
          <a:bodyPr/>
          <a:lstStyle/>
          <a:p>
            <a:pPr lvl="1">
              <a:lnSpc>
                <a:spcPct val="90000"/>
              </a:lnSpc>
              <a:buFontTx/>
              <a:buNone/>
            </a:pPr>
            <a:r>
              <a:rPr lang="en-US" altLang="en-US" sz="1800" smtClean="0">
                <a:cs typeface="Times New Roman" pitchFamily="18" charset="0"/>
              </a:rPr>
              <a:t>	</a:t>
            </a:r>
            <a:r>
              <a:rPr lang="en-US" altLang="en-US" smtClean="0">
                <a:cs typeface="Times New Roman" pitchFamily="18" charset="0"/>
              </a:rPr>
              <a:t>All participants should be familiar with their obligations under the IEEE-SA Policies &amp; Procedures for standards development.</a:t>
            </a:r>
          </a:p>
          <a:p>
            <a:pPr lvl="1">
              <a:lnSpc>
                <a:spcPct val="90000"/>
              </a:lnSpc>
              <a:buFontTx/>
              <a:buNone/>
            </a:pPr>
            <a:r>
              <a:rPr lang="en-US" altLang="en-US" smtClean="0">
                <a:cs typeface="Times New Roman" pitchFamily="18" charset="0"/>
              </a:rPr>
              <a:t>	Patent Policy is stated in these sources:</a:t>
            </a:r>
          </a:p>
          <a:p>
            <a:pPr lvl="1">
              <a:lnSpc>
                <a:spcPct val="90000"/>
              </a:lnSpc>
              <a:buFontTx/>
              <a:buNone/>
            </a:pPr>
            <a:r>
              <a:rPr lang="en-GB" altLang="en-US" smtClean="0"/>
              <a:t>		IEEE-SA Standards Boards Bylaws</a:t>
            </a:r>
          </a:p>
          <a:p>
            <a:pPr lvl="1">
              <a:lnSpc>
                <a:spcPct val="90000"/>
              </a:lnSpc>
              <a:buFontTx/>
              <a:buNone/>
            </a:pPr>
            <a:r>
              <a:rPr lang="en-US" altLang="en-US" sz="1900" smtClean="0"/>
              <a:t>		</a:t>
            </a:r>
            <a:r>
              <a:rPr lang="en-US" altLang="en-US" sz="1900" i="1" smtClean="0"/>
              <a:t>http://standards.ieee.org/guides/bylaws/sect6-7.html#6</a:t>
            </a:r>
          </a:p>
          <a:p>
            <a:pPr lvl="1">
              <a:lnSpc>
                <a:spcPct val="90000"/>
              </a:lnSpc>
              <a:buFontTx/>
              <a:buNone/>
            </a:pPr>
            <a:r>
              <a:rPr lang="en-GB" altLang="en-US" smtClean="0"/>
              <a:t>		IEEE-SA Standards Board Operations Manual</a:t>
            </a:r>
          </a:p>
          <a:p>
            <a:pPr lvl="1">
              <a:lnSpc>
                <a:spcPct val="90000"/>
              </a:lnSpc>
              <a:buFontTx/>
              <a:buNone/>
            </a:pPr>
            <a:r>
              <a:rPr lang="en-US" altLang="en-US" smtClean="0"/>
              <a:t>		</a:t>
            </a:r>
            <a:r>
              <a:rPr lang="en-US" altLang="en-US" sz="1900" i="1" smtClean="0"/>
              <a:t>http://standards.ieee.org/guides/opman/sect6.html#6.3</a:t>
            </a:r>
            <a:endParaRPr lang="en-US" altLang="en-US" smtClean="0"/>
          </a:p>
          <a:p>
            <a:pPr lvl="1">
              <a:lnSpc>
                <a:spcPct val="90000"/>
              </a:lnSpc>
              <a:buFontTx/>
              <a:buNone/>
            </a:pPr>
            <a:r>
              <a:rPr lang="en-US" altLang="en-US" smtClean="0">
                <a:cs typeface="Times New Roman" pitchFamily="18" charset="0"/>
              </a:rPr>
              <a:t>	Material about the patent policy is available at</a:t>
            </a:r>
            <a:r>
              <a:rPr lang="en-US" altLang="en-US" smtClean="0"/>
              <a:t> </a:t>
            </a:r>
          </a:p>
          <a:p>
            <a:pPr lvl="1">
              <a:lnSpc>
                <a:spcPct val="90000"/>
              </a:lnSpc>
              <a:buFontTx/>
              <a:buNone/>
            </a:pPr>
            <a:r>
              <a:rPr lang="en-US" altLang="en-US" smtClean="0"/>
              <a:t>		</a:t>
            </a:r>
            <a:r>
              <a:rPr lang="en-US" altLang="en-US" sz="1900" i="1" smtClean="0"/>
              <a:t>http://standards.ieee.org/board/pat/pat-material.html</a:t>
            </a:r>
          </a:p>
        </p:txBody>
      </p:sp>
      <p:sp>
        <p:nvSpPr>
          <p:cNvPr id="16392" name="Rectangle 5"/>
          <p:cNvSpPr>
            <a:spLocks noChangeArrowheads="1"/>
          </p:cNvSpPr>
          <p:nvPr/>
        </p:nvSpPr>
        <p:spPr bwMode="auto">
          <a:xfrm>
            <a:off x="1295400" y="5273675"/>
            <a:ext cx="6781800" cy="8223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b="1">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2"/>
              <a:buNone/>
            </a:pPr>
            <a:endParaRPr lang="en-US" altLang="en-US" b="1">
              <a:solidFill>
                <a:srgbClr val="000099"/>
              </a:solidFill>
              <a:latin typeface="Arial" pitchFamily="34" charset="0"/>
            </a:endParaRPr>
          </a:p>
          <a:p>
            <a:pPr algn="ctr">
              <a:lnSpc>
                <a:spcPct val="80000"/>
              </a:lnSpc>
              <a:spcBef>
                <a:spcPct val="20000"/>
              </a:spcBef>
              <a:buClr>
                <a:srgbClr val="CC3300"/>
              </a:buClr>
              <a:buSzPct val="50000"/>
              <a:buFont typeface="Monotype Sorts" charset="2"/>
              <a:buNone/>
            </a:pPr>
            <a:r>
              <a:rPr lang="en-US" altLang="en-US" b="1">
                <a:solidFill>
                  <a:srgbClr val="000099"/>
                </a:solidFill>
                <a:latin typeface="Arial" pitchFamily="34" charset="0"/>
              </a:rPr>
              <a:t>This slide set is available at http://standards.ieee.org/board/pat/pat-slideset.ppt </a:t>
            </a:r>
          </a:p>
        </p:txBody>
      </p:sp>
      <p:sp>
        <p:nvSpPr>
          <p:cNvPr id="2" name="Footer Placeholder 1"/>
          <p:cNvSpPr>
            <a:spLocks noGrp="1"/>
          </p:cNvSpPr>
          <p:nvPr>
            <p:ph type="ftr" sz="quarter" idx="3"/>
          </p:nvPr>
        </p:nvSpPr>
        <p:spPr>
          <a:xfrm>
            <a:off x="6820696" y="6475413"/>
            <a:ext cx="1723229" cy="184666"/>
          </a:xfrm>
        </p:spPr>
        <p:txBody>
          <a:bodyPr/>
          <a:lstStyle/>
          <a:p>
            <a:pPr>
              <a:defRPr/>
            </a:pPr>
            <a:endParaRPr lang="en-US" dirty="0"/>
          </a:p>
        </p:txBody>
      </p:sp>
      <p:sp>
        <p:nvSpPr>
          <p:cNvPr id="9" name="Rectangle 5"/>
          <p:cNvSpPr txBox="1">
            <a:spLocks noChangeArrowheads="1"/>
          </p:cNvSpPr>
          <p:nvPr/>
        </p:nvSpPr>
        <p:spPr bwMode="auto">
          <a:xfrm>
            <a:off x="7662273" y="6475413"/>
            <a:ext cx="8816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S PGothic" pitchFamily="34" charset="-128"/>
                <a:cs typeface="+mn-cs"/>
              </a:rPr>
              <a:t>Bo Sun (ZTE)</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S PGothic" pitchFamily="34" charset="-128"/>
              <a:cs typeface="+mn-cs"/>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4"/>
          <p:cNvSpPr>
            <a:spLocks noGrp="1" noChangeArrowheads="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May 2015</a:t>
            </a:r>
          </a:p>
        </p:txBody>
      </p:sp>
      <p:sp>
        <p:nvSpPr>
          <p:cNvPr id="17412" name="Slide Number Placeholder 4"/>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BABE050E-9D60-4959-B570-F0B3A923B8B1}" type="slidenum">
              <a:rPr lang="en-US" altLang="en-US"/>
              <a:pPr/>
              <a:t>9</a:t>
            </a:fld>
            <a:endParaRPr lang="en-US" altLang="en-US"/>
          </a:p>
        </p:txBody>
      </p:sp>
      <p:sp>
        <p:nvSpPr>
          <p:cNvPr id="17413" name="Rectangle 2"/>
          <p:cNvSpPr>
            <a:spLocks noGrp="1" noChangeArrowheads="1"/>
          </p:cNvSpPr>
          <p:nvPr>
            <p:ph type="title"/>
          </p:nvPr>
        </p:nvSpPr>
        <p:spPr/>
        <p:txBody>
          <a:bodyPr/>
          <a:lstStyle/>
          <a:p>
            <a:r>
              <a:rPr lang="en-US" altLang="en-US" dirty="0" smtClean="0"/>
              <a:t>Call for Potentially Essential Patents</a:t>
            </a:r>
          </a:p>
        </p:txBody>
      </p:sp>
      <p:sp>
        <p:nvSpPr>
          <p:cNvPr id="17414" name="Rectangle 3"/>
          <p:cNvSpPr>
            <a:spLocks noGrp="1" noChangeArrowheads="1"/>
          </p:cNvSpPr>
          <p:nvPr>
            <p:ph type="body" idx="4294967295"/>
          </p:nvPr>
        </p:nvSpPr>
        <p:spPr>
          <a:xfrm>
            <a:off x="762000" y="1981200"/>
            <a:ext cx="7772400" cy="4114800"/>
          </a:xfrm>
        </p:spPr>
        <p:txBody>
          <a:bodyPr/>
          <a:lstStyle/>
          <a:p>
            <a:r>
              <a:rPr lang="en-US" altLang="en-US" sz="20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sz="1600" smtClean="0"/>
              <a:t>Either speak up now or</a:t>
            </a:r>
          </a:p>
          <a:p>
            <a:pPr lvl="1"/>
            <a:r>
              <a:rPr lang="en-US" altLang="en-US" sz="1600" smtClean="0"/>
              <a:t>Provide the chair of this group with the identity of the holder(s) of any and all such claims as soon as possible or</a:t>
            </a:r>
          </a:p>
          <a:p>
            <a:pPr lvl="1"/>
            <a:r>
              <a:rPr lang="en-US" altLang="en-US" sz="1600" smtClean="0"/>
              <a:t>Cause an LOA to be submitted</a:t>
            </a:r>
          </a:p>
        </p:txBody>
      </p:sp>
      <p:sp>
        <p:nvSpPr>
          <p:cNvPr id="2" name="Footer Placeholder 1"/>
          <p:cNvSpPr>
            <a:spLocks noGrp="1"/>
          </p:cNvSpPr>
          <p:nvPr>
            <p:ph type="ftr" sz="quarter" idx="3"/>
          </p:nvPr>
        </p:nvSpPr>
        <p:spPr>
          <a:xfrm>
            <a:off x="6820696" y="6475413"/>
            <a:ext cx="1723229" cy="184666"/>
          </a:xfrm>
        </p:spPr>
        <p:txBody>
          <a:bodyPr/>
          <a:lstStyle/>
          <a:p>
            <a:pPr>
              <a:defRPr/>
            </a:pPr>
            <a:endParaRPr lang="en-US" dirty="0"/>
          </a:p>
        </p:txBody>
      </p:sp>
      <p:sp>
        <p:nvSpPr>
          <p:cNvPr id="8" name="Rectangle 5"/>
          <p:cNvSpPr txBox="1">
            <a:spLocks noChangeArrowheads="1"/>
          </p:cNvSpPr>
          <p:nvPr/>
        </p:nvSpPr>
        <p:spPr bwMode="auto">
          <a:xfrm>
            <a:off x="7662273" y="6475413"/>
            <a:ext cx="8816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S PGothic" pitchFamily="34" charset="-128"/>
                <a:cs typeface="+mn-cs"/>
              </a:rPr>
              <a:t>Bo Sun (ZTE)</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S PGothic" pitchFamily="34" charset="-128"/>
              <a:cs typeface="+mn-cs"/>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22414</TotalTime>
  <Words>1126</Words>
  <Application>Microsoft Office PowerPoint</Application>
  <PresentationFormat>全屏显示(4:3)</PresentationFormat>
  <Paragraphs>274</Paragraphs>
  <Slides>16</Slides>
  <Notes>12</Notes>
  <HiddenSlides>0</HiddenSlides>
  <MMClips>0</MMClips>
  <ScaleCrop>false</ScaleCrop>
  <HeadingPairs>
    <vt:vector size="6" baseType="variant">
      <vt:variant>
        <vt:lpstr>主题</vt:lpstr>
      </vt:variant>
      <vt:variant>
        <vt:i4>1</vt:i4>
      </vt:variant>
      <vt:variant>
        <vt:lpstr>嵌入 OLE 服务器</vt:lpstr>
      </vt:variant>
      <vt:variant>
        <vt:i4>1</vt:i4>
      </vt:variant>
      <vt:variant>
        <vt:lpstr>幻灯片标题</vt:lpstr>
      </vt:variant>
      <vt:variant>
        <vt:i4>16</vt:i4>
      </vt:variant>
    </vt:vector>
  </HeadingPairs>
  <TitlesOfParts>
    <vt:vector size="18" baseType="lpstr">
      <vt:lpstr>802-11-Submission</vt:lpstr>
      <vt:lpstr>Document</vt:lpstr>
      <vt:lpstr>TGax PHY Ad Hoc Jul 2015 Meeting Agenda</vt:lpstr>
      <vt:lpstr>IEEE 802.11 TGax High Efficiency WLAN PHY Ad Hoc</vt:lpstr>
      <vt:lpstr>Agenda Items</vt:lpstr>
      <vt:lpstr>Meeting Protocol, Attendance, Voting &amp; Document Status</vt:lpstr>
      <vt:lpstr>Patent Policy and Other Guidelines</vt:lpstr>
      <vt:lpstr>Instructions for the WG Chair</vt:lpstr>
      <vt:lpstr>Participants, Patents, and Duty to Inform</vt:lpstr>
      <vt:lpstr>Patent Related Links</vt:lpstr>
      <vt:lpstr>Call for Potentially Essential Patents</vt:lpstr>
      <vt:lpstr>Other Guidelines for IEEE WG Meetings</vt:lpstr>
      <vt:lpstr>Ad Hoc Groups Operation</vt:lpstr>
      <vt:lpstr>Submissions (PHY)</vt:lpstr>
      <vt:lpstr>Tuesday AM2</vt:lpstr>
      <vt:lpstr>SP1</vt:lpstr>
      <vt:lpstr>Wednesday PM1</vt:lpstr>
      <vt:lpstr>Wednesday PM2</vt:lpstr>
    </vt:vector>
  </TitlesOfParts>
  <Company>ZTE Corp.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phy ad hoc  meeting agenda</dc:title>
  <dc:subject>meeting agenda</dc:subject>
  <dc:creator>Bo Sun</dc:creator>
  <cp:lastModifiedBy>Bo Sun</cp:lastModifiedBy>
  <cp:revision>1402</cp:revision>
  <cp:lastPrinted>1998-02-10T13:28:06Z</cp:lastPrinted>
  <dcterms:created xsi:type="dcterms:W3CDTF">2007-04-17T18:10:23Z</dcterms:created>
  <dcterms:modified xsi:type="dcterms:W3CDTF">2015-07-14T08:25:59Z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(11)O48q+nWDiKNAVXoAwq58w7ATF5BZpxUzus1FEuepahc6BRLUWdfXeHQFTCUY0LJynFgfmRNU_x000d_
PZlAVy+j0r6pbdmCRncynI9/Aaf8AO/s5Z/cQrhsqm+/ilxCTptQKV2KGHnGNsKrsfiqTB7o_x000d_
nk1NZFjLmsdN3EIA+nFCDPLxB+rwPfkyuQuKxC1SHK8+gkXrhd5XuRgWoU+k7Kr21OEQYYVo_x000d_
bcxrJtGls6+SGcfdxl</vt:lpwstr>
  </property>
  <property fmtid="{D5CDD505-2E9C-101B-9397-08002B2CF9AE}" pid="3" name="_ms_pID_7253431">
    <vt:lpwstr>K0qCLm5hNNHntgVAX1YU6nQ2gfWxEqcbblzHmHAfHcf/Tr88k+xYjW_x000d_
jXwzYLZdGDR58Bt2TMD6KwB/pidXZI0t4eTVn62kFTRlKSek2wU4tFYwOIHDOL4/TF95PXSz_x000d_
YzQjeEbYZeZ8NA4BkgQkrYOVhie3oGG8BduXfuqQpwtRlm/U02j2lws529RgjcpGPPoJ7opd_x000d_
0QYrRdn5tuOrPS27+SWpyz+V5FnRaWtpxsb+</vt:lpwstr>
  </property>
  <property fmtid="{D5CDD505-2E9C-101B-9397-08002B2CF9AE}" pid="4" name="_ms_pID_7253432">
    <vt:lpwstr>z+wS3Lso7rCsk2u5NeSdz1mgAhBlIKPm/6Vt_x000d_
9SelwiGPWJl2e/L+mnGBFwHGXGa+csQarF7br81kk2LVNPg6yD/DC8wlIpbq2K7VUww14u8k_x000d_
0iGXh6tprVo8LoW0qiUwOeVz06HJGnkjqAlM1d4ZbjndxKeTrirxG+HR41WRHASbvCRtyJGJ_x000d_
++4bgm12ABvUM3w0pT8GtTg7W044LQCb9yYxc57ndLDCfychoQXgQK</vt:lpwstr>
  </property>
  <property fmtid="{D5CDD505-2E9C-101B-9397-08002B2CF9AE}" pid="5" name="_ms_pID_7253433">
    <vt:lpwstr>GlasUOdPGeoqYPypWe_x000d_
IqLqMyBUZS1gXBZWYHMs+w2AXBxaewrqw+UrSPetciY4AAcIv8tZY1ADuj3TwBHMwaM9FSw/_x000d_
0AHQaS3Q0aB6A5ig3WkPwTpMkngmVYwD8N8wnGJrC/A44Ltr5Mv4/tg9VI8Y2GY872s0Qqdm_x000d_
dJg9BKHEmWfdgaZ3RKkJaunONvMnmYpZY6f1T/2TLX3GQZOZ3Uc+RBGS+lJkkVJ1zuQiRagO</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_x000d_
20mkNSLxbw5eM5B39cTseO0z1chv9l7xRG3Ch8Mxed6BDaF0eY/geGzEfHyO5D5IQC/5jKFS_x000d_
RyK0yUdQ4tNfVx3Ds6FV/rLfrFSHWYyWAkxrCfVtFHuBal2Pj4k88HEJWP3uHdwwKhfuqWq3_x000d_
KdfFjJCpIcERaWS31O1F6UeMnejKQHqPUprpG8dF4k6pnjGFiAloZBouYxFs5iROTheRHOkV_x000d_
8Jqj0cI85KZlFHEp</vt:lpwstr>
  </property>
  <property fmtid="{D5CDD505-2E9C-101B-9397-08002B2CF9AE}" pid="11" name="_ms_pID_7253434_00">
    <vt:lpwstr>_ms_pID_7253434</vt:lpwstr>
  </property>
  <property fmtid="{D5CDD505-2E9C-101B-9397-08002B2CF9AE}" pid="12" name="_ms_pID_7253435">
    <vt:lpwstr>VdJmx+I++wq7gK07vfGTigxcFRtRmEGux54d1Q69LNV8sD9ayTdcMUdR_x000d_
72ftdvdkin2icDoWiYTEV044DqDlIxDJCWmYCe9TXmdK418IXDWl81n6Q+xsL9yknXJOXBlm_x000d_
NZSOQK4S5F2VnRePXW7L80GN5Z21jR0wZRnbhrjnKH5fMMbilmchaAn6T4y1Oe7qM6CE8qxe_x000d_
06t8AhgmAFp6iBQrSP1Z5K8eWZILSqmzeM</vt:lpwstr>
  </property>
  <property fmtid="{D5CDD505-2E9C-101B-9397-08002B2CF9AE}" pid="13" name="_ms_pID_7253435_00">
    <vt:lpwstr>_ms_pID_7253435</vt:lpwstr>
  </property>
  <property fmtid="{D5CDD505-2E9C-101B-9397-08002B2CF9AE}" pid="14" name="_ms_pID_7253436">
    <vt:lpwstr>qYyZh4aZvPVX2T643EWnDJYv5yAmOPUwDmyf73_x000d_
bioyVR4Wf4A58Lj86J1XiPwbuK6rb9U36U1xLLQww+ywIxjGrLQOkim+UxYaiPHgB0aJtcMj_x000d_
olX7fx4lXom7J52vFo20EDRrAq6hWNnD5ovnm9dJ6dNY87eaRnZE0Kz3ZPj9qkxjzZAItqBJ_x000d_
DhO2FA4wdc7W4x4zG22Ki3G17H6eQ9F4iahaBYajfkzThkefmfsq</vt:lpwstr>
  </property>
  <property fmtid="{D5CDD505-2E9C-101B-9397-08002B2CF9AE}" pid="15" name="_ms_pID_7253436_00">
    <vt:lpwstr>_ms_pID_7253436</vt:lpwstr>
  </property>
  <property fmtid="{D5CDD505-2E9C-101B-9397-08002B2CF9AE}" pid="16" name="_ms_pID_7253437">
    <vt:lpwstr>H7aPvH8y7N/tdtmBqe7/_x000d_
T36vWXIcSVKwtkaBkYub7QrwBF1bc+MQEhZqNdRs7ScWpeqYSylLMFIPRJfeRaskz9z1f3Lv_x000d_
fsTmhGYxbcMBV+B/61ddIQkoykAvod8T/5zmAGe/aDKPKKfX8h3Q2iuFkB4r4AVVqCfPLnf8_x000d_
V+Aq/oiy3bzIgIu3oLBV3rK8Q9L66WjNzbM/YUEcvrIUodruzv11OsF1VtOw9/3Q2Z4Uep</vt:lpwstr>
  </property>
  <property fmtid="{D5CDD505-2E9C-101B-9397-08002B2CF9AE}" pid="17" name="_ms_pID_7253437_00">
    <vt:lpwstr>_ms_pID_7253437</vt:lpwstr>
  </property>
  <property fmtid="{D5CDD505-2E9C-101B-9397-08002B2CF9AE}" pid="18" name="_ms_pID_7253438">
    <vt:lpwstr>5o_x000d_
sJssTYv3qE6KeKIJR60naGv96xwmW0kj0Eec6fCSAhf6n96X4AFHJRz2ys7x9bfs0GhMsZ80_x000d_
EvDHXSeXaymUz/tZ6NEguhSBE1aISyRDOGyPFN0J4BFTelacMeDH0TXhOMGSYVCinzY/OctP_x000d_
vHiNscBq6X8L5ZviMgp2T/fY0n2AWj+kuM/kwydnZTwbw/biPfEOXRrt6UE9xtUflYcIjeCL_x000d_
lJSgg2Heg1nosm</vt:lpwstr>
  </property>
  <property fmtid="{D5CDD505-2E9C-101B-9397-08002B2CF9AE}" pid="19" name="_ms_pID_7253438_00">
    <vt:lpwstr>_ms_pID_7253438</vt:lpwstr>
  </property>
  <property fmtid="{D5CDD505-2E9C-101B-9397-08002B2CF9AE}" pid="20" name="_ms_pID_7253439">
    <vt:lpwstr>9R8sxW2bsK1FuCqk5FdU7CDMor8wwvepYlV1OZdpMryR174BfJDtInDL2Z_x000d_
8Ed0MM9hIhSiOjgU4tR4e7HeivI8hZYswqXpb0oE39b2Ap5OjuGZN9mChq+X6H2vcKo9txIx_x000d_
C1jDtQiM4aR6nOBBJbkS0yyXcIX1xpRNUSnpLaSiXJNKw5jzhS9yyLVoHVqkcWGc7MXAW5Jx_x000d_
WnWFALeEn9RZV2ybTDiWr+dPHKEt5iRD</vt:lpwstr>
  </property>
  <property fmtid="{D5CDD505-2E9C-101B-9397-08002B2CF9AE}" pid="21" name="_ms_pID_7253439_00">
    <vt:lpwstr>_ms_pID_7253439</vt:lpwstr>
  </property>
  <property fmtid="{D5CDD505-2E9C-101B-9397-08002B2CF9AE}" pid="22" name="_ms_pID_72534310">
    <vt:lpwstr>Gl8g9ICRyndh1BlxnkTjPekp8R6OLPX2VD1ztnzt_x000d_
uwyMtIkMkVOK7fJ4sWxcJA9UCi+jLoZBE6+S6/VkHtYovU6nX9XQwy+h</vt:lpwstr>
  </property>
  <property fmtid="{D5CDD505-2E9C-101B-9397-08002B2CF9AE}" pid="23" name="_ms_pID_72534310_00">
    <vt:lpwstr>_ms_pID_72534310</vt:lpwstr>
  </property>
  <property fmtid="{D5CDD505-2E9C-101B-9397-08002B2CF9AE}" pid="24" name="_ms_pID_72534311">
    <vt:lpwstr>Swl1/EnGLpPg==</vt:lpwstr>
  </property>
  <property fmtid="{D5CDD505-2E9C-101B-9397-08002B2CF9AE}" pid="25" name="_ms_pID_72534311_00">
    <vt:lpwstr>_ms_pID_72534311</vt:lpwstr>
  </property>
  <property fmtid="{D5CDD505-2E9C-101B-9397-08002B2CF9AE}" pid="26" name="_new_ms_pID_72543">
    <vt:lpwstr>(3)g3ML3zeCEnekj/OwYCtSqurJc/8d2QDUUEeEIYws5+DSc2+BPFlTxp5WekezXaVWhBL/gcJB_x000d_
NHEF7KwwQIvx42IUY9qjF20yJMqr5jJSk8iLzG34HfySO+raz35+XsifBAb++TCa7yr/yN1y_x000d_
hdkR8CeLCH3MfjBDevQnAUbY+3pGohalfzjSTCr/S9GlfNW4+PDSz/xHjYCzSAhNYK5qaoul_x000d_
jGKRR8TOqiAFAF8fDJ</vt:lpwstr>
  </property>
  <property fmtid="{D5CDD505-2E9C-101B-9397-08002B2CF9AE}" pid="27" name="_new_ms_pID_72543_00">
    <vt:lpwstr>_new_ms_pID_72543</vt:lpwstr>
  </property>
  <property fmtid="{D5CDD505-2E9C-101B-9397-08002B2CF9AE}" pid="28" name="_new_ms_pID_725431">
    <vt:lpwstr>mNl4kJZ3YE5dgxkd7qV9lz6De23mvwo2kgmYO9N1kGhMqSjEY3riet_x000d_
UOliK0zjlBaq+L0v+8+Y4lNg3XNUjpoB4bz05O067EsZ2pYXro90APKWsZ6V36T2C+tKgdn+_x000d_
9T35rh3Z3bc865uLvJx6A63EBpddOIVC5S/UgSO+5oe5Qopa6djCCcnL2PwEmXjl8PEaR4VP_x000d_
VuS2bhFtOojlp0855GF1LETQD05fR4uj64fm</vt:lpwstr>
  </property>
  <property fmtid="{D5CDD505-2E9C-101B-9397-08002B2CF9AE}" pid="29" name="_new_ms_pID_725431_00">
    <vt:lpwstr>_new_ms_pID_725431</vt:lpwstr>
  </property>
  <property fmtid="{D5CDD505-2E9C-101B-9397-08002B2CF9AE}" pid="30" name="_new_ms_pID_725432">
    <vt:lpwstr>D1XB9di89gjbSV9Q9VMhuKhmY65QpwW+OGFQ_x000d_
q2+b9914k4Xr0HfmMvisx0BVTbD8JzjFAvDVWs1Dl5K3KsFQtuY=</vt:lpwstr>
  </property>
  <property fmtid="{D5CDD505-2E9C-101B-9397-08002B2CF9AE}" pid="31" name="_new_ms_pID_725432_00">
    <vt:lpwstr>_new_ms_pID_725432</vt:lpwstr>
  </property>
  <property fmtid="{D5CDD505-2E9C-101B-9397-08002B2CF9AE}" pid="32" name="sflag">
    <vt:lpwstr>1425870505</vt:lpwstr>
  </property>
</Properties>
</file>