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393" r:id="rId3"/>
    <p:sldId id="324" r:id="rId4"/>
    <p:sldId id="352" r:id="rId5"/>
    <p:sldId id="317" r:id="rId6"/>
    <p:sldId id="318" r:id="rId7"/>
    <p:sldId id="319" r:id="rId8"/>
    <p:sldId id="320" r:id="rId9"/>
    <p:sldId id="321" r:id="rId10"/>
    <p:sldId id="322" r:id="rId11"/>
    <p:sldId id="416" r:id="rId12"/>
    <p:sldId id="433" r:id="rId13"/>
    <p:sldId id="440" r:id="rId14"/>
    <p:sldId id="441" r:id="rId15"/>
    <p:sldId id="442" r:id="rId16"/>
    <p:sldId id="443" r:id="rId17"/>
    <p:sldId id="444" r:id="rId18"/>
    <p:sldId id="445" r:id="rId19"/>
    <p:sldId id="446" r:id="rId20"/>
    <p:sldId id="447" r:id="rId21"/>
    <p:sldId id="448" r:id="rId22"/>
    <p:sldId id="449" r:id="rId23"/>
    <p:sldId id="349" r:id="rId24"/>
    <p:sldId id="434" r:id="rId25"/>
    <p:sldId id="435" r:id="rId26"/>
    <p:sldId id="436"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12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25</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26</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Brian Hart (Cisco Systems)</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2015</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Brian Hart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648136" y="332601"/>
            <a:ext cx="328301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802.11-15/0888r1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err="1" smtClean="0"/>
              <a:t>TGax</a:t>
            </a:r>
            <a:r>
              <a:rPr lang="en-US" altLang="en-US" dirty="0" smtClean="0"/>
              <a:t> MAC ad hoc </a:t>
            </a:r>
            <a:br>
              <a:rPr lang="en-US" altLang="en-US" dirty="0" smtClean="0"/>
            </a:br>
            <a:r>
              <a:rPr lang="en-US" altLang="en-US" dirty="0" smtClean="0"/>
              <a:t>July 2015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smtClean="0"/>
              <a:t>Date:</a:t>
            </a:r>
            <a:r>
              <a:rPr lang="en-US" altLang="en-US" sz="2000" b="0" dirty="0" smtClean="0"/>
              <a:t> 2015-07-13</a:t>
            </a:r>
          </a:p>
        </p:txBody>
      </p:sp>
      <p:graphicFrame>
        <p:nvGraphicFramePr>
          <p:cNvPr id="1026" name="Object 11"/>
          <p:cNvGraphicFramePr>
            <a:graphicFrameLocks noChangeAspect="1"/>
          </p:cNvGraphicFramePr>
          <p:nvPr>
            <p:extLst>
              <p:ext uri="{D42A27DB-BD31-4B8C-83A1-F6EECF244321}">
                <p14:modId xmlns:p14="http://schemas.microsoft.com/office/powerpoint/2010/main" val="551728994"/>
              </p:ext>
            </p:extLst>
          </p:nvPr>
        </p:nvGraphicFramePr>
        <p:xfrm>
          <a:off x="457200" y="2722562"/>
          <a:ext cx="7620000" cy="2535238"/>
        </p:xfrm>
        <a:graphic>
          <a:graphicData uri="http://schemas.openxmlformats.org/presentationml/2006/ole">
            <mc:AlternateContent xmlns:mc="http://schemas.openxmlformats.org/markup-compatibility/2006">
              <mc:Choice xmlns:v="urn:schemas-microsoft-com:vml" Requires="v">
                <p:oleObj spid="_x0000_s1099" name="Document" r:id="rId4" imgW="8325067" imgH="2780258" progId="Word.Document.8">
                  <p:embed/>
                </p:oleObj>
              </mc:Choice>
              <mc:Fallback>
                <p:oleObj name="Document" r:id="rId4" imgW="8325067" imgH="2780258" progId="Word.Document.8">
                  <p:embed/>
                  <p:pic>
                    <p:nvPicPr>
                      <p:cNvPr id="0" name="Object 11"/>
                      <p:cNvPicPr>
                        <a:picLocks noChangeAspect="1" noChangeArrowheads="1"/>
                      </p:cNvPicPr>
                      <p:nvPr/>
                    </p:nvPicPr>
                    <p:blipFill>
                      <a:blip r:embed="rId5"/>
                      <a:srcRect/>
                      <a:stretch>
                        <a:fillRect/>
                      </a:stretch>
                    </p:blipFill>
                    <p:spPr bwMode="auto">
                      <a:xfrm>
                        <a:off x="457200" y="2722562"/>
                        <a:ext cx="7620000" cy="2535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a:t>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5" name="Footer Placeholder 4"/>
          <p:cNvSpPr>
            <a:spLocks noGrp="1"/>
          </p:cNvSpPr>
          <p:nvPr>
            <p:ph type="ftr" sz="quarter" idx="11"/>
          </p:nvPr>
        </p:nvSpPr>
        <p:spPr/>
        <p:txBody>
          <a:bodyPr/>
          <a:lstStyle/>
          <a:p>
            <a:pPr>
              <a:defRPr/>
            </a:pPr>
            <a:r>
              <a:rPr lang="en-US" dirty="0" smtClean="0">
                <a:ea typeface="+mn-ea"/>
              </a:rPr>
              <a:t>Brian Hart (Cisco Systems)</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218859795"/>
              </p:ext>
            </p:extLst>
          </p:nvPr>
        </p:nvGraphicFramePr>
        <p:xfrm>
          <a:off x="685800" y="1503052"/>
          <a:ext cx="7848600" cy="4426876"/>
        </p:xfrm>
        <a:graphic>
          <a:graphicData uri="http://schemas.openxmlformats.org/drawingml/2006/table">
            <a:tbl>
              <a:tblPr/>
              <a:tblGrid>
                <a:gridCol w="1081571"/>
                <a:gridCol w="4268600"/>
                <a:gridCol w="1806224"/>
                <a:gridCol w="692205"/>
              </a:tblGrid>
              <a:tr h="189785">
                <a:tc>
                  <a:txBody>
                    <a:bodyPr/>
                    <a:lstStyle/>
                    <a:p>
                      <a:pPr algn="ctr" fontAlgn="b"/>
                      <a:r>
                        <a:rPr lang="en-CA" sz="1400" b="1" i="0" u="none" strike="noStrike" dirty="0">
                          <a:solidFill>
                            <a:srgbClr val="FFFFFF"/>
                          </a:solidFill>
                          <a:latin typeface="Calibri"/>
                        </a:rPr>
                        <a:t>DCN</a:t>
                      </a:r>
                    </a:p>
                  </a:txBody>
                  <a:tcPr marL="8404" marR="8404" marT="840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400" b="1" i="0" u="none" strike="noStrike">
                          <a:solidFill>
                            <a:srgbClr val="FFFFFF"/>
                          </a:solidFill>
                          <a:latin typeface="Calibri"/>
                        </a:rPr>
                        <a:t>Title</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400" b="1" i="0" u="none" strike="noStrike">
                          <a:solidFill>
                            <a:srgbClr val="FFFFFF"/>
                          </a:solidFill>
                          <a:latin typeface="Calibri"/>
                        </a:rPr>
                        <a:t>Author</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400" b="1" i="0" u="none" strike="noStrike" smtClean="0">
                          <a:solidFill>
                            <a:srgbClr val="FFFFFF"/>
                          </a:solidFill>
                          <a:latin typeface="Calibri"/>
                        </a:rPr>
                        <a:t>#SP</a:t>
                      </a:r>
                      <a:endParaRPr lang="en-CA" sz="1400" b="1" i="0" u="none" strike="noStrike" dirty="0">
                        <a:solidFill>
                          <a:srgbClr val="FFFFFF"/>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189785">
                <a:tc>
                  <a:txBody>
                    <a:bodyPr/>
                    <a:lstStyle/>
                    <a:p>
                      <a:pPr algn="l" fontAlgn="b"/>
                      <a:r>
                        <a:rPr lang="en-CA" sz="1400" b="0" i="0" u="none" strike="noStrike" dirty="0" err="1" smtClean="0">
                          <a:solidFill>
                            <a:srgbClr val="000000"/>
                          </a:solidFill>
                          <a:latin typeface="Calibri"/>
                        </a:rPr>
                        <a:t>Misc</a:t>
                      </a:r>
                      <a:endParaRPr lang="en-CA" sz="1400" b="0" i="0" u="none" strike="noStrike" dirty="0">
                        <a:solidFill>
                          <a:srgbClr val="000000"/>
                        </a:solidFill>
                        <a:latin typeface="Calibri"/>
                      </a:endParaRPr>
                    </a:p>
                  </a:txBody>
                  <a:tcPr marL="8404" marR="8404" marT="840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chemeClr val="bg1">
                              <a:lumMod val="65000"/>
                            </a:schemeClr>
                          </a:solidFill>
                          <a:latin typeface="Calibri"/>
                        </a:rPr>
                        <a:t>11-15/0615</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UL OFDMA Bandwidth</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Liwen Chu</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chemeClr val="bg1">
                              <a:lumMod val="65000"/>
                            </a:schemeClr>
                          </a:solidFill>
                          <a:latin typeface="Calibri"/>
                        </a:rPr>
                        <a:t>1</a:t>
                      </a:r>
                      <a:endParaRPr lang="en-CA" sz="1400" b="0" i="0" u="none" strike="noStrike" dirty="0">
                        <a:solidFill>
                          <a:schemeClr val="bg1">
                            <a:lumMod val="65000"/>
                          </a:schemeClr>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chemeClr val="bg1">
                              <a:lumMod val="65000"/>
                            </a:schemeClr>
                          </a:solidFill>
                          <a:latin typeface="Calibri"/>
                        </a:rPr>
                        <a:t>11-15/0841</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Cascading Structure</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chemeClr val="bg1">
                              <a:lumMod val="65000"/>
                            </a:schemeClr>
                          </a:solidFill>
                          <a:latin typeface="Calibri"/>
                        </a:rPr>
                        <a:t>David </a:t>
                      </a:r>
                      <a:r>
                        <a:rPr lang="en-CA" sz="1400" b="0" i="0" u="none" strike="noStrike" dirty="0" err="1">
                          <a:solidFill>
                            <a:schemeClr val="bg1">
                              <a:lumMod val="65000"/>
                            </a:schemeClr>
                          </a:solidFill>
                          <a:latin typeface="Calibri"/>
                        </a:rPr>
                        <a:t>Xun</a:t>
                      </a:r>
                      <a:r>
                        <a:rPr lang="en-CA" sz="1400" b="0" i="0" u="none" strike="noStrike" dirty="0">
                          <a:solidFill>
                            <a:schemeClr val="bg1">
                              <a:lumMod val="65000"/>
                            </a:schemeClr>
                          </a:solidFill>
                          <a:latin typeface="Calibri"/>
                        </a:rPr>
                        <a:t> Yang</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chemeClr val="bg1">
                              <a:lumMod val="65000"/>
                            </a:schemeClr>
                          </a:solidFill>
                          <a:latin typeface="Calibri"/>
                        </a:rPr>
                        <a:t>4</a:t>
                      </a:r>
                      <a:endParaRPr lang="en-CA" sz="1400" b="0" i="0" u="none" strike="noStrike" dirty="0">
                        <a:solidFill>
                          <a:schemeClr val="bg1">
                            <a:lumMod val="65000"/>
                          </a:schemeClr>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11-15/0871</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a:solidFill>
                            <a:srgbClr val="000000"/>
                          </a:solidFill>
                          <a:latin typeface="Calibri"/>
                        </a:rPr>
                        <a:t>Efficiency enhancement for 802.11ax</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a:solidFill>
                            <a:srgbClr val="000000"/>
                          </a:solidFill>
                          <a:latin typeface="Calibri"/>
                        </a:rPr>
                        <a:t>Guido R. </a:t>
                      </a:r>
                      <a:r>
                        <a:rPr lang="en-CA" sz="1400" b="0" i="0" u="none" strike="noStrike" dirty="0" err="1">
                          <a:solidFill>
                            <a:srgbClr val="000000"/>
                          </a:solidFill>
                          <a:latin typeface="Calibri"/>
                        </a:rPr>
                        <a:t>Hiertz</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smtClean="0">
                          <a:solidFill>
                            <a:srgbClr val="000000"/>
                          </a:solidFill>
                          <a:latin typeface="Calibri"/>
                        </a:rPr>
                        <a:t>7</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89785">
                <a:tc>
                  <a:txBody>
                    <a:bodyPr/>
                    <a:lstStyle/>
                    <a:p>
                      <a:pPr algn="l" fontAlgn="b"/>
                      <a:r>
                        <a:rPr lang="en-CA" sz="1400" b="0" i="0" u="none" strike="noStrike" dirty="0">
                          <a:solidFill>
                            <a:srgbClr val="000000"/>
                          </a:solidFill>
                          <a:latin typeface="Calibri"/>
                        </a:rPr>
                        <a:t>11-15/0872</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802.11ai &amp; 802.11ax</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Guido R. </a:t>
                      </a:r>
                      <a:r>
                        <a:rPr lang="en-CA" sz="1400" b="0" i="0" u="none" strike="noStrike" dirty="0" err="1">
                          <a:solidFill>
                            <a:srgbClr val="000000"/>
                          </a:solidFill>
                          <a:latin typeface="Calibri"/>
                        </a:rPr>
                        <a:t>Hiertz</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353632">
                <a:tc>
                  <a:txBody>
                    <a:bodyPr/>
                    <a:lstStyle/>
                    <a:p>
                      <a:pPr algn="l" fontAlgn="b"/>
                      <a:r>
                        <a:rPr lang="en-CA" sz="1400" b="0" i="0" u="none" strike="noStrike" dirty="0">
                          <a:solidFill>
                            <a:srgbClr val="000000"/>
                          </a:solidFill>
                          <a:latin typeface="Calibri"/>
                        </a:rPr>
                        <a:t>11-15/0874</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a:solidFill>
                            <a:srgbClr val="000000"/>
                          </a:solidFill>
                          <a:latin typeface="Calibri"/>
                        </a:rPr>
                        <a:t>Minimal data rates management frame transmissions in 2.4 GHz</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a:solidFill>
                            <a:srgbClr val="000000"/>
                          </a:solidFill>
                          <a:latin typeface="Calibri"/>
                        </a:rPr>
                        <a:t>Guido R. </a:t>
                      </a:r>
                      <a:r>
                        <a:rPr lang="en-CA" sz="1400" b="0" i="0" u="none" strike="noStrike" dirty="0" err="1">
                          <a:solidFill>
                            <a:srgbClr val="000000"/>
                          </a:solidFill>
                          <a:latin typeface="Calibri"/>
                        </a:rPr>
                        <a:t>Hiertz</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189785">
                <a:tc>
                  <a:txBody>
                    <a:bodyPr/>
                    <a:lstStyle/>
                    <a:p>
                      <a:pPr algn="l" fontAlgn="b"/>
                      <a:r>
                        <a:rPr lang="en-CA" sz="1400" b="0" i="0" u="none" strike="noStrike" dirty="0">
                          <a:solidFill>
                            <a:srgbClr val="000000"/>
                          </a:solidFill>
                          <a:latin typeface="Calibri"/>
                        </a:rPr>
                        <a:t>11-15/0876</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Duration and MAC Padding for MU PPDUs</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Simone Merlin</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endParaRPr lang="en-CA" sz="1400" b="0" i="0" u="none" strike="noStrike" dirty="0">
                        <a:solidFill>
                          <a:srgbClr val="000000"/>
                        </a:solidFill>
                        <a:latin typeface="Calibri"/>
                      </a:endParaRP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smtClean="0">
                          <a:solidFill>
                            <a:srgbClr val="000000"/>
                          </a:solidFill>
                          <a:latin typeface="Calibri"/>
                        </a:rPr>
                        <a:t>Trigger topic</a:t>
                      </a:r>
                      <a:endParaRPr lang="en-CA" sz="1400" b="0" i="0" u="none" strike="noStrike" dirty="0">
                        <a:solidFill>
                          <a:srgbClr val="000000"/>
                        </a:solidFill>
                        <a:latin typeface="Calibri"/>
                      </a:endParaRP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11-15/0831</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Broadcast and Unicast in DL MU</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Liwen Chu</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3</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11-15/0851</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HE Trigger Frame Format</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a:solidFill>
                            <a:srgbClr val="000000"/>
                          </a:solidFill>
                          <a:latin typeface="Calibri"/>
                        </a:rPr>
                        <a:t>John Son</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11-15/0856</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compressed </a:t>
                      </a:r>
                      <a:r>
                        <a:rPr lang="en-CA" sz="1400" b="0" i="0" u="none" strike="noStrike" dirty="0">
                          <a:solidFill>
                            <a:srgbClr val="000000"/>
                          </a:solidFill>
                          <a:latin typeface="Calibri"/>
                        </a:rPr>
                        <a:t>Trigger Frame</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Vida Ferdowsi </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0</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11-15/0877</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Trigger Frame Format</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a:solidFill>
                            <a:srgbClr val="000000"/>
                          </a:solidFill>
                          <a:latin typeface="Calibri"/>
                        </a:rPr>
                        <a:t>Simone Merlin</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11-15/0878</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Issues on Trigger Frame Retransmission</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err="1">
                          <a:solidFill>
                            <a:srgbClr val="000000"/>
                          </a:solidFill>
                          <a:latin typeface="Calibri"/>
                        </a:rPr>
                        <a:t>Jinsoo</a:t>
                      </a:r>
                      <a:r>
                        <a:rPr lang="en-CA" sz="1400" b="0" i="0" u="none" strike="noStrike" dirty="0">
                          <a:solidFill>
                            <a:srgbClr val="000000"/>
                          </a:solidFill>
                          <a:latin typeface="Calibri"/>
                        </a:rPr>
                        <a:t> </a:t>
                      </a:r>
                      <a:r>
                        <a:rPr lang="en-CA" sz="1400" b="0" i="0" u="none" strike="noStrike" dirty="0" err="1">
                          <a:solidFill>
                            <a:srgbClr val="000000"/>
                          </a:solidFill>
                          <a:latin typeface="Calibri"/>
                        </a:rPr>
                        <a:t>Ahn</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1</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000000"/>
                          </a:solidFill>
                          <a:latin typeface="Calibri"/>
                        </a:rPr>
                        <a:t>11-15/0803</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000000"/>
                          </a:solidFill>
                          <a:latin typeface="Calibri"/>
                        </a:rPr>
                        <a:t>Frame Collision Information Management</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a:solidFill>
                            <a:srgbClr val="000000"/>
                          </a:solidFill>
                          <a:latin typeface="Calibri"/>
                        </a:rPr>
                        <a:t>Peng Shao</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000000"/>
                          </a:solidFill>
                          <a:latin typeface="Calibri"/>
                        </a:rPr>
                        <a:t>0</a:t>
                      </a:r>
                      <a:endParaRPr lang="en-CA" sz="1400" b="0" i="0" u="none" strike="noStrike" dirty="0">
                        <a:solidFill>
                          <a:srgbClr val="00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a:solidFill>
                            <a:srgbClr val="FF0000"/>
                          </a:solidFill>
                          <a:latin typeface="Calibri"/>
                        </a:rPr>
                        <a:t>11-15/0880</a:t>
                      </a: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FF0000"/>
                          </a:solidFill>
                          <a:latin typeface="Calibri"/>
                        </a:rPr>
                        <a:t>Scheduled Trigger frames</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a:solidFill>
                            <a:srgbClr val="FF0000"/>
                          </a:solidFill>
                          <a:latin typeface="Calibri"/>
                        </a:rPr>
                        <a:t>Alfred Asterjadhi</a:t>
                      </a: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FF0000"/>
                          </a:solidFill>
                          <a:latin typeface="Calibri"/>
                        </a:rPr>
                        <a:t>2</a:t>
                      </a:r>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endParaRPr lang="en-CA" sz="1400" b="0" i="0" u="none" strike="noStrike" dirty="0">
                        <a:solidFill>
                          <a:srgbClr val="FF0000"/>
                        </a:solidFill>
                        <a:latin typeface="Calibri"/>
                      </a:endParaRP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189785">
                <a:tc>
                  <a:txBody>
                    <a:bodyPr/>
                    <a:lstStyle/>
                    <a:p>
                      <a:pPr algn="l" fontAlgn="b"/>
                      <a:r>
                        <a:rPr lang="en-CA" sz="1400" b="0" i="0" u="none" strike="noStrike" dirty="0" smtClean="0">
                          <a:solidFill>
                            <a:srgbClr val="FF0000"/>
                          </a:solidFill>
                          <a:latin typeface="Calibri"/>
                        </a:rPr>
                        <a:t>11-15/0914</a:t>
                      </a:r>
                      <a:endParaRPr lang="en-CA" sz="1400" b="0" i="0" u="none" strike="noStrike" dirty="0">
                        <a:solidFill>
                          <a:srgbClr val="FF0000"/>
                        </a:solidFill>
                        <a:latin typeface="Calibri"/>
                      </a:endParaRPr>
                    </a:p>
                  </a:txBody>
                  <a:tcPr marL="8404" marR="8404" marT="840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400" dirty="0" smtClean="0">
                          <a:solidFill>
                            <a:srgbClr val="FF0000"/>
                          </a:solidFill>
                          <a:effectLst/>
                        </a:rPr>
                        <a:t>Enlarged minimal contention window size</a:t>
                      </a:r>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FF0000"/>
                          </a:solidFill>
                          <a:latin typeface="Calibri"/>
                        </a:rPr>
                        <a:t>Guido R. </a:t>
                      </a:r>
                      <a:r>
                        <a:rPr lang="en-CA" sz="1400" b="0" i="0" u="none" strike="noStrike" dirty="0" err="1" smtClean="0">
                          <a:solidFill>
                            <a:srgbClr val="FF0000"/>
                          </a:solidFill>
                          <a:latin typeface="Calibri"/>
                        </a:rPr>
                        <a:t>Hiertz</a:t>
                      </a:r>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400" b="0" i="0" u="none" strike="noStrike" dirty="0" smtClean="0">
                          <a:solidFill>
                            <a:srgbClr val="FF0000"/>
                          </a:solidFill>
                          <a:latin typeface="Calibri"/>
                        </a:rPr>
                        <a:t>0</a:t>
                      </a:r>
                      <a:endParaRPr lang="en-CA" sz="1400" b="0" i="0" u="none" strike="noStrike" dirty="0">
                        <a:solidFill>
                          <a:srgbClr val="FF0000"/>
                        </a:solidFill>
                        <a:latin typeface="Calibri"/>
                      </a:endParaRPr>
                    </a:p>
                  </a:txBody>
                  <a:tcPr marL="8404" marR="8404" marT="840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bl>
          </a:graphicData>
        </a:graphic>
      </p:graphicFrame>
      <p:sp>
        <p:nvSpPr>
          <p:cNvPr id="8" name="Title 1"/>
          <p:cNvSpPr txBox="1">
            <a:spLocks/>
          </p:cNvSpPr>
          <p:nvPr/>
        </p:nvSpPr>
        <p:spPr bwMode="auto">
          <a:xfrm>
            <a:off x="685800" y="58674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a:r>
              <a:rPr lang="en-US" altLang="en-US" sz="2400" kern="0" dirty="0" smtClean="0"/>
              <a:t>Red = low priority queue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smtClean="0"/>
              <a:t>1-1: (“</a:t>
            </a:r>
            <a:r>
              <a:rPr lang="en-US" altLang="en-US" dirty="0" err="1" smtClean="0"/>
              <a:t>Premotion</a:t>
            </a:r>
            <a:r>
              <a:rPr lang="en-US" altLang="en-US" dirty="0"/>
              <a:t>”)</a:t>
            </a:r>
            <a:br>
              <a:rPr lang="en-US" altLang="en-US" dirty="0"/>
            </a:br>
            <a:r>
              <a:rPr lang="en-US" altLang="en-US" dirty="0"/>
              <a:t>11-15-0615-03-00ax-ul-ofdma-bandwidth</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pPr marL="0" indent="0">
              <a:buNone/>
            </a:pPr>
            <a:r>
              <a:rPr lang="en-US" sz="1800" dirty="0"/>
              <a:t>Do you agree to add the following to the SFD: </a:t>
            </a:r>
          </a:p>
          <a:p>
            <a:r>
              <a:rPr lang="en-US" sz="1800" dirty="0"/>
              <a:t>UL OFDMA MPDU/A-MPDU is the acknowledgement of the trigger frame.</a:t>
            </a:r>
          </a:p>
          <a:p>
            <a:pPr lvl="1"/>
            <a:r>
              <a:rPr lang="en-US" sz="1600" dirty="0"/>
              <a:t>When the AP receives MPDU correctly from at least one STA indicated by trigger frame, the frame exchange initiated by the trigger frame is successful</a:t>
            </a:r>
          </a:p>
          <a:p>
            <a:pPr lvl="1"/>
            <a:endParaRPr lang="en-US" altLang="en-US" sz="1600" dirty="0" smtClean="0"/>
          </a:p>
          <a:p>
            <a:r>
              <a:rPr lang="en-US" altLang="en-US" sz="2000" dirty="0" smtClean="0"/>
              <a:t>Y: </a:t>
            </a:r>
            <a:r>
              <a:rPr lang="en-US" altLang="en-US" sz="2000" dirty="0" smtClean="0"/>
              <a:t>43</a:t>
            </a:r>
            <a:endParaRPr lang="en-US" altLang="en-US" sz="2000" dirty="0" smtClean="0"/>
          </a:p>
          <a:p>
            <a:r>
              <a:rPr lang="en-US" altLang="en-US" sz="2000" dirty="0" smtClean="0"/>
              <a:t>N: </a:t>
            </a:r>
            <a:r>
              <a:rPr lang="en-US" altLang="en-US" sz="2000" dirty="0" smtClean="0"/>
              <a:t>6</a:t>
            </a:r>
            <a:endParaRPr lang="en-US" altLang="en-US" sz="2000" dirty="0" smtClean="0"/>
          </a:p>
          <a:p>
            <a:r>
              <a:rPr lang="en-US" altLang="en-US" sz="2000" dirty="0" smtClean="0"/>
              <a:t>Abstain: </a:t>
            </a:r>
            <a:r>
              <a:rPr lang="en-US" altLang="en-US" sz="2000" dirty="0" smtClean="0"/>
              <a:t>22</a:t>
            </a:r>
          </a:p>
          <a:p>
            <a:pPr marL="0" indent="0">
              <a:buNone/>
            </a:pPr>
            <a:r>
              <a:rPr lang="en-US" altLang="en-US" sz="2000" dirty="0" smtClean="0"/>
              <a:t>&gt;=75% so to be converted to a motion in </a:t>
            </a:r>
            <a:r>
              <a:rPr lang="en-US" altLang="en-US" sz="2000" dirty="0" err="1" smtClean="0"/>
              <a:t>TGaxFull</a:t>
            </a:r>
            <a:endParaRPr lang="en-US" altLang="en-US" sz="2000" dirty="0" smtClean="0"/>
          </a:p>
          <a:p>
            <a:endParaRPr lang="en-US" altLang="en-US" sz="2000" dirty="0" smtClean="0"/>
          </a:p>
        </p:txBody>
      </p:sp>
    </p:spTree>
    <p:extLst>
      <p:ext uri="{BB962C8B-B14F-4D97-AF65-F5344CB8AC3E}">
        <p14:creationId xmlns:p14="http://schemas.microsoft.com/office/powerpoint/2010/main" val="19043921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smtClean="0"/>
              <a:t>2-1</a:t>
            </a:r>
            <a:r>
              <a:rPr lang="en-US" altLang="en-US" dirty="0" smtClean="0"/>
              <a:t>: (“</a:t>
            </a:r>
            <a:r>
              <a:rPr lang="en-US" altLang="en-US" dirty="0" err="1" smtClean="0"/>
              <a:t>Premotion</a:t>
            </a:r>
            <a:r>
              <a:rPr lang="en-US" altLang="en-US" dirty="0" smtClean="0"/>
              <a:t>”)</a:t>
            </a:r>
            <a:r>
              <a:rPr lang="en-US" altLang="en-US" dirty="0"/>
              <a:t/>
            </a:r>
            <a:br>
              <a:rPr lang="en-US" altLang="en-US" dirty="0"/>
            </a:br>
            <a:r>
              <a:rPr lang="en-US" altLang="en-US" dirty="0"/>
              <a:t>11-15-0841-00-00ax-cascading-structure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GB" altLang="zh-CN" sz="2000" dirty="0"/>
              <a:t>Do you support to </a:t>
            </a:r>
            <a:r>
              <a:rPr lang="en-US" altLang="zh-CN" sz="2000" dirty="0"/>
              <a:t>add the following to the SFD:</a:t>
            </a:r>
          </a:p>
          <a:p>
            <a:pPr lvl="1"/>
            <a:r>
              <a:rPr lang="en-GB" altLang="zh-CN" sz="1800" dirty="0"/>
              <a:t>A TXOP can include both DL MU and UL MU transmissions</a:t>
            </a:r>
            <a:endParaRPr lang="en-US" altLang="en-US" sz="1600" dirty="0" smtClean="0"/>
          </a:p>
          <a:p>
            <a:r>
              <a:rPr lang="en-US" altLang="en-US" sz="2000" dirty="0" smtClean="0"/>
              <a:t>Y: </a:t>
            </a:r>
            <a:r>
              <a:rPr lang="en-US" altLang="en-US" sz="2000" dirty="0" smtClean="0"/>
              <a:t>38</a:t>
            </a:r>
            <a:endParaRPr lang="en-US" altLang="en-US" sz="2000" dirty="0" smtClean="0"/>
          </a:p>
          <a:p>
            <a:r>
              <a:rPr lang="en-US" altLang="en-US" sz="2000" dirty="0" smtClean="0"/>
              <a:t>N: </a:t>
            </a:r>
            <a:r>
              <a:rPr lang="en-US" altLang="en-US" sz="2000" dirty="0" smtClean="0"/>
              <a:t>0</a:t>
            </a:r>
            <a:endParaRPr lang="en-US" altLang="en-US" sz="2000" dirty="0" smtClean="0"/>
          </a:p>
          <a:p>
            <a:r>
              <a:rPr lang="en-US" altLang="en-US" sz="2000" dirty="0" smtClean="0"/>
              <a:t>Abstain: </a:t>
            </a:r>
            <a:r>
              <a:rPr lang="en-US" altLang="en-US" sz="2000" dirty="0" smtClean="0"/>
              <a:t>22</a:t>
            </a:r>
          </a:p>
          <a:p>
            <a:pPr marL="0" indent="0">
              <a:buNone/>
            </a:pPr>
            <a:r>
              <a:rPr lang="en-US" altLang="en-US" sz="2000" dirty="0"/>
              <a:t>&gt;=75% so to be converted to a motion in </a:t>
            </a:r>
            <a:r>
              <a:rPr lang="en-US" altLang="en-US" sz="2000" dirty="0" err="1"/>
              <a:t>TGaxFull</a:t>
            </a:r>
            <a:endParaRPr lang="en-US" altLang="en-US" sz="2000" dirty="0"/>
          </a:p>
          <a:p>
            <a:pPr marL="0" indent="0">
              <a:buNone/>
            </a:pPr>
            <a:endParaRPr lang="en-US" altLang="en-US" sz="2000" dirty="0"/>
          </a:p>
          <a:p>
            <a:endParaRPr lang="en-US" altLang="en-US" sz="2000" dirty="0" smtClean="0"/>
          </a:p>
          <a:p>
            <a:endParaRPr lang="en-US" altLang="en-US" sz="2000" dirty="0" smtClean="0"/>
          </a:p>
        </p:txBody>
      </p:sp>
    </p:spTree>
    <p:extLst>
      <p:ext uri="{BB962C8B-B14F-4D97-AF65-F5344CB8AC3E}">
        <p14:creationId xmlns:p14="http://schemas.microsoft.com/office/powerpoint/2010/main" val="29130409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smtClean="0"/>
              <a:t>2-2</a:t>
            </a:r>
            <a:r>
              <a:rPr lang="en-US" altLang="en-US" dirty="0" smtClean="0"/>
              <a:t>: (“</a:t>
            </a:r>
            <a:r>
              <a:rPr lang="en-US" altLang="en-US" dirty="0" err="1" smtClean="0"/>
              <a:t>Premotion</a:t>
            </a:r>
            <a:r>
              <a:rPr lang="en-US" altLang="en-US" dirty="0" smtClean="0"/>
              <a:t>”)</a:t>
            </a:r>
            <a:r>
              <a:rPr lang="en-US" altLang="en-US" dirty="0"/>
              <a:t/>
            </a:r>
            <a:br>
              <a:rPr lang="en-US" altLang="en-US" dirty="0"/>
            </a:br>
            <a:r>
              <a:rPr lang="en-US" altLang="en-US" dirty="0"/>
              <a:t>11-15-0841-00-00ax-cascading-structure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GB" altLang="zh-CN" sz="2000" dirty="0"/>
              <a:t>Do you support to </a:t>
            </a:r>
            <a:r>
              <a:rPr lang="en-US" altLang="zh-CN" sz="2000" dirty="0"/>
              <a:t>add the following to the SFD:</a:t>
            </a:r>
          </a:p>
          <a:p>
            <a:pPr lvl="1"/>
            <a:r>
              <a:rPr lang="en-GB" sz="1800" dirty="0"/>
              <a:t>Do you support to </a:t>
            </a:r>
            <a:r>
              <a:rPr lang="en-US" sz="1800" dirty="0"/>
              <a:t>add the following to the SFD: </a:t>
            </a:r>
            <a:r>
              <a:rPr lang="en-GB" sz="1800" dirty="0"/>
              <a:t>The spec shall include the definition of a cascading TXOP structure, allowing alternating DL and UL MU PPDUs starting with a DL MU PPDU in the same TXOP </a:t>
            </a:r>
            <a:endParaRPr lang="zh-CN" altLang="zh-CN" sz="1800" dirty="0"/>
          </a:p>
          <a:p>
            <a:pPr lvl="2"/>
            <a:r>
              <a:rPr lang="en-GB" altLang="zh-CN" sz="1600" dirty="0"/>
              <a:t>The TXOP sequence has only one DL transmitter</a:t>
            </a:r>
            <a:endParaRPr lang="zh-CN" altLang="zh-CN" sz="1600" dirty="0"/>
          </a:p>
          <a:p>
            <a:pPr lvl="2"/>
            <a:r>
              <a:rPr lang="en-GB" altLang="zh-CN" sz="1600" dirty="0"/>
              <a:t>The TXOP sequence may have different UL transmitters within each UL MU PPDU</a:t>
            </a:r>
            <a:endParaRPr lang="zh-CN" altLang="zh-CN" sz="1600" dirty="0"/>
          </a:p>
          <a:p>
            <a:pPr lvl="2"/>
            <a:r>
              <a:rPr lang="en-GB" altLang="zh-CN" sz="1600" dirty="0"/>
              <a:t>The TXOP sequence may have a different set of transmitters in an UL MU PPDU as compared to the DL MU PPDU that follows the UL MU PPDU within the same TXOP</a:t>
            </a:r>
            <a:endParaRPr lang="zh-CN" altLang="en-US" sz="1600" dirty="0"/>
          </a:p>
          <a:p>
            <a:r>
              <a:rPr lang="en-US" altLang="en-US" sz="2000" dirty="0" smtClean="0"/>
              <a:t>Y</a:t>
            </a:r>
            <a:r>
              <a:rPr lang="en-US" altLang="en-US" sz="2000" dirty="0" smtClean="0"/>
              <a:t>: </a:t>
            </a:r>
            <a:r>
              <a:rPr lang="en-US" altLang="en-US" sz="2000" dirty="0" smtClean="0"/>
              <a:t>28</a:t>
            </a:r>
            <a:endParaRPr lang="en-US" altLang="en-US" sz="2000" dirty="0" smtClean="0"/>
          </a:p>
          <a:p>
            <a:r>
              <a:rPr lang="en-US" altLang="en-US" sz="2000" dirty="0" smtClean="0"/>
              <a:t>N: </a:t>
            </a:r>
            <a:r>
              <a:rPr lang="en-US" altLang="en-US" sz="2000" dirty="0" smtClean="0"/>
              <a:t>4</a:t>
            </a:r>
            <a:endParaRPr lang="en-US" altLang="en-US" sz="2000" dirty="0" smtClean="0"/>
          </a:p>
          <a:p>
            <a:r>
              <a:rPr lang="en-US" altLang="en-US" sz="2000" dirty="0" smtClean="0"/>
              <a:t>Abstain: </a:t>
            </a:r>
            <a:r>
              <a:rPr lang="en-US" altLang="en-US" sz="2000" dirty="0" smtClean="0"/>
              <a:t>23</a:t>
            </a:r>
          </a:p>
          <a:p>
            <a:pPr marL="0" indent="0">
              <a:buNone/>
            </a:pPr>
            <a:r>
              <a:rPr lang="en-US" altLang="en-US" sz="2000" dirty="0"/>
              <a:t>&gt;=75% so to be converted to a motion in </a:t>
            </a:r>
            <a:r>
              <a:rPr lang="en-US" altLang="en-US" sz="2000" dirty="0" err="1"/>
              <a:t>TGaxFull</a:t>
            </a:r>
            <a:endParaRPr lang="en-US" altLang="en-US" sz="2000" dirty="0"/>
          </a:p>
          <a:p>
            <a:pPr marL="0" indent="0">
              <a:buNone/>
            </a:pPr>
            <a:endParaRPr lang="en-US" altLang="en-US" sz="2000" dirty="0"/>
          </a:p>
          <a:p>
            <a:endParaRPr lang="en-US" altLang="en-US" sz="2000" dirty="0" smtClean="0"/>
          </a:p>
          <a:p>
            <a:endParaRPr lang="en-US" altLang="en-US" sz="2000" dirty="0" smtClean="0"/>
          </a:p>
        </p:txBody>
      </p:sp>
    </p:spTree>
    <p:extLst>
      <p:ext uri="{BB962C8B-B14F-4D97-AF65-F5344CB8AC3E}">
        <p14:creationId xmlns:p14="http://schemas.microsoft.com/office/powerpoint/2010/main" val="35040375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2-3: (“</a:t>
            </a:r>
            <a:r>
              <a:rPr lang="en-US" altLang="en-US" dirty="0" err="1" smtClean="0"/>
              <a:t>Premotion</a:t>
            </a:r>
            <a:r>
              <a:rPr lang="en-US" altLang="en-US" dirty="0" smtClean="0"/>
              <a:t>”)</a:t>
            </a:r>
            <a:r>
              <a:rPr lang="en-US" altLang="en-US" dirty="0"/>
              <a:t/>
            </a:r>
            <a:br>
              <a:rPr lang="en-US" altLang="en-US" dirty="0"/>
            </a:br>
            <a:r>
              <a:rPr lang="en-US" altLang="en-US" dirty="0"/>
              <a:t>11-15-0841-00-00ax-cascading-structure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GB" altLang="zh-CN" sz="2000" dirty="0"/>
              <a:t>Do you support to </a:t>
            </a:r>
            <a:r>
              <a:rPr lang="en-US" altLang="zh-CN" sz="2000" dirty="0"/>
              <a:t>add the following to the SFD:</a:t>
            </a:r>
          </a:p>
          <a:p>
            <a:pPr lvl="1"/>
            <a:r>
              <a:rPr lang="en-GB" altLang="zh-CN" sz="1800" dirty="0"/>
              <a:t>DL/UL OFDMA can multiplex different type of unicast frames in frequency domain</a:t>
            </a:r>
            <a:endParaRPr lang="zh-CN" altLang="zh-CN" sz="1800" dirty="0"/>
          </a:p>
          <a:p>
            <a:pPr lvl="2"/>
            <a:r>
              <a:rPr lang="en-GB" altLang="zh-CN" sz="1600" dirty="0"/>
              <a:t>Type of frame can be data frame/control frame/management frame </a:t>
            </a:r>
            <a:endParaRPr lang="zh-CN" altLang="zh-CN" sz="1600" dirty="0"/>
          </a:p>
          <a:p>
            <a:r>
              <a:rPr lang="en-US" altLang="en-US" sz="2000" dirty="0" smtClean="0"/>
              <a:t>Y: 36 </a:t>
            </a:r>
            <a:endParaRPr lang="en-US" altLang="en-US" sz="2000" dirty="0" smtClean="0"/>
          </a:p>
          <a:p>
            <a:r>
              <a:rPr lang="en-US" altLang="en-US" sz="2000" dirty="0" smtClean="0"/>
              <a:t>N: </a:t>
            </a:r>
            <a:r>
              <a:rPr lang="en-US" altLang="en-US" sz="2000" dirty="0" smtClean="0"/>
              <a:t> 1</a:t>
            </a:r>
            <a:endParaRPr lang="en-US" altLang="en-US" sz="2000" dirty="0" smtClean="0"/>
          </a:p>
          <a:p>
            <a:r>
              <a:rPr lang="en-US" altLang="en-US" sz="2000" dirty="0" smtClean="0"/>
              <a:t>Abstain: </a:t>
            </a:r>
            <a:r>
              <a:rPr lang="en-US" altLang="en-US" sz="2000" dirty="0" smtClean="0"/>
              <a:t>24</a:t>
            </a:r>
          </a:p>
          <a:p>
            <a:pPr marL="0" indent="0">
              <a:buNone/>
            </a:pPr>
            <a:r>
              <a:rPr lang="en-US" altLang="en-US" sz="2000" dirty="0"/>
              <a:t>&gt;=75% so to be converted to a motion in </a:t>
            </a:r>
            <a:r>
              <a:rPr lang="en-US" altLang="en-US" sz="2000" dirty="0" err="1"/>
              <a:t>TGaxFull</a:t>
            </a:r>
            <a:endParaRPr lang="en-US" altLang="en-US" sz="2000" dirty="0"/>
          </a:p>
          <a:p>
            <a:pPr marL="0" indent="0">
              <a:buNone/>
            </a:pPr>
            <a:endParaRPr lang="en-US" altLang="en-US" sz="2000" dirty="0" smtClean="0"/>
          </a:p>
          <a:p>
            <a:endParaRPr lang="en-US" altLang="en-US" sz="2000" dirty="0" smtClean="0"/>
          </a:p>
        </p:txBody>
      </p:sp>
    </p:spTree>
    <p:extLst>
      <p:ext uri="{BB962C8B-B14F-4D97-AF65-F5344CB8AC3E}">
        <p14:creationId xmlns:p14="http://schemas.microsoft.com/office/powerpoint/2010/main" val="33504398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2-4: (“</a:t>
            </a:r>
            <a:r>
              <a:rPr lang="en-US" altLang="en-US" dirty="0" err="1" smtClean="0"/>
              <a:t>Premotion</a:t>
            </a:r>
            <a:r>
              <a:rPr lang="en-US" altLang="en-US" dirty="0" smtClean="0"/>
              <a:t>”)</a:t>
            </a:r>
            <a:r>
              <a:rPr lang="en-US" altLang="en-US" dirty="0"/>
              <a:t/>
            </a:r>
            <a:br>
              <a:rPr lang="en-US" altLang="en-US" dirty="0"/>
            </a:br>
            <a:r>
              <a:rPr lang="en-US" altLang="en-US" dirty="0"/>
              <a:t>11-15-0841-00-00ax-cascading-structure</a:t>
            </a:r>
            <a:endParaRPr lang="en-US" altLang="en-US" dirty="0" smtClean="0"/>
          </a:p>
        </p:txBody>
      </p:sp>
      <p:sp>
        <p:nvSpPr>
          <p:cNvPr id="28678" name="Rectangle 3"/>
          <p:cNvSpPr>
            <a:spLocks noGrp="1" noChangeArrowheads="1"/>
          </p:cNvSpPr>
          <p:nvPr>
            <p:ph type="body" idx="1"/>
          </p:nvPr>
        </p:nvSpPr>
        <p:spPr>
          <a:xfrm>
            <a:off x="685800" y="1828800"/>
            <a:ext cx="7772400" cy="4114800"/>
          </a:xfrm>
        </p:spPr>
        <p:txBody>
          <a:bodyPr/>
          <a:lstStyle/>
          <a:p>
            <a:r>
              <a:rPr lang="en-GB" altLang="zh-CN" sz="2000" dirty="0"/>
              <a:t>Do you support to </a:t>
            </a:r>
            <a:r>
              <a:rPr lang="en-US" altLang="zh-CN" sz="2000" dirty="0"/>
              <a:t>add the following to the SFD:</a:t>
            </a:r>
          </a:p>
          <a:p>
            <a:pPr lvl="1"/>
            <a:r>
              <a:rPr lang="en-GB" altLang="zh-CN" sz="1800" dirty="0"/>
              <a:t>DL/UL MU-MIMO can multiplex different type of unicast frames in spatial domain</a:t>
            </a:r>
            <a:endParaRPr lang="zh-CN" altLang="zh-CN" sz="1800" dirty="0"/>
          </a:p>
          <a:p>
            <a:pPr lvl="2"/>
            <a:r>
              <a:rPr lang="en-GB" altLang="zh-CN" sz="1600" dirty="0"/>
              <a:t>Type of frame can be data frame/control frame/management frame </a:t>
            </a:r>
            <a:endParaRPr lang="zh-CN" altLang="zh-CN" sz="1600" dirty="0"/>
          </a:p>
          <a:p>
            <a:r>
              <a:rPr lang="en-US" altLang="en-US" sz="2000" dirty="0" smtClean="0"/>
              <a:t>Y: 34 </a:t>
            </a:r>
            <a:endParaRPr lang="en-US" altLang="en-US" sz="2000" dirty="0" smtClean="0"/>
          </a:p>
          <a:p>
            <a:r>
              <a:rPr lang="en-US" altLang="en-US" sz="2000" dirty="0" smtClean="0"/>
              <a:t>N: </a:t>
            </a:r>
            <a:r>
              <a:rPr lang="en-US" altLang="en-US" sz="2000" dirty="0" smtClean="0"/>
              <a:t>4</a:t>
            </a:r>
            <a:endParaRPr lang="en-US" altLang="en-US" sz="2000" dirty="0" smtClean="0"/>
          </a:p>
          <a:p>
            <a:r>
              <a:rPr lang="en-US" altLang="en-US" sz="2000" dirty="0" smtClean="0"/>
              <a:t>Abstain: </a:t>
            </a:r>
            <a:r>
              <a:rPr lang="en-US" altLang="en-US" sz="2000" dirty="0" smtClean="0"/>
              <a:t>21</a:t>
            </a:r>
          </a:p>
          <a:p>
            <a:pPr marL="0" indent="0">
              <a:buNone/>
            </a:pPr>
            <a:r>
              <a:rPr lang="en-US" altLang="en-US" sz="2000" dirty="0"/>
              <a:t>&gt;=75% so to be converted to a motion in </a:t>
            </a:r>
            <a:r>
              <a:rPr lang="en-US" altLang="en-US" sz="2000" dirty="0" err="1"/>
              <a:t>TGaxFull</a:t>
            </a:r>
            <a:endParaRPr lang="en-US" altLang="en-US" sz="2000" dirty="0"/>
          </a:p>
          <a:p>
            <a:endParaRPr lang="en-US" altLang="en-US" sz="2000" dirty="0" smtClean="0"/>
          </a:p>
          <a:p>
            <a:endParaRPr lang="en-US" altLang="en-US" sz="2000" dirty="0" smtClean="0"/>
          </a:p>
        </p:txBody>
      </p:sp>
    </p:spTree>
    <p:extLst>
      <p:ext uri="{BB962C8B-B14F-4D97-AF65-F5344CB8AC3E}">
        <p14:creationId xmlns:p14="http://schemas.microsoft.com/office/powerpoint/2010/main" val="13122398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Strawpoll </a:t>
            </a:r>
            <a:r>
              <a:rPr lang="en-US" altLang="en-US" dirty="0" smtClean="0"/>
              <a:t>3-1: </a:t>
            </a:r>
            <a:r>
              <a:rPr lang="en-US" altLang="en-US" dirty="0"/>
              <a:t>(“</a:t>
            </a:r>
            <a:r>
              <a:rPr lang="en-US" altLang="en-US" dirty="0" err="1"/>
              <a:t>Premotion</a:t>
            </a:r>
            <a:r>
              <a:rPr lang="en-US" altLang="en-US" dirty="0"/>
              <a:t>”)</a:t>
            </a:r>
            <a:br>
              <a:rPr lang="en-US" altLang="en-US" dirty="0"/>
            </a:br>
            <a:r>
              <a:rPr lang="en-US" altLang="en-US" sz="2400" dirty="0"/>
              <a:t>11-15-0871-00-00ax-efficiency-enhancement-for-802-11ax</a:t>
            </a:r>
            <a:endParaRPr lang="en-US" sz="2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Do </a:t>
            </a:r>
            <a:r>
              <a:rPr lang="en-US" dirty="0"/>
              <a:t>you agree to add </a:t>
            </a:r>
            <a:r>
              <a:rPr lang="en-US" dirty="0" smtClean="0"/>
              <a:t>the following to the IEEE 802.11 </a:t>
            </a:r>
            <a:r>
              <a:rPr lang="en-US" dirty="0" err="1" smtClean="0"/>
              <a:t>TGax</a:t>
            </a:r>
            <a:r>
              <a:rPr lang="en-US" dirty="0" smtClean="0"/>
              <a:t> </a:t>
            </a:r>
            <a:r>
              <a:rPr lang="en-US" dirty="0"/>
              <a:t>Specification </a:t>
            </a:r>
            <a:r>
              <a:rPr lang="en-US" dirty="0" smtClean="0"/>
              <a:t>Framework?</a:t>
            </a:r>
          </a:p>
          <a:p>
            <a:pPr lvl="1">
              <a:buFont typeface="Arial" panose="020B0604020202020204" pitchFamily="34" charset="0"/>
              <a:buChar char="•"/>
            </a:pPr>
            <a:r>
              <a:rPr lang="en-US" dirty="0" smtClean="0"/>
              <a:t>Add to the end of Clause 6 (MAC): “The amendment shall define a HE STA to be </a:t>
            </a:r>
            <a:r>
              <a:rPr lang="en-US" dirty="0"/>
              <a:t>a </a:t>
            </a:r>
            <a:r>
              <a:rPr lang="en-US" dirty="0" smtClean="0"/>
              <a:t>QMF STA</a:t>
            </a:r>
            <a:r>
              <a:rPr lang="en-US" dirty="0" smtClean="0"/>
              <a:t>.”</a:t>
            </a:r>
          </a:p>
          <a:p>
            <a:pPr>
              <a:buFont typeface="Arial" panose="020B0604020202020204" pitchFamily="34" charset="0"/>
              <a:buChar char="•"/>
            </a:pPr>
            <a:r>
              <a:rPr lang="en-US" dirty="0" smtClean="0"/>
              <a:t>Y 23</a:t>
            </a:r>
          </a:p>
          <a:p>
            <a:pPr>
              <a:buFont typeface="Arial" panose="020B0604020202020204" pitchFamily="34" charset="0"/>
              <a:buChar char="•"/>
            </a:pPr>
            <a:r>
              <a:rPr lang="en-US" dirty="0" smtClean="0"/>
              <a:t>N 0</a:t>
            </a:r>
          </a:p>
          <a:p>
            <a:pPr>
              <a:buFont typeface="Arial" panose="020B0604020202020204" pitchFamily="34" charset="0"/>
              <a:buChar char="•"/>
            </a:pPr>
            <a:r>
              <a:rPr lang="en-US" dirty="0" smtClean="0"/>
              <a:t>A 37</a:t>
            </a:r>
          </a:p>
          <a:p>
            <a:pPr marL="0" indent="0">
              <a:buNone/>
            </a:pPr>
            <a:r>
              <a:rPr lang="en-US" altLang="en-US" dirty="0"/>
              <a:t>&gt;=75% so to be converted to a motion in </a:t>
            </a:r>
            <a:r>
              <a:rPr lang="en-US" altLang="en-US" dirty="0" err="1"/>
              <a:t>TGaxFull</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s-ES" smtClean="0"/>
              <a:t>Guido R. Hiertz et al., Ericsson</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2015</a:t>
            </a:r>
            <a:endParaRPr lang="en-GB" dirty="0"/>
          </a:p>
        </p:txBody>
      </p:sp>
    </p:spTree>
    <p:extLst>
      <p:ext uri="{BB962C8B-B14F-4D97-AF65-F5344CB8AC3E}">
        <p14:creationId xmlns:p14="http://schemas.microsoft.com/office/powerpoint/2010/main" val="1859484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Strawpoll </a:t>
            </a:r>
            <a:r>
              <a:rPr lang="en-US" altLang="en-US" dirty="0" smtClean="0"/>
              <a:t>3-2: (not a </a:t>
            </a:r>
            <a:r>
              <a:rPr lang="en-US" altLang="en-US" dirty="0" err="1" smtClean="0"/>
              <a:t>premotion</a:t>
            </a:r>
            <a:r>
              <a:rPr lang="en-US" altLang="en-US" dirty="0" smtClean="0"/>
              <a:t>)</a:t>
            </a:r>
            <a:r>
              <a:rPr lang="en-US" altLang="en-US" dirty="0"/>
              <a:t/>
            </a:r>
            <a:br>
              <a:rPr lang="en-US" altLang="en-US" dirty="0"/>
            </a:br>
            <a:r>
              <a:rPr lang="en-US" altLang="en-US" sz="2400" dirty="0"/>
              <a:t>11-15-0871-00-00ax-efficiency-enhancement-for-802-11ax</a:t>
            </a:r>
            <a:endParaRPr lang="en-US" sz="24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believe that it would be helpful to add the following to the IEEE 802.11 </a:t>
            </a:r>
            <a:r>
              <a:rPr lang="en-US" dirty="0" err="1"/>
              <a:t>TGax</a:t>
            </a:r>
            <a:r>
              <a:rPr lang="en-US" dirty="0"/>
              <a:t> Specification Framework (not a “pre-motion”)?</a:t>
            </a:r>
          </a:p>
          <a:p>
            <a:pPr lvl="1">
              <a:buFont typeface="Arial" panose="020B0604020202020204" pitchFamily="34" charset="0"/>
              <a:buChar char="•"/>
            </a:pPr>
            <a:r>
              <a:rPr lang="en-US" dirty="0" smtClean="0"/>
              <a:t>The </a:t>
            </a:r>
            <a:r>
              <a:rPr lang="en-US" dirty="0"/>
              <a:t>amendment shall define a HE AP to implement Proxy ARP capability</a:t>
            </a:r>
          </a:p>
          <a:p>
            <a:pPr>
              <a:buFont typeface="Arial" panose="020B0604020202020204" pitchFamily="34" charset="0"/>
              <a:buChar char="•"/>
            </a:pPr>
            <a:endParaRPr lang="en-US" dirty="0" smtClean="0"/>
          </a:p>
          <a:p>
            <a:pPr lvl="1">
              <a:buFont typeface="Arial" panose="020B0604020202020204" pitchFamily="34" charset="0"/>
              <a:buChar char="•"/>
            </a:pPr>
            <a:r>
              <a:rPr lang="en-US" dirty="0" smtClean="0"/>
              <a:t>Y 22</a:t>
            </a:r>
          </a:p>
          <a:p>
            <a:pPr lvl="1">
              <a:buFont typeface="Arial" panose="020B0604020202020204" pitchFamily="34" charset="0"/>
              <a:buChar char="•"/>
            </a:pPr>
            <a:r>
              <a:rPr lang="en-US" dirty="0" smtClean="0"/>
              <a:t>N 0</a:t>
            </a:r>
          </a:p>
          <a:p>
            <a:pPr lvl="1">
              <a:buFont typeface="Arial" panose="020B0604020202020204" pitchFamily="34" charset="0"/>
              <a:buChar char="•"/>
            </a:pPr>
            <a:r>
              <a:rPr lang="en-US" dirty="0" smtClean="0"/>
              <a:t>A 37</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s-ES" smtClean="0"/>
              <a:t>Guido R. Hiertz et al., Ericsson</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2015</a:t>
            </a:r>
            <a:endParaRPr lang="en-GB" dirty="0"/>
          </a:p>
        </p:txBody>
      </p:sp>
    </p:spTree>
    <p:extLst>
      <p:ext uri="{BB962C8B-B14F-4D97-AF65-F5344CB8AC3E}">
        <p14:creationId xmlns:p14="http://schemas.microsoft.com/office/powerpoint/2010/main" val="19056046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panose="020B0604020202020204" pitchFamily="34" charset="0"/>
              <a:buChar char="•"/>
            </a:pPr>
            <a:r>
              <a:rPr lang="en-US" dirty="0"/>
              <a:t>Do you believe that adding the following to the IEEE 802.11 </a:t>
            </a:r>
            <a:r>
              <a:rPr lang="en-US" dirty="0" err="1"/>
              <a:t>TGax</a:t>
            </a:r>
            <a:r>
              <a:rPr lang="en-US" dirty="0"/>
              <a:t> Specification Framework would be helpful?</a:t>
            </a:r>
          </a:p>
          <a:p>
            <a:pPr lvl="1">
              <a:buFont typeface="Arial" panose="020B0604020202020204" pitchFamily="34" charset="0"/>
              <a:buChar char="•"/>
            </a:pPr>
            <a:r>
              <a:rPr lang="en-US" dirty="0" smtClean="0"/>
              <a:t>The </a:t>
            </a:r>
            <a:r>
              <a:rPr lang="en-US" dirty="0"/>
              <a:t>amendment shall consider a HE STA to implement intra-access category </a:t>
            </a:r>
            <a:r>
              <a:rPr lang="en-US" dirty="0" smtClean="0"/>
              <a:t>prioritization</a:t>
            </a:r>
            <a:endParaRPr lang="en-US" dirty="0" smtClean="0"/>
          </a:p>
          <a:p>
            <a:pPr lvl="1">
              <a:buFont typeface="Arial" panose="020B0604020202020204" pitchFamily="34" charset="0"/>
              <a:buChar char="•"/>
            </a:pPr>
            <a:r>
              <a:rPr lang="en-US" dirty="0" smtClean="0"/>
              <a:t>Y 16</a:t>
            </a:r>
          </a:p>
          <a:p>
            <a:pPr lvl="1">
              <a:buFont typeface="Arial" panose="020B0604020202020204" pitchFamily="34" charset="0"/>
              <a:buChar char="•"/>
            </a:pPr>
            <a:r>
              <a:rPr lang="en-US" dirty="0" smtClean="0"/>
              <a:t>N 4</a:t>
            </a:r>
          </a:p>
          <a:p>
            <a:pPr lvl="1">
              <a:buFont typeface="Arial" panose="020B0604020202020204" pitchFamily="34" charset="0"/>
              <a:buChar char="•"/>
            </a:pPr>
            <a:r>
              <a:rPr lang="en-US" dirty="0" smtClean="0"/>
              <a:t>A 40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s-ES" smtClean="0"/>
              <a:t>Guido R. Hiertz et al., Ericsson</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2015</a:t>
            </a:r>
            <a:endParaRPr lang="en-GB" dirty="0"/>
          </a:p>
        </p:txBody>
      </p:sp>
      <p:sp>
        <p:nvSpPr>
          <p:cNvPr id="9" name="Title 1"/>
          <p:cNvSpPr>
            <a:spLocks noGrp="1"/>
          </p:cNvSpPr>
          <p:nvPr>
            <p:ph type="title"/>
          </p:nvPr>
        </p:nvSpPr>
        <p:spPr>
          <a:xfrm>
            <a:off x="685800" y="685800"/>
            <a:ext cx="7772400" cy="1066800"/>
          </a:xfrm>
        </p:spPr>
        <p:txBody>
          <a:bodyPr/>
          <a:lstStyle/>
          <a:p>
            <a:r>
              <a:rPr lang="en-US" altLang="en-US" dirty="0"/>
              <a:t>Strawpoll </a:t>
            </a:r>
            <a:r>
              <a:rPr lang="en-US" altLang="en-US" dirty="0" smtClean="0"/>
              <a:t>3-3:</a:t>
            </a:r>
            <a:r>
              <a:rPr lang="en-US" altLang="en-US" dirty="0"/>
              <a:t> (not a </a:t>
            </a:r>
            <a:r>
              <a:rPr lang="en-US" altLang="en-US" dirty="0" err="1"/>
              <a:t>premotion</a:t>
            </a:r>
            <a:r>
              <a:rPr lang="en-US" altLang="en-US" dirty="0"/>
              <a:t>)</a:t>
            </a:r>
            <a:br>
              <a:rPr lang="en-US" altLang="en-US" dirty="0"/>
            </a:br>
            <a:r>
              <a:rPr lang="en-US" altLang="en-US" sz="2400" dirty="0"/>
              <a:t>11-15-0871-00-00ax-efficiency-enhancement-for-802-11ax</a:t>
            </a:r>
            <a:endParaRPr lang="en-US" sz="2400" dirty="0"/>
          </a:p>
        </p:txBody>
      </p:sp>
    </p:spTree>
    <p:extLst>
      <p:ext uri="{BB962C8B-B14F-4D97-AF65-F5344CB8AC3E}">
        <p14:creationId xmlns:p14="http://schemas.microsoft.com/office/powerpoint/2010/main" val="7417801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Arial" panose="020B0604020202020204" pitchFamily="34" charset="0"/>
              <a:buChar char="•"/>
            </a:pPr>
            <a:r>
              <a:rPr lang="en-US" dirty="0"/>
              <a:t>Do you believe that adding the following to the IEEE 802.11 </a:t>
            </a:r>
            <a:r>
              <a:rPr lang="en-US" dirty="0" err="1"/>
              <a:t>TGax</a:t>
            </a:r>
            <a:r>
              <a:rPr lang="en-US" dirty="0"/>
              <a:t> Specification Framework would be helpful?</a:t>
            </a:r>
          </a:p>
          <a:p>
            <a:pPr lvl="1">
              <a:buFont typeface="Arial" panose="020B0604020202020204" pitchFamily="34" charset="0"/>
              <a:buChar char="•"/>
            </a:pPr>
            <a:r>
              <a:rPr lang="en-US" dirty="0" smtClean="0"/>
              <a:t>Add </a:t>
            </a:r>
            <a:r>
              <a:rPr lang="en-US" dirty="0"/>
              <a:t>to the end of Clause 6 (MAC): “The amendment shall define an 802.1Q-2014 compliant UP to AC mapping</a:t>
            </a:r>
            <a:r>
              <a:rPr lang="en-US" dirty="0" smtClean="0"/>
              <a:t>.</a:t>
            </a:r>
            <a:endParaRPr lang="en-US" dirty="0"/>
          </a:p>
          <a:p>
            <a:pPr lvl="1">
              <a:buFont typeface="Arial" panose="020B0604020202020204" pitchFamily="34" charset="0"/>
              <a:buChar char="•"/>
            </a:pPr>
            <a:r>
              <a:rPr lang="en-US" dirty="0"/>
              <a:t>Y </a:t>
            </a:r>
            <a:r>
              <a:rPr lang="en-US" dirty="0" smtClean="0"/>
              <a:t>9</a:t>
            </a:r>
            <a:endParaRPr lang="en-US" dirty="0"/>
          </a:p>
          <a:p>
            <a:pPr lvl="1">
              <a:buFont typeface="Arial" panose="020B0604020202020204" pitchFamily="34" charset="0"/>
              <a:buChar char="•"/>
            </a:pPr>
            <a:r>
              <a:rPr lang="en-US" dirty="0"/>
              <a:t>N </a:t>
            </a:r>
            <a:r>
              <a:rPr lang="en-US" dirty="0" smtClean="0"/>
              <a:t>8</a:t>
            </a:r>
            <a:endParaRPr lang="en-US" dirty="0"/>
          </a:p>
          <a:p>
            <a:pPr lvl="1">
              <a:buFont typeface="Arial" panose="020B0604020202020204" pitchFamily="34" charset="0"/>
              <a:buChar char="•"/>
            </a:pPr>
            <a:r>
              <a:rPr lang="en-US" dirty="0"/>
              <a:t>A </a:t>
            </a:r>
            <a:r>
              <a:rPr lang="en-US" dirty="0" smtClean="0"/>
              <a:t>37</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4294967295"/>
          </p:nvPr>
        </p:nvSpPr>
        <p:spPr>
          <a:xfrm>
            <a:off x="5357818" y="6475413"/>
            <a:ext cx="3184520" cy="180975"/>
          </a:xfrm>
          <a:prstGeom prst="rect">
            <a:avLst/>
          </a:prstGeom>
        </p:spPr>
        <p:txBody>
          <a:bodyPr/>
          <a:lstStyle/>
          <a:p>
            <a:r>
              <a:rPr lang="es-ES" smtClean="0"/>
              <a:t>Guido R. Hiertz et al., Ericsson</a:t>
            </a:r>
            <a:endParaRPr lang="en-GB" dirty="0"/>
          </a:p>
        </p:txBody>
      </p:sp>
      <p:sp>
        <p:nvSpPr>
          <p:cNvPr id="6" name="Date Placeholder 5"/>
          <p:cNvSpPr>
            <a:spLocks noGrp="1"/>
          </p:cNvSpPr>
          <p:nvPr>
            <p:ph type="dt" idx="4294967295"/>
          </p:nvPr>
        </p:nvSpPr>
        <p:spPr>
          <a:xfrm>
            <a:off x="696912" y="333375"/>
            <a:ext cx="1874823" cy="273050"/>
          </a:xfrm>
          <a:prstGeom prst="rect">
            <a:avLst/>
          </a:prstGeom>
        </p:spPr>
        <p:txBody>
          <a:bodyPr/>
          <a:lstStyle/>
          <a:p>
            <a:r>
              <a:rPr lang="en-US" smtClean="0"/>
              <a:t>July 2015</a:t>
            </a:r>
            <a:endParaRPr lang="en-GB" dirty="0"/>
          </a:p>
        </p:txBody>
      </p:sp>
      <p:sp>
        <p:nvSpPr>
          <p:cNvPr id="8" name="Title 1"/>
          <p:cNvSpPr>
            <a:spLocks noGrp="1"/>
          </p:cNvSpPr>
          <p:nvPr>
            <p:ph type="title"/>
          </p:nvPr>
        </p:nvSpPr>
        <p:spPr>
          <a:xfrm>
            <a:off x="685800" y="685800"/>
            <a:ext cx="7772400" cy="1066800"/>
          </a:xfrm>
        </p:spPr>
        <p:txBody>
          <a:bodyPr/>
          <a:lstStyle/>
          <a:p>
            <a:r>
              <a:rPr lang="en-US" altLang="en-US" dirty="0"/>
              <a:t>Strawpoll </a:t>
            </a:r>
            <a:r>
              <a:rPr lang="en-US" altLang="en-US" dirty="0" smtClean="0"/>
              <a:t>3-4: </a:t>
            </a:r>
            <a:r>
              <a:rPr lang="en-US" altLang="en-US" dirty="0"/>
              <a:t>(not a </a:t>
            </a:r>
            <a:r>
              <a:rPr lang="en-US" altLang="en-US" dirty="0" err="1"/>
              <a:t>premotion</a:t>
            </a:r>
            <a:r>
              <a:rPr lang="en-US" altLang="en-US" dirty="0" smtClean="0"/>
              <a:t>)</a:t>
            </a:r>
            <a:r>
              <a:rPr lang="en-US" altLang="en-US" dirty="0"/>
              <a:t/>
            </a:r>
            <a:br>
              <a:rPr lang="en-US" altLang="en-US" dirty="0"/>
            </a:br>
            <a:r>
              <a:rPr lang="en-US" altLang="en-US" sz="2400" dirty="0"/>
              <a:t>11-15-0871-00-00ax-efficiency-enhancement-for-802-11ax</a:t>
            </a:r>
            <a:endParaRPr lang="en-US" sz="2400" dirty="0"/>
          </a:p>
        </p:txBody>
      </p:sp>
    </p:spTree>
    <p:extLst>
      <p:ext uri="{BB962C8B-B14F-4D97-AF65-F5344CB8AC3E}">
        <p14:creationId xmlns:p14="http://schemas.microsoft.com/office/powerpoint/2010/main" val="6355277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23</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Backup Slides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24</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Approve </a:t>
            </a:r>
            <a:r>
              <a:rPr lang="en-US" altLang="en-US" sz="2000" dirty="0" err="1" smtClean="0"/>
              <a:t>TGax</a:t>
            </a:r>
            <a:r>
              <a:rPr lang="en-US" altLang="en-US" sz="2000" dirty="0" smtClean="0"/>
              <a:t> MAC ad hoc  minutes of meetings and teleconferences from the July 2015 meeting until today:  </a:t>
            </a:r>
          </a:p>
          <a:p>
            <a:pPr lvl="1"/>
            <a:r>
              <a:rPr lang="en-US" altLang="en-US" sz="1600" dirty="0" smtClean="0"/>
              <a:t>&lt;Doc reference&gt;</a:t>
            </a:r>
          </a:p>
          <a:p>
            <a:pPr lvl="1"/>
            <a:endParaRPr lang="en-US" altLang="en-US" sz="1600" dirty="0" smtClean="0"/>
          </a:p>
          <a:p>
            <a:r>
              <a:rPr lang="en-US" altLang="en-US" sz="2000" dirty="0" smtClean="0"/>
              <a:t>Mover:		Seconder:</a:t>
            </a:r>
          </a:p>
          <a:p>
            <a:endParaRPr lang="en-US" altLang="en-US" sz="2000" dirty="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a:p>
            <a:endParaRPr lang="en-US" altLang="en-US" sz="2000" dirty="0" smtClean="0"/>
          </a:p>
        </p:txBody>
      </p:sp>
    </p:spTree>
    <p:extLst>
      <p:ext uri="{BB962C8B-B14F-4D97-AF65-F5344CB8AC3E}">
        <p14:creationId xmlns:p14="http://schemas.microsoft.com/office/powerpoint/2010/main" val="15225913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25</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smtClean="0"/>
              <a:t>Do you … </a:t>
            </a:r>
            <a:r>
              <a:rPr lang="en-US" altLang="en-US" sz="2000" dirty="0" err="1" smtClean="0"/>
              <a:t>xxxx</a:t>
            </a:r>
            <a:endParaRPr lang="en-US" altLang="en-US" sz="2000" dirty="0" smtClean="0"/>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28535696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2867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smtClean="0"/>
              <a:t>Strawpoll </a:t>
            </a:r>
            <a:r>
              <a:rPr lang="en-US" altLang="en-US" dirty="0" err="1" smtClean="0"/>
              <a:t>xxxx</a:t>
            </a:r>
            <a:r>
              <a:rPr lang="en-US" altLang="en-US" dirty="0" smtClean="0"/>
              <a:t> </a:t>
            </a:r>
            <a:br>
              <a:rPr lang="en-US" altLang="en-US" dirty="0" smtClean="0"/>
            </a:br>
            <a:r>
              <a:rPr lang="en-US" altLang="en-US" dirty="0" smtClean="0"/>
              <a:t>(“</a:t>
            </a:r>
            <a:r>
              <a:rPr lang="en-US" altLang="en-US" dirty="0" err="1" smtClean="0"/>
              <a:t>Premotion</a:t>
            </a:r>
            <a:r>
              <a:rPr lang="en-US" altLang="en-US" dirty="0" smtClean="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smtClean="0"/>
          </a:p>
          <a:p>
            <a:r>
              <a:rPr lang="en-US" altLang="en-US" sz="2000" dirty="0" smtClean="0"/>
              <a:t>Y: </a:t>
            </a:r>
          </a:p>
          <a:p>
            <a:r>
              <a:rPr lang="en-US" altLang="en-US" sz="2000" dirty="0" smtClean="0"/>
              <a:t>N: </a:t>
            </a:r>
          </a:p>
          <a:p>
            <a:r>
              <a:rPr lang="en-US" altLang="en-US" sz="2000" dirty="0" smtClean="0"/>
              <a:t>Abstain: </a:t>
            </a:r>
          </a:p>
          <a:p>
            <a:endParaRPr lang="en-US" altLang="en-US" sz="2000" dirty="0" smtClean="0"/>
          </a:p>
        </p:txBody>
      </p:sp>
    </p:spTree>
    <p:extLst>
      <p:ext uri="{BB962C8B-B14F-4D97-AF65-F5344CB8AC3E}">
        <p14:creationId xmlns:p14="http://schemas.microsoft.com/office/powerpoint/2010/main" val="3243905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smtClean="0"/>
              <a:t>Note ad hoc rules // Slides 12-13</a:t>
            </a:r>
          </a:p>
          <a:p>
            <a:r>
              <a:rPr lang="en-US" altLang="en-US" sz="2000" dirty="0" smtClean="0"/>
              <a:t>Note MAC ad hoc sessions this week </a:t>
            </a:r>
            <a:br>
              <a:rPr lang="en-US" altLang="en-US" sz="2000" dirty="0" smtClean="0"/>
            </a:br>
            <a:r>
              <a:rPr lang="en-US" altLang="en-US" sz="2000" dirty="0" smtClean="0"/>
              <a:t>	// Tue AM2 and Wed PM1</a:t>
            </a:r>
          </a:p>
          <a:p>
            <a:r>
              <a:rPr lang="en-US" altLang="en-US" sz="2000" dirty="0" smtClean="0"/>
              <a:t>Approve previous ad hoc session and telecon minutes </a:t>
            </a:r>
          </a:p>
          <a:p>
            <a:pPr marL="57150" indent="0">
              <a:buNone/>
            </a:pPr>
            <a:r>
              <a:rPr lang="en-US" altLang="en-US" sz="2000" dirty="0"/>
              <a:t>	</a:t>
            </a:r>
            <a:r>
              <a:rPr lang="en-US" altLang="en-US" sz="2000" dirty="0" smtClean="0"/>
              <a:t>// Approved </a:t>
            </a:r>
            <a:r>
              <a:rPr lang="en-US" altLang="en-US" sz="2000" dirty="0" err="1" smtClean="0"/>
              <a:t>TGaxFull</a:t>
            </a:r>
            <a:r>
              <a:rPr lang="en-US" altLang="en-US" sz="2000" dirty="0" smtClean="0"/>
              <a:t> Mon PM1</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a:t>
            </a:r>
            <a:r>
              <a:rPr lang="en-US" altLang="en-US" dirty="0" smtClean="0"/>
              <a:t>a meeting </a:t>
            </a:r>
            <a:r>
              <a:rPr lang="en-US" altLang="en-US" dirty="0"/>
              <a:t>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2015</a:t>
            </a:r>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Brian Hart (Cisco Systems)</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24214</TotalTime>
  <Words>2063</Words>
  <Application>Microsoft Office PowerPoint</Application>
  <PresentationFormat>On-screen Show (4:3)</PresentationFormat>
  <Paragraphs>381</Paragraphs>
  <Slides>26</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802-11-Submission</vt:lpstr>
      <vt:lpstr>Document</vt:lpstr>
      <vt:lpstr>TGax MAC ad hoc  July 2015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Ad Hoc Groups Operation (1/2) Governing document is 15/075r0</vt:lpstr>
      <vt:lpstr>Ad Hoc Groups Operation (2/2) Governing document is 15/075r0</vt:lpstr>
      <vt:lpstr>Strawpoll 1-1: (“Premotion”) 11-15-0615-03-00ax-ul-ofdma-bandwidth</vt:lpstr>
      <vt:lpstr>Strawpoll 2-1: (“Premotion”) 11-15-0841-00-00ax-cascading-structure</vt:lpstr>
      <vt:lpstr>Strawpoll 2-2: (“Premotion”) 11-15-0841-00-00ax-cascading-structure</vt:lpstr>
      <vt:lpstr>Strawpoll 2-3: (“Premotion”) 11-15-0841-00-00ax-cascading-structure</vt:lpstr>
      <vt:lpstr>Strawpoll 2-4: (“Premotion”) 11-15-0841-00-00ax-cascading-structure</vt:lpstr>
      <vt:lpstr>Strawpoll 3-1: (“Premotion”) 11-15-0871-00-00ax-efficiency-enhancement-for-802-11ax</vt:lpstr>
      <vt:lpstr>Strawpoll 3-2: (not a premotion) 11-15-0871-00-00ax-efficiency-enhancement-for-802-11ax</vt:lpstr>
      <vt:lpstr>Strawpoll 3-3: (not a premotion) 11-15-0871-00-00ax-efficiency-enhancement-for-802-11ax</vt:lpstr>
      <vt:lpstr>Strawpoll 3-4: (not a premotion) 11-15-0871-00-00ax-efficiency-enhancement-for-802-11ax</vt:lpstr>
      <vt:lpstr>Backup Slides</vt:lpstr>
      <vt:lpstr>Approval of  MAC Ad Hoc Minutes</vt:lpstr>
      <vt:lpstr>Strawpoll xxxx  (“Testing the temperature of the room”)</vt:lpstr>
      <vt:lpstr>Strawpoll xxxx  (“Premotion”)</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Brian Hart (brianh)2</cp:lastModifiedBy>
  <cp:revision>1403</cp:revision>
  <cp:lastPrinted>1998-02-10T13:28:06Z</cp:lastPrinted>
  <dcterms:created xsi:type="dcterms:W3CDTF">2007-04-17T18:10:23Z</dcterms:created>
  <dcterms:modified xsi:type="dcterms:W3CDTF">2015-07-14T23:51:48Z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