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349" r:id="rId15"/>
    <p:sldId id="434" r:id="rId16"/>
    <p:sldId id="435" r:id="rId17"/>
    <p:sldId id="4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272" y="-4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802.11-15/0888r0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July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2015-07-13</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091" name="Document" r:id="rId4" imgW="8325067" imgH="2780258" progId="Word.Document.8">
                  <p:embed/>
                </p:oleObj>
              </mc:Choice>
              <mc:Fallback>
                <p:oleObj name="Document" r:id="rId4" imgW="8325067" imgH="2780258" progId="Word.Document.8">
                  <p:embed/>
                  <p:pic>
                    <p:nvPicPr>
                      <p:cNvPr id="0" name="Object 11"/>
                      <p:cNvPicPr>
                        <a:picLocks noChangeAspect="1" noChangeArrowheads="1"/>
                      </p:cNvPicPr>
                      <p:nvPr/>
                    </p:nvPicPr>
                    <p:blipFill>
                      <a:blip r:embed="rId5"/>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94412447"/>
              </p:ext>
            </p:extLst>
          </p:nvPr>
        </p:nvGraphicFramePr>
        <p:xfrm>
          <a:off x="685800" y="1503052"/>
          <a:ext cx="7848600" cy="3983348"/>
        </p:xfrm>
        <a:graphic>
          <a:graphicData uri="http://schemas.openxmlformats.org/drawingml/2006/table">
            <a:tbl>
              <a:tblPr/>
              <a:tblGrid>
                <a:gridCol w="1081571"/>
                <a:gridCol w="4268600"/>
                <a:gridCol w="1806224"/>
                <a:gridCol w="692205"/>
              </a:tblGrid>
              <a:tr h="189785">
                <a:tc>
                  <a:txBody>
                    <a:bodyPr/>
                    <a:lstStyle/>
                    <a:p>
                      <a:pPr algn="ctr" fontAlgn="b"/>
                      <a:r>
                        <a:rPr lang="en-CA" sz="1400" b="1" i="0" u="none" strike="noStrike" dirty="0">
                          <a:solidFill>
                            <a:srgbClr val="FFFFFF"/>
                          </a:solidFill>
                          <a:latin typeface="Calibri"/>
                        </a:rPr>
                        <a:t>DCN</a:t>
                      </a:r>
                    </a:p>
                  </a:txBody>
                  <a:tcPr marL="8404" marR="8404" marT="840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400" b="1" i="0" u="none" strike="noStrike">
                          <a:solidFill>
                            <a:srgbClr val="FFFFFF"/>
                          </a:solidFill>
                          <a:latin typeface="Calibri"/>
                        </a:rPr>
                        <a:t>Title</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400" b="1" i="0" u="none" strike="noStrike">
                          <a:solidFill>
                            <a:srgbClr val="FFFFFF"/>
                          </a:solidFill>
                          <a:latin typeface="Calibri"/>
                        </a:rPr>
                        <a:t>Author</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400" b="1" i="0" u="none" strike="noStrike" smtClean="0">
                          <a:solidFill>
                            <a:srgbClr val="FFFFFF"/>
                          </a:solidFill>
                          <a:latin typeface="Calibri"/>
                        </a:rPr>
                        <a:t>#SP</a:t>
                      </a:r>
                      <a:endParaRPr lang="en-CA" sz="1400" b="1" i="0" u="none" strike="noStrike" dirty="0">
                        <a:solidFill>
                          <a:srgbClr val="FFFFFF"/>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89785">
                <a:tc>
                  <a:txBody>
                    <a:bodyPr/>
                    <a:lstStyle/>
                    <a:p>
                      <a:pPr algn="l" fontAlgn="b"/>
                      <a:r>
                        <a:rPr lang="en-CA" sz="1400" b="0" i="0" u="none" strike="noStrike" dirty="0" err="1" smtClean="0">
                          <a:solidFill>
                            <a:srgbClr val="000000"/>
                          </a:solidFill>
                          <a:latin typeface="Calibri"/>
                        </a:rPr>
                        <a:t>Misc</a:t>
                      </a:r>
                      <a:endParaRPr lang="en-CA" sz="1400" b="0" i="0" u="none" strike="noStrike" dirty="0">
                        <a:solidFill>
                          <a:srgbClr val="00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11-15/0615</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UL OFDMA Bandwidth</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Liwen Chu</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a:solidFill>
                            <a:srgbClr val="000000"/>
                          </a:solidFill>
                          <a:latin typeface="Calibri"/>
                        </a:rPr>
                        <a:t>11-15/0831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Broadcast and Unicast in DL MU</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Liwen Chu</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smtClean="0">
                          <a:solidFill>
                            <a:srgbClr val="000000"/>
                          </a:solidFill>
                          <a:latin typeface="Calibri"/>
                        </a:rPr>
                        <a:t>3</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89785">
                <a:tc>
                  <a:txBody>
                    <a:bodyPr/>
                    <a:lstStyle/>
                    <a:p>
                      <a:pPr algn="l" fontAlgn="b"/>
                      <a:r>
                        <a:rPr lang="en-CA" sz="1400" b="0" i="0" u="none" strike="noStrike">
                          <a:solidFill>
                            <a:srgbClr val="000000"/>
                          </a:solidFill>
                          <a:latin typeface="Calibri"/>
                        </a:rPr>
                        <a:t>11-15/0841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a:solidFill>
                            <a:srgbClr val="000000"/>
                          </a:solidFill>
                          <a:latin typeface="Calibri"/>
                        </a:rPr>
                        <a:t>Cascading Structure</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a:solidFill>
                            <a:srgbClr val="000000"/>
                          </a:solidFill>
                          <a:latin typeface="Calibri"/>
                        </a:rPr>
                        <a:t>David Xun Yang</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4</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a:solidFill>
                            <a:srgbClr val="000000"/>
                          </a:solidFill>
                          <a:latin typeface="Calibri"/>
                        </a:rPr>
                        <a:t>11-15/0871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a:solidFill>
                            <a:srgbClr val="000000"/>
                          </a:solidFill>
                          <a:latin typeface="Calibri"/>
                        </a:rPr>
                        <a:t>Efficiency enhancement for 802.11ax</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a:solidFill>
                            <a:srgbClr val="000000"/>
                          </a:solidFill>
                          <a:latin typeface="Calibri"/>
                        </a:rPr>
                        <a:t>Guido R. Hiertz</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smtClean="0">
                          <a:solidFill>
                            <a:srgbClr val="000000"/>
                          </a:solidFill>
                          <a:latin typeface="Calibri"/>
                        </a:rPr>
                        <a:t>7</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89785">
                <a:tc>
                  <a:txBody>
                    <a:bodyPr/>
                    <a:lstStyle/>
                    <a:p>
                      <a:pPr algn="l" fontAlgn="b"/>
                      <a:r>
                        <a:rPr lang="en-CA" sz="1400" b="0" i="0" u="none" strike="noStrike" dirty="0">
                          <a:solidFill>
                            <a:srgbClr val="000000"/>
                          </a:solidFill>
                          <a:latin typeface="Calibri"/>
                        </a:rPr>
                        <a:t>11-15/0872</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802.11ai &amp; 802.11ax</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Guido R. </a:t>
                      </a:r>
                      <a:r>
                        <a:rPr lang="en-CA" sz="1400" b="0" i="0" u="none" strike="noStrike" dirty="0" err="1">
                          <a:solidFill>
                            <a:srgbClr val="000000"/>
                          </a:solidFill>
                          <a:latin typeface="Calibri"/>
                        </a:rPr>
                        <a:t>Hiertz</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53632">
                <a:tc>
                  <a:txBody>
                    <a:bodyPr/>
                    <a:lstStyle/>
                    <a:p>
                      <a:pPr algn="l" fontAlgn="b"/>
                      <a:r>
                        <a:rPr lang="en-CA" sz="1400" b="0" i="0" u="none" strike="noStrike" dirty="0">
                          <a:solidFill>
                            <a:srgbClr val="000000"/>
                          </a:solidFill>
                          <a:latin typeface="Calibri"/>
                        </a:rPr>
                        <a:t>11-15/0874</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Minimal data rates management frame transmissions in 2.4 GHz</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Guido R. </a:t>
                      </a:r>
                      <a:r>
                        <a:rPr lang="en-CA" sz="1400" b="0" i="0" u="none" strike="noStrike" dirty="0" err="1">
                          <a:solidFill>
                            <a:srgbClr val="000000"/>
                          </a:solidFill>
                          <a:latin typeface="Calibri"/>
                        </a:rPr>
                        <a:t>Hiertz</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89785">
                <a:tc>
                  <a:txBody>
                    <a:bodyPr/>
                    <a:lstStyle/>
                    <a:p>
                      <a:pPr algn="l" fontAlgn="b"/>
                      <a:r>
                        <a:rPr lang="en-CA" sz="1400" b="0" i="0" u="none" strike="noStrike" dirty="0">
                          <a:solidFill>
                            <a:srgbClr val="000000"/>
                          </a:solidFill>
                          <a:latin typeface="Calibri"/>
                        </a:rPr>
                        <a:t>11-15/0876</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Duration and MAC Padding for MU PPDUs</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Simone Merlin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endParaRPr lang="en-CA" sz="1400" b="0" i="0" u="none" strike="noStrike" dirty="0">
                        <a:solidFill>
                          <a:srgbClr val="00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smtClean="0">
                          <a:solidFill>
                            <a:srgbClr val="000000"/>
                          </a:solidFill>
                          <a:latin typeface="Calibri"/>
                        </a:rPr>
                        <a:t>Trigger topic</a:t>
                      </a:r>
                      <a:endParaRPr lang="en-CA" sz="1400" b="0" i="0" u="none" strike="noStrike" dirty="0">
                        <a:solidFill>
                          <a:srgbClr val="00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11-15/0851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HE Trigger Frame Format</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a:solidFill>
                            <a:srgbClr val="000000"/>
                          </a:solidFill>
                          <a:latin typeface="Calibri"/>
                        </a:rPr>
                        <a:t>John Son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11-15/0856</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compressed </a:t>
                      </a:r>
                      <a:r>
                        <a:rPr lang="en-CA" sz="1400" b="0" i="0" u="none" strike="noStrike" dirty="0">
                          <a:solidFill>
                            <a:srgbClr val="000000"/>
                          </a:solidFill>
                          <a:latin typeface="Calibri"/>
                        </a:rPr>
                        <a:t>Trigger Frame</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Vida Ferdowsi </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0</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11-15/0877</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Trigger Frame Format</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a:solidFill>
                            <a:srgbClr val="000000"/>
                          </a:solidFill>
                          <a:latin typeface="Calibri"/>
                        </a:rPr>
                        <a:t>Simone Merlin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11-15/0878</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Issues on Trigger Frame Retransmission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err="1">
                          <a:solidFill>
                            <a:srgbClr val="000000"/>
                          </a:solidFill>
                          <a:latin typeface="Calibri"/>
                        </a:rPr>
                        <a:t>Jinsoo</a:t>
                      </a:r>
                      <a:r>
                        <a:rPr lang="en-CA" sz="1400" b="0" i="0" u="none" strike="noStrike" dirty="0">
                          <a:solidFill>
                            <a:srgbClr val="000000"/>
                          </a:solidFill>
                          <a:latin typeface="Calibri"/>
                        </a:rPr>
                        <a:t> </a:t>
                      </a:r>
                      <a:r>
                        <a:rPr lang="en-CA" sz="1400" b="0" i="0" u="none" strike="noStrike" dirty="0" err="1">
                          <a:solidFill>
                            <a:srgbClr val="000000"/>
                          </a:solidFill>
                          <a:latin typeface="Calibri"/>
                        </a:rPr>
                        <a:t>Ahn</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11-15/0803</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Frame Collision Information Management</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a:solidFill>
                            <a:srgbClr val="000000"/>
                          </a:solidFill>
                          <a:latin typeface="Calibri"/>
                        </a:rPr>
                        <a:t>Peng Shao</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0</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FF0000"/>
                          </a:solidFill>
                          <a:latin typeface="Calibri"/>
                        </a:rPr>
                        <a:t>11-15/0880</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FF0000"/>
                          </a:solidFill>
                          <a:latin typeface="Calibri"/>
                        </a:rPr>
                        <a:t>Scheduled Trigger frames</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FF0000"/>
                          </a:solidFill>
                          <a:latin typeface="Calibri"/>
                        </a:rPr>
                        <a:t>Alfred Asterjadhi</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FF0000"/>
                          </a:solidFill>
                          <a:latin typeface="Calibri"/>
                        </a:rPr>
                        <a:t>2</a:t>
                      </a:r>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8" name="Title 1"/>
          <p:cNvSpPr txBox="1">
            <a:spLocks/>
          </p:cNvSpPr>
          <p:nvPr/>
        </p:nvSpPr>
        <p:spPr bwMode="auto">
          <a:xfrm>
            <a:off x="685800" y="58674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en-US" sz="2400" kern="0" dirty="0" smtClean="0"/>
              <a:t>Red = low priority queue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Tue AM2 and Wed PM1</a:t>
            </a:r>
          </a:p>
          <a:p>
            <a:r>
              <a:rPr lang="en-US" altLang="en-US" sz="2000" dirty="0" smtClean="0"/>
              <a:t>Approve previous ad hoc session and telecon minutes </a:t>
            </a:r>
            <a:endParaRPr lang="en-US" altLang="en-US" sz="2000" dirty="0" smtClean="0"/>
          </a:p>
          <a:p>
            <a:pPr marL="57150" indent="0">
              <a:buNone/>
            </a:pPr>
            <a:r>
              <a:rPr lang="en-US" altLang="en-US" sz="2000" dirty="0"/>
              <a:t>	</a:t>
            </a:r>
            <a:r>
              <a:rPr lang="en-US" altLang="en-US" sz="2000" dirty="0" smtClean="0"/>
              <a:t>// Approved </a:t>
            </a:r>
            <a:r>
              <a:rPr lang="en-US" altLang="en-US" sz="2000" dirty="0" err="1" smtClean="0"/>
              <a:t>TGaxFull</a:t>
            </a:r>
            <a:r>
              <a:rPr lang="en-US" altLang="en-US" sz="2000" dirty="0" smtClean="0"/>
              <a:t> Mon PM1</a:t>
            </a:r>
            <a:endParaRPr lang="en-US" altLang="en-US" sz="2000" dirty="0" smtClean="0"/>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24007</TotalTime>
  <Words>1328</Words>
  <Application>Microsoft Office PowerPoint</Application>
  <PresentationFormat>On-screen Show (4:3)</PresentationFormat>
  <Paragraphs>270</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TGax MAC ad hoc  July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Backup Slides</vt:lpstr>
      <vt:lpstr>Approval of  MAC Ad Hoc Minutes</vt:lpstr>
      <vt:lpstr>Strawpoll xxxx  (“Testing the temperature of the room”)</vt:lpstr>
      <vt:lpstr>Strawpoll xxxx  (“Premotion”)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Brian Hart (brianh)2</cp:lastModifiedBy>
  <cp:revision>1389</cp:revision>
  <cp:lastPrinted>1998-02-10T13:28:06Z</cp:lastPrinted>
  <dcterms:created xsi:type="dcterms:W3CDTF">2007-04-17T18:10:23Z</dcterms:created>
  <dcterms:modified xsi:type="dcterms:W3CDTF">2015-07-14T00:38:54Z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