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9" r:id="rId4"/>
    <p:sldId id="270" r:id="rId5"/>
    <p:sldId id="272" r:id="rId6"/>
    <p:sldId id="273" r:id="rId7"/>
    <p:sldId id="262" r:id="rId8"/>
    <p:sldId id="263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佈景主題樣式 2 - 輔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98" autoAdjust="0"/>
  </p:normalViewPr>
  <p:slideViewPr>
    <p:cSldViewPr>
      <p:cViewPr>
        <p:scale>
          <a:sx n="90" d="100"/>
          <a:sy n="90" d="100"/>
        </p:scale>
        <p:origin x="-1404" y="-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783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4" d="100"/>
          <a:sy n="64" d="100"/>
        </p:scale>
        <p:origin x="-3330" y="-12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000900692\Documents\HEW\&#20253;&#25644;&#25613;&#22833;(&#12502;&#12524;&#12540;&#12463;&#12509;&#12452;&#12531;&#12488;)_201504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(2)'!$C$8:$C$107</c:f>
              <c:numCache>
                <c:formatCode>General</c:formatCode>
                <c:ptCount val="100"/>
                <c:pt idx="0">
                  <c:v>-31.728367380953287</c:v>
                </c:pt>
                <c:pt idx="1">
                  <c:v>-37.748967294232955</c:v>
                </c:pt>
                <c:pt idx="2">
                  <c:v>-41.270792475346489</c:v>
                </c:pt>
                <c:pt idx="3">
                  <c:v>-43.769567207512544</c:v>
                </c:pt>
                <c:pt idx="4">
                  <c:v>-45.707767467673563</c:v>
                </c:pt>
                <c:pt idx="5">
                  <c:v>-47.291392388626278</c:v>
                </c:pt>
                <c:pt idx="6">
                  <c:v>-48.630328181238475</c:v>
                </c:pt>
                <c:pt idx="7">
                  <c:v>-49.790167120792205</c:v>
                </c:pt>
                <c:pt idx="8">
                  <c:v>-50.813217569739763</c:v>
                </c:pt>
                <c:pt idx="9">
                  <c:v>-51.728367380953408</c:v>
                </c:pt>
                <c:pt idx="10">
                  <c:v>-53.177111361491221</c:v>
                </c:pt>
                <c:pt idx="11">
                  <c:v>-54.499710992620265</c:v>
                </c:pt>
                <c:pt idx="12">
                  <c:v>-55.716384711692477</c:v>
                </c:pt>
                <c:pt idx="13">
                  <c:v>-56.842848629691566</c:v>
                </c:pt>
                <c:pt idx="14">
                  <c:v>-57.891561447902113</c:v>
                </c:pt>
                <c:pt idx="15">
                  <c:v>-58.872566773910705</c:v>
                </c:pt>
                <c:pt idx="16">
                  <c:v>-59.7940796291929</c:v>
                </c:pt>
                <c:pt idx="17">
                  <c:v>-60.662905059569113</c:v>
                </c:pt>
                <c:pt idx="18">
                  <c:v>-61.484743414302223</c:v>
                </c:pt>
                <c:pt idx="19">
                  <c:v>-62.264417229192674</c:v>
                </c:pt>
                <c:pt idx="20">
                  <c:v>-63.006042696640428</c:v>
                </c:pt>
                <c:pt idx="21">
                  <c:v>-63.713161209730544</c:v>
                </c:pt>
                <c:pt idx="22">
                  <c:v>-64.388841641569059</c:v>
                </c:pt>
                <c:pt idx="23">
                  <c:v>-65.035760840859325</c:v>
                </c:pt>
                <c:pt idx="24">
                  <c:v>-65.656267684474642</c:v>
                </c:pt>
                <c:pt idx="25">
                  <c:v>-66.252434559931814</c:v>
                </c:pt>
                <c:pt idx="26">
                  <c:v>-66.826099126517818</c:v>
                </c:pt>
                <c:pt idx="27">
                  <c:v>-67.378898477930804</c:v>
                </c:pt>
                <c:pt idx="28">
                  <c:v>-67.912297307416779</c:v>
                </c:pt>
                <c:pt idx="29">
                  <c:v>-68.427611296141521</c:v>
                </c:pt>
                <c:pt idx="30">
                  <c:v>-68.926026665153017</c:v>
                </c:pt>
                <c:pt idx="31">
                  <c:v>-69.408616622150063</c:v>
                </c:pt>
                <c:pt idx="32">
                  <c:v>-69.876355276679163</c:v>
                </c:pt>
                <c:pt idx="33">
                  <c:v>-70.330129477432266</c:v>
                </c:pt>
                <c:pt idx="34">
                  <c:v>-70.770748933212829</c:v>
                </c:pt>
                <c:pt idx="35">
                  <c:v>-71.1989549078084</c:v>
                </c:pt>
                <c:pt idx="36">
                  <c:v>-71.615427723298154</c:v>
                </c:pt>
                <c:pt idx="37">
                  <c:v>-72.020793262541659</c:v>
                </c:pt>
                <c:pt idx="38">
                  <c:v>-72.415628626880817</c:v>
                </c:pt>
                <c:pt idx="39">
                  <c:v>-72.800467077431776</c:v>
                </c:pt>
                <c:pt idx="40">
                  <c:v>-73.175802366143756</c:v>
                </c:pt>
                <c:pt idx="41">
                  <c:v>-73.542092544879779</c:v>
                </c:pt>
                <c:pt idx="42">
                  <c:v>-73.899763326238855</c:v>
                </c:pt>
                <c:pt idx="43">
                  <c:v>-74.249211057969887</c:v>
                </c:pt>
                <c:pt idx="44">
                  <c:v>-74.590805363090368</c:v>
                </c:pt>
                <c:pt idx="45">
                  <c:v>-74.924891489808601</c:v>
                </c:pt>
                <c:pt idx="46">
                  <c:v>-75.251792408703409</c:v>
                </c:pt>
                <c:pt idx="47">
                  <c:v>-75.571810689098896</c:v>
                </c:pt>
                <c:pt idx="48">
                  <c:v>-75.885230181951258</c:v>
                </c:pt>
                <c:pt idx="49">
                  <c:v>-76.192317532713759</c:v>
                </c:pt>
                <c:pt idx="50">
                  <c:v>-76.493323544381127</c:v>
                </c:pt>
                <c:pt idx="51">
                  <c:v>-76.788484408171314</c:v>
                </c:pt>
                <c:pt idx="52">
                  <c:v>-77.078022816980621</c:v>
                </c:pt>
                <c:pt idx="53">
                  <c:v>-77.362148974757218</c:v>
                </c:pt>
                <c:pt idx="54">
                  <c:v>-77.641061513251714</c:v>
                </c:pt>
                <c:pt idx="55">
                  <c:v>-77.914948326170332</c:v>
                </c:pt>
                <c:pt idx="56">
                  <c:v>-78.183987329490279</c:v>
                </c:pt>
                <c:pt idx="57">
                  <c:v>-78.448347155655924</c:v>
                </c:pt>
                <c:pt idx="58">
                  <c:v>-78.708187788428319</c:v>
                </c:pt>
                <c:pt idx="59">
                  <c:v>-78.963661144380865</c:v>
                </c:pt>
                <c:pt idx="60">
                  <c:v>-79.214911606330304</c:v>
                </c:pt>
                <c:pt idx="61">
                  <c:v>-79.462076513392148</c:v>
                </c:pt>
                <c:pt idx="62">
                  <c:v>-79.705286611828711</c:v>
                </c:pt>
                <c:pt idx="63">
                  <c:v>-79.944666470389549</c:v>
                </c:pt>
                <c:pt idx="64">
                  <c:v>-80.180334863452984</c:v>
                </c:pt>
                <c:pt idx="65">
                  <c:v>-80.412405124918735</c:v>
                </c:pt>
                <c:pt idx="66">
                  <c:v>-80.640985475482253</c:v>
                </c:pt>
                <c:pt idx="67">
                  <c:v>-80.866179325671609</c:v>
                </c:pt>
                <c:pt idx="68">
                  <c:v>-81.088085556757036</c:v>
                </c:pt>
                <c:pt idx="69">
                  <c:v>-81.306798781452258</c:v>
                </c:pt>
                <c:pt idx="70">
                  <c:v>-81.522409586120858</c:v>
                </c:pt>
                <c:pt idx="71">
                  <c:v>-81.735004756047687</c:v>
                </c:pt>
                <c:pt idx="72">
                  <c:v>-81.944667485169589</c:v>
                </c:pt>
                <c:pt idx="73">
                  <c:v>-82.151477571537328</c:v>
                </c:pt>
                <c:pt idx="74">
                  <c:v>-82.355511599662748</c:v>
                </c:pt>
                <c:pt idx="75">
                  <c:v>-82.556843110780804</c:v>
                </c:pt>
                <c:pt idx="76">
                  <c:v>-82.755542761990199</c:v>
                </c:pt>
                <c:pt idx="77">
                  <c:v>-82.951678475120104</c:v>
                </c:pt>
                <c:pt idx="78">
                  <c:v>-83.145315576118719</c:v>
                </c:pt>
                <c:pt idx="79">
                  <c:v>-83.336516925671361</c:v>
                </c:pt>
                <c:pt idx="80">
                  <c:v>-83.525343041706051</c:v>
                </c:pt>
                <c:pt idx="81">
                  <c:v>-83.711852214383413</c:v>
                </c:pt>
                <c:pt idx="82">
                  <c:v>-83.896100614115937</c:v>
                </c:pt>
                <c:pt idx="83">
                  <c:v>-84.078142393118966</c:v>
                </c:pt>
                <c:pt idx="84">
                  <c:v>-84.258029780953564</c:v>
                </c:pt>
                <c:pt idx="85">
                  <c:v>-84.435813174478199</c:v>
                </c:pt>
                <c:pt idx="86">
                  <c:v>-84.611541222604842</c:v>
                </c:pt>
                <c:pt idx="87">
                  <c:v>-84.785260906209231</c:v>
                </c:pt>
                <c:pt idx="88">
                  <c:v>-84.957017613525252</c:v>
                </c:pt>
                <c:pt idx="89">
                  <c:v>-85.12685521132957</c:v>
                </c:pt>
                <c:pt idx="90">
                  <c:v>-85.294816112191441</c:v>
                </c:pt>
                <c:pt idx="91">
                  <c:v>-85.460941338047775</c:v>
                </c:pt>
                <c:pt idx="92">
                  <c:v>-85.625270580341052</c:v>
                </c:pt>
                <c:pt idx="93">
                  <c:v>-85.787842256942781</c:v>
                </c:pt>
                <c:pt idx="94">
                  <c:v>-85.948693566063113</c:v>
                </c:pt>
                <c:pt idx="95">
                  <c:v>-86.10786053733824</c:v>
                </c:pt>
                <c:pt idx="96">
                  <c:v>-86.265378080271859</c:v>
                </c:pt>
                <c:pt idx="97">
                  <c:v>-86.421280030190644</c:v>
                </c:pt>
                <c:pt idx="98">
                  <c:v>-86.575599191867582</c:v>
                </c:pt>
                <c:pt idx="99">
                  <c:v>-86.728367380953259</c:v>
                </c:pt>
              </c:numCache>
            </c:numRef>
          </c:yVal>
        </c:ser>
        <c:ser>
          <c:idx val="1"/>
          <c:order val="1"/>
          <c:marker>
            <c:symbol val="none"/>
          </c:marker>
          <c:xVal>
            <c:numRef>
              <c:f>'PathLoss SS3 (2)'!$B$8:$B$107</c:f>
              <c:numCache>
                <c:formatCode>General</c:formatCode>
                <c:ptCount val="1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</c:numCache>
            </c:numRef>
          </c:xVal>
          <c:yVal>
            <c:numRef>
              <c:f>'PathLoss SS3 (2)'!$D$8:$D$107</c:f>
              <c:numCache>
                <c:formatCode>General</c:formatCode>
                <c:ptCount val="100"/>
                <c:pt idx="0">
                  <c:v>-26.728367380953287</c:v>
                </c:pt>
                <c:pt idx="1">
                  <c:v>-32.748967294232955</c:v>
                </c:pt>
                <c:pt idx="2">
                  <c:v>-36.270792475346489</c:v>
                </c:pt>
                <c:pt idx="3">
                  <c:v>-38.769567207512544</c:v>
                </c:pt>
                <c:pt idx="4">
                  <c:v>-40.707767467673563</c:v>
                </c:pt>
                <c:pt idx="5">
                  <c:v>-42.291392388626278</c:v>
                </c:pt>
                <c:pt idx="6">
                  <c:v>-43.630328181238475</c:v>
                </c:pt>
                <c:pt idx="7">
                  <c:v>-44.790167120792205</c:v>
                </c:pt>
                <c:pt idx="8">
                  <c:v>-45.813217569739763</c:v>
                </c:pt>
                <c:pt idx="9">
                  <c:v>-46.728367380953408</c:v>
                </c:pt>
                <c:pt idx="10">
                  <c:v>-48.177111361491221</c:v>
                </c:pt>
                <c:pt idx="11">
                  <c:v>-49.499710992620265</c:v>
                </c:pt>
                <c:pt idx="12">
                  <c:v>-50.716384711692477</c:v>
                </c:pt>
                <c:pt idx="13">
                  <c:v>-51.842848629691566</c:v>
                </c:pt>
                <c:pt idx="14">
                  <c:v>-52.891561447902113</c:v>
                </c:pt>
                <c:pt idx="15">
                  <c:v>-53.872566773910705</c:v>
                </c:pt>
                <c:pt idx="16">
                  <c:v>-54.7940796291929</c:v>
                </c:pt>
                <c:pt idx="17">
                  <c:v>-55.662905059569113</c:v>
                </c:pt>
                <c:pt idx="18">
                  <c:v>-56.484743414302223</c:v>
                </c:pt>
                <c:pt idx="19">
                  <c:v>-57.264417229192674</c:v>
                </c:pt>
                <c:pt idx="20">
                  <c:v>-58.006042696640428</c:v>
                </c:pt>
                <c:pt idx="21">
                  <c:v>-58.713161209730544</c:v>
                </c:pt>
                <c:pt idx="22">
                  <c:v>-59.388841641569094</c:v>
                </c:pt>
                <c:pt idx="23">
                  <c:v>-60.035760840859616</c:v>
                </c:pt>
                <c:pt idx="24">
                  <c:v>-60.656267684474585</c:v>
                </c:pt>
                <c:pt idx="25">
                  <c:v>-61.252434559931949</c:v>
                </c:pt>
                <c:pt idx="26">
                  <c:v>-61.826099126517882</c:v>
                </c:pt>
                <c:pt idx="27">
                  <c:v>-62.378898477931024</c:v>
                </c:pt>
                <c:pt idx="28">
                  <c:v>-62.912297307416736</c:v>
                </c:pt>
                <c:pt idx="29">
                  <c:v>-63.427611296141528</c:v>
                </c:pt>
                <c:pt idx="30">
                  <c:v>-63.926026665152854</c:v>
                </c:pt>
                <c:pt idx="31">
                  <c:v>-64.408616622150063</c:v>
                </c:pt>
                <c:pt idx="32">
                  <c:v>-64.876355276679163</c:v>
                </c:pt>
                <c:pt idx="33">
                  <c:v>-65.330129477432266</c:v>
                </c:pt>
                <c:pt idx="34">
                  <c:v>-65.770748933212829</c:v>
                </c:pt>
                <c:pt idx="35">
                  <c:v>-66.1989549078084</c:v>
                </c:pt>
                <c:pt idx="36">
                  <c:v>-66.615427723298154</c:v>
                </c:pt>
                <c:pt idx="37">
                  <c:v>-67.020793262541659</c:v>
                </c:pt>
                <c:pt idx="38">
                  <c:v>-67.415628626880817</c:v>
                </c:pt>
                <c:pt idx="39">
                  <c:v>-67.800467077431776</c:v>
                </c:pt>
                <c:pt idx="40">
                  <c:v>-68.175802366143756</c:v>
                </c:pt>
                <c:pt idx="41">
                  <c:v>-68.542092544879779</c:v>
                </c:pt>
                <c:pt idx="42">
                  <c:v>-68.899763326238855</c:v>
                </c:pt>
                <c:pt idx="43">
                  <c:v>-69.249211057969887</c:v>
                </c:pt>
                <c:pt idx="44">
                  <c:v>-69.590805363090368</c:v>
                </c:pt>
                <c:pt idx="45">
                  <c:v>-69.924891489808601</c:v>
                </c:pt>
                <c:pt idx="46">
                  <c:v>-70.251792408703409</c:v>
                </c:pt>
                <c:pt idx="47">
                  <c:v>-70.571810689098896</c:v>
                </c:pt>
                <c:pt idx="48">
                  <c:v>-70.885230181951258</c:v>
                </c:pt>
                <c:pt idx="49">
                  <c:v>-71.192317532713759</c:v>
                </c:pt>
                <c:pt idx="50">
                  <c:v>-71.493323544381127</c:v>
                </c:pt>
                <c:pt idx="51">
                  <c:v>-71.788484408171314</c:v>
                </c:pt>
                <c:pt idx="52">
                  <c:v>-72.078022816980621</c:v>
                </c:pt>
                <c:pt idx="53">
                  <c:v>-72.362148974757218</c:v>
                </c:pt>
                <c:pt idx="54">
                  <c:v>-72.641061513251714</c:v>
                </c:pt>
                <c:pt idx="55">
                  <c:v>-72.914948326170332</c:v>
                </c:pt>
                <c:pt idx="56">
                  <c:v>-73.183987329490279</c:v>
                </c:pt>
                <c:pt idx="57">
                  <c:v>-73.448347155655924</c:v>
                </c:pt>
                <c:pt idx="58">
                  <c:v>-73.708187788428319</c:v>
                </c:pt>
                <c:pt idx="59">
                  <c:v>-73.963661144380865</c:v>
                </c:pt>
                <c:pt idx="60">
                  <c:v>-74.214911606330304</c:v>
                </c:pt>
                <c:pt idx="61">
                  <c:v>-74.462076513392148</c:v>
                </c:pt>
                <c:pt idx="62">
                  <c:v>-74.705286611828711</c:v>
                </c:pt>
                <c:pt idx="63">
                  <c:v>-74.944666470389549</c:v>
                </c:pt>
                <c:pt idx="64">
                  <c:v>-75.180334863452984</c:v>
                </c:pt>
                <c:pt idx="65">
                  <c:v>-75.412405124918735</c:v>
                </c:pt>
                <c:pt idx="66">
                  <c:v>-75.640985475482253</c:v>
                </c:pt>
                <c:pt idx="67">
                  <c:v>-75.866179325671609</c:v>
                </c:pt>
                <c:pt idx="68">
                  <c:v>-76.088085556757036</c:v>
                </c:pt>
                <c:pt idx="69">
                  <c:v>-76.306798781452258</c:v>
                </c:pt>
                <c:pt idx="70">
                  <c:v>-76.522409586120858</c:v>
                </c:pt>
                <c:pt idx="71">
                  <c:v>-76.735004756047687</c:v>
                </c:pt>
                <c:pt idx="72">
                  <c:v>-76.944667485169589</c:v>
                </c:pt>
                <c:pt idx="73">
                  <c:v>-77.151477571537328</c:v>
                </c:pt>
                <c:pt idx="74">
                  <c:v>-77.355511599662748</c:v>
                </c:pt>
                <c:pt idx="75">
                  <c:v>-77.556843110780804</c:v>
                </c:pt>
                <c:pt idx="76">
                  <c:v>-77.755542761990199</c:v>
                </c:pt>
                <c:pt idx="77">
                  <c:v>-77.951678475120104</c:v>
                </c:pt>
                <c:pt idx="78">
                  <c:v>-78.145315576118719</c:v>
                </c:pt>
                <c:pt idx="79">
                  <c:v>-78.336516925671361</c:v>
                </c:pt>
                <c:pt idx="80">
                  <c:v>-78.525343041706051</c:v>
                </c:pt>
                <c:pt idx="81">
                  <c:v>-78.711852214383413</c:v>
                </c:pt>
                <c:pt idx="82">
                  <c:v>-78.896100614115937</c:v>
                </c:pt>
                <c:pt idx="83">
                  <c:v>-79.078142393118966</c:v>
                </c:pt>
                <c:pt idx="84">
                  <c:v>-79.258029780953564</c:v>
                </c:pt>
                <c:pt idx="85">
                  <c:v>-79.435813174478199</c:v>
                </c:pt>
                <c:pt idx="86">
                  <c:v>-79.611541222604842</c:v>
                </c:pt>
                <c:pt idx="87">
                  <c:v>-79.785260906209231</c:v>
                </c:pt>
                <c:pt idx="88">
                  <c:v>-79.957017613525252</c:v>
                </c:pt>
                <c:pt idx="89">
                  <c:v>-80.12685521132957</c:v>
                </c:pt>
                <c:pt idx="90">
                  <c:v>-80.294816112191441</c:v>
                </c:pt>
                <c:pt idx="91">
                  <c:v>-80.460941338047775</c:v>
                </c:pt>
                <c:pt idx="92">
                  <c:v>-80.625270580341052</c:v>
                </c:pt>
                <c:pt idx="93">
                  <c:v>-80.787842256942781</c:v>
                </c:pt>
                <c:pt idx="94">
                  <c:v>-80.948693566063113</c:v>
                </c:pt>
                <c:pt idx="95">
                  <c:v>-81.10786053733824</c:v>
                </c:pt>
                <c:pt idx="96">
                  <c:v>-81.265378080271859</c:v>
                </c:pt>
                <c:pt idx="97">
                  <c:v>-81.421280030190644</c:v>
                </c:pt>
                <c:pt idx="98">
                  <c:v>-81.575599191867582</c:v>
                </c:pt>
                <c:pt idx="99">
                  <c:v>-81.728367380953259</c:v>
                </c:pt>
              </c:numCache>
            </c:numRef>
          </c:yVal>
        </c:ser>
        <c:axId val="124467456"/>
        <c:axId val="131232128"/>
      </c:scatterChart>
      <c:valAx>
        <c:axId val="124467456"/>
        <c:scaling>
          <c:logBase val="10"/>
          <c:orientation val="minMax"/>
        </c:scaling>
        <c:axPos val="b"/>
        <c:minorGridlines/>
        <c:title>
          <c:tx>
            <c:rich>
              <a:bodyPr/>
              <a:lstStyle/>
              <a:p>
                <a:pPr>
                  <a:defRPr lang="ja-JP"/>
                </a:pPr>
                <a:r>
                  <a:rPr lang="en-US" altLang="en-US"/>
                  <a:t>Distance (m)</a:t>
                </a:r>
              </a:p>
            </c:rich>
          </c:tx>
          <c:layout/>
        </c:title>
        <c:numFmt formatCode="General" sourceLinked="1"/>
        <c:tickLblPos val="low"/>
        <c:txPr>
          <a:bodyPr/>
          <a:lstStyle/>
          <a:p>
            <a:pPr>
              <a:defRPr lang="ja-JP"/>
            </a:pPr>
            <a:endParaRPr lang="en-US"/>
          </a:p>
        </c:txPr>
        <c:crossAx val="131232128"/>
        <c:crosses val="autoZero"/>
        <c:crossBetween val="midCat"/>
      </c:valAx>
      <c:valAx>
        <c:axId val="131232128"/>
        <c:scaling>
          <c:orientation val="minMax"/>
          <c:max val="-30"/>
          <c:min val="-80"/>
        </c:scaling>
        <c:axPos val="l"/>
        <c:minorGridlines/>
        <c:title>
          <c:tx>
            <c:rich>
              <a:bodyPr rot="-5400000" vert="horz"/>
              <a:lstStyle/>
              <a:p>
                <a:pPr>
                  <a:defRPr lang="ja-JP"/>
                </a:pPr>
                <a:r>
                  <a:rPr lang="en-US" altLang="en-US"/>
                  <a:t>RSSI (dBm)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lang="ja-JP"/>
            </a:pPr>
            <a:endParaRPr lang="en-US"/>
          </a:p>
        </c:txPr>
        <c:crossAx val="124467456"/>
        <c:crosses val="autoZero"/>
        <c:crossBetween val="midCat"/>
      </c:valAx>
    </c:plotArea>
    <c:plotVisOnly val="1"/>
    <c:dispBlanksAs val="gap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3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Chinghwa Yu, MediaTek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11-15/886r0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DSC Calibration Result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2015-06-30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Object 9"/>
          <p:cNvGraphicFramePr>
            <a:graphicFrameLocks/>
          </p:cNvGraphicFramePr>
          <p:nvPr/>
        </p:nvGraphicFramePr>
        <p:xfrm>
          <a:off x="393700" y="2349500"/>
          <a:ext cx="8229600" cy="4031828"/>
        </p:xfrm>
        <a:graphic>
          <a:graphicData uri="http://schemas.openxmlformats.org/presentationml/2006/ole">
            <p:oleObj spid="_x0000_s3076" name="Document" r:id="rId4" imgW="8636020" imgH="5088788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July 2015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 smtClean="0"/>
              <a:t>This presentation describes </a:t>
            </a:r>
            <a:r>
              <a:rPr lang="en-US" dirty="0" err="1" smtClean="0"/>
              <a:t>MediaTek’s</a:t>
            </a:r>
            <a:r>
              <a:rPr lang="en-US" dirty="0" smtClean="0"/>
              <a:t> spatial reuse calibration results </a:t>
            </a:r>
            <a:r>
              <a:rPr kumimoji="1" lang="en-US" altLang="ja-JP" dirty="0" smtClean="0"/>
              <a:t>based on 15/0652r1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444208" y="6475413"/>
            <a:ext cx="2098130" cy="193947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3</a:t>
            </a:fld>
            <a:endParaRPr lang="en-GB"/>
          </a:p>
        </p:txBody>
      </p:sp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Calibration Scenario</a:t>
            </a:r>
            <a:endParaRPr lang="en-GB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42910" y="3933056"/>
            <a:ext cx="7889530" cy="2567778"/>
          </a:xfrm>
          <a:ln/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kumimoji="1" lang="en-US" altLang="ja-JP" dirty="0" smtClean="0"/>
              <a:t>CCA level and Receiver State Machine for calibration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Apply CCA-SD threshold of -76, -66, and -56 </a:t>
            </a:r>
            <a:r>
              <a:rPr kumimoji="1" lang="en-US" altLang="ja-JP" dirty="0" err="1" smtClean="0"/>
              <a:t>dBm</a:t>
            </a:r>
            <a:r>
              <a:rPr kumimoji="1" lang="en-US" altLang="ja-JP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kumimoji="1" lang="en-US" altLang="ja-JP" dirty="0" smtClean="0"/>
              <a:t>“Packet reception and preamble detection procedure” shall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Follow Appendix 4 of Evaluation Methodology document [2]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Set “PPDU capture window” to 0 ns</a:t>
            </a:r>
          </a:p>
          <a:p>
            <a:pPr lvl="2">
              <a:buFont typeface="Arial" pitchFamily="34" charset="0"/>
              <a:buChar char="•"/>
            </a:pPr>
            <a:r>
              <a:rPr lang="en-US" altLang="ja-JP" dirty="0" smtClean="0"/>
              <a:t>Set “preemption window” to 0 ns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10 drops with random start time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10 seconds simulation time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Start measurement after 5 seconds</a:t>
            </a:r>
          </a:p>
        </p:txBody>
      </p:sp>
      <p:cxnSp>
        <p:nvCxnSpPr>
          <p:cNvPr id="9" name="直線矢印コネクタ 38"/>
          <p:cNvCxnSpPr>
            <a:stCxn id="15" idx="6"/>
            <a:endCxn id="10" idx="2"/>
          </p:cNvCxnSpPr>
          <p:nvPr/>
        </p:nvCxnSpPr>
        <p:spPr>
          <a:xfrm>
            <a:off x="1952586" y="2848619"/>
            <a:ext cx="5110332" cy="0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円/楕円 39"/>
          <p:cNvSpPr/>
          <p:nvPr/>
        </p:nvSpPr>
        <p:spPr>
          <a:xfrm>
            <a:off x="7062918" y="2787646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11" name="円/楕円 40"/>
          <p:cNvSpPr/>
          <p:nvPr/>
        </p:nvSpPr>
        <p:spPr>
          <a:xfrm>
            <a:off x="6533644" y="2265600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cxnSp>
        <p:nvCxnSpPr>
          <p:cNvPr id="12" name="直線矢印コネクタ 41"/>
          <p:cNvCxnSpPr>
            <a:stCxn id="10" idx="0"/>
            <a:endCxn id="13" idx="4"/>
          </p:cNvCxnSpPr>
          <p:nvPr/>
        </p:nvCxnSpPr>
        <p:spPr>
          <a:xfrm flipH="1" flipV="1">
            <a:off x="7110730" y="2328004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/楕円 42"/>
          <p:cNvSpPr/>
          <p:nvPr/>
        </p:nvSpPr>
        <p:spPr>
          <a:xfrm>
            <a:off x="7049757" y="2206058"/>
            <a:ext cx="121946" cy="12194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14" name="円/楕円 43"/>
          <p:cNvSpPr/>
          <p:nvPr/>
        </p:nvSpPr>
        <p:spPr>
          <a:xfrm>
            <a:off x="7073363" y="3374639"/>
            <a:ext cx="121946" cy="121946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15" name="円/楕円 44"/>
          <p:cNvSpPr/>
          <p:nvPr/>
        </p:nvSpPr>
        <p:spPr>
          <a:xfrm>
            <a:off x="1830640" y="2787646"/>
            <a:ext cx="121946" cy="121946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16" name="円/楕円 45"/>
          <p:cNvSpPr/>
          <p:nvPr/>
        </p:nvSpPr>
        <p:spPr>
          <a:xfrm>
            <a:off x="1301366" y="2265600"/>
            <a:ext cx="1161445" cy="1161445"/>
          </a:xfrm>
          <a:prstGeom prst="ellipse">
            <a:avLst/>
          </a:prstGeom>
          <a:noFill/>
          <a:ln w="9525"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black"/>
              </a:solidFill>
            </a:endParaRPr>
          </a:p>
        </p:txBody>
      </p:sp>
      <p:sp>
        <p:nvSpPr>
          <p:cNvPr id="17" name="円/楕円 46"/>
          <p:cNvSpPr/>
          <p:nvPr/>
        </p:nvSpPr>
        <p:spPr>
          <a:xfrm>
            <a:off x="1817479" y="2206058"/>
            <a:ext cx="121946" cy="1219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18" name="円/楕円 47"/>
          <p:cNvSpPr/>
          <p:nvPr/>
        </p:nvSpPr>
        <p:spPr>
          <a:xfrm>
            <a:off x="1841085" y="3374639"/>
            <a:ext cx="121946" cy="1219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endParaRPr lang="ja-JP" altLang="en-US" dirty="0" err="1">
              <a:solidFill>
                <a:prstClr val="white"/>
              </a:solidFill>
            </a:endParaRPr>
          </a:p>
        </p:txBody>
      </p:sp>
      <p:sp>
        <p:nvSpPr>
          <p:cNvPr id="19" name="テキスト ボックス 48"/>
          <p:cNvSpPr txBox="1"/>
          <p:nvPr/>
        </p:nvSpPr>
        <p:spPr>
          <a:xfrm>
            <a:off x="4283968" y="2636912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 smtClean="0">
                <a:solidFill>
                  <a:prstClr val="black"/>
                </a:solidFill>
              </a:rPr>
              <a:t>30m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sp>
        <p:nvSpPr>
          <p:cNvPr id="20" name="テキスト ボックス 49"/>
          <p:cNvSpPr txBox="1"/>
          <p:nvPr/>
        </p:nvSpPr>
        <p:spPr>
          <a:xfrm>
            <a:off x="6990284" y="2554443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21" name="直線矢印コネクタ 50"/>
          <p:cNvCxnSpPr>
            <a:stCxn id="15" idx="0"/>
            <a:endCxn id="17" idx="4"/>
          </p:cNvCxnSpPr>
          <p:nvPr/>
        </p:nvCxnSpPr>
        <p:spPr>
          <a:xfrm flipH="1" flipV="1">
            <a:off x="1878452" y="2328004"/>
            <a:ext cx="13161" cy="459642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51"/>
          <p:cNvSpPr txBox="1"/>
          <p:nvPr/>
        </p:nvSpPr>
        <p:spPr>
          <a:xfrm>
            <a:off x="1512086" y="2537411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b="1" dirty="0">
                <a:solidFill>
                  <a:prstClr val="black"/>
                </a:solidFill>
              </a:rPr>
              <a:t>3m</a:t>
            </a:r>
            <a:endParaRPr lang="ja-JP" altLang="en-US" sz="1100" b="1" dirty="0">
              <a:solidFill>
                <a:prstClr val="black"/>
              </a:solidFill>
            </a:endParaRPr>
          </a:p>
        </p:txBody>
      </p:sp>
      <p:cxnSp>
        <p:nvCxnSpPr>
          <p:cNvPr id="23" name="直線矢印コネクタ 52"/>
          <p:cNvCxnSpPr>
            <a:stCxn id="18" idx="0"/>
            <a:endCxn id="15" idx="4"/>
          </p:cNvCxnSpPr>
          <p:nvPr/>
        </p:nvCxnSpPr>
        <p:spPr>
          <a:xfrm flipH="1" flipV="1">
            <a:off x="1891613" y="2909592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53"/>
          <p:cNvCxnSpPr>
            <a:stCxn id="14" idx="0"/>
            <a:endCxn id="10" idx="4"/>
          </p:cNvCxnSpPr>
          <p:nvPr/>
        </p:nvCxnSpPr>
        <p:spPr>
          <a:xfrm flipH="1" flipV="1">
            <a:off x="7123891" y="2909592"/>
            <a:ext cx="10445" cy="465047"/>
          </a:xfrm>
          <a:prstGeom prst="straightConnector1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54"/>
          <p:cNvSpPr txBox="1"/>
          <p:nvPr/>
        </p:nvSpPr>
        <p:spPr>
          <a:xfrm>
            <a:off x="1416747" y="278764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AP1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26" name="テキスト ボックス 56"/>
          <p:cNvSpPr txBox="1"/>
          <p:nvPr/>
        </p:nvSpPr>
        <p:spPr>
          <a:xfrm>
            <a:off x="7161159" y="2787646"/>
            <a:ext cx="499952" cy="169277"/>
          </a:xfrm>
          <a:prstGeom prst="rect">
            <a:avLst/>
          </a:prstGeom>
        </p:spPr>
        <p:txBody>
          <a:bodyPr wrap="square" lIns="0" tIns="0" rIns="0" bIns="0" rtlCol="0" anchor="t" anchorCtr="0">
            <a:spAutoFit/>
          </a:bodyPr>
          <a:lstStyle/>
          <a:p>
            <a:pPr algn="ctr"/>
            <a:r>
              <a:rPr lang="en-US" altLang="ja-JP" sz="1100" dirty="0">
                <a:solidFill>
                  <a:prstClr val="black"/>
                </a:solidFill>
              </a:rPr>
              <a:t>AP2</a:t>
            </a:r>
            <a:endParaRPr lang="ja-JP" altLang="en-US" sz="1100" dirty="0">
              <a:solidFill>
                <a:prstClr val="black"/>
              </a:solidFill>
            </a:endParaRPr>
          </a:p>
        </p:txBody>
      </p:sp>
      <p:sp>
        <p:nvSpPr>
          <p:cNvPr id="27" name="テキスト ボックス 57"/>
          <p:cNvSpPr txBox="1"/>
          <p:nvPr/>
        </p:nvSpPr>
        <p:spPr>
          <a:xfrm>
            <a:off x="1185497" y="342704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STA2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8" name="テキスト ボックス 58"/>
          <p:cNvSpPr txBox="1"/>
          <p:nvPr/>
        </p:nvSpPr>
        <p:spPr>
          <a:xfrm>
            <a:off x="7368551" y="337463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STA4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29" name="テキスト ボックス 59"/>
          <p:cNvSpPr txBox="1"/>
          <p:nvPr/>
        </p:nvSpPr>
        <p:spPr>
          <a:xfrm>
            <a:off x="2012038" y="1957185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prstClr val="black"/>
                </a:solidFill>
              </a:rPr>
              <a:t>STA1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30" name="テキスト ボックス 60"/>
          <p:cNvSpPr txBox="1"/>
          <p:nvPr/>
        </p:nvSpPr>
        <p:spPr>
          <a:xfrm>
            <a:off x="7362762" y="1961013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STA3</a:t>
            </a:r>
            <a:endParaRPr lang="ja-JP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Parameters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899592" y="1556792"/>
          <a:ext cx="7381875" cy="44424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2743200"/>
                <a:gridCol w="4638675"/>
              </a:tblGrid>
              <a:tr h="186953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PHY parameters</a:t>
                      </a: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BW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All BSSs 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at 5GHz  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80 MHz, no dynamic bandwidth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] 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Channel model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TGac</a:t>
                      </a: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D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NLOS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Shadow fading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iid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log-normal shadowing (5 dB standard deviation)  per link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40061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Data Preamble Type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[5GHz, 11ac],</a:t>
                      </a:r>
                      <a:r>
                        <a:rPr kumimoji="0" lang="en-US" altLang="zh-CN" sz="10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always decoded correctly after successful reception, duration is considered.</a:t>
                      </a:r>
                      <a:endPara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STA TX Power 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per antenna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TX Power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en-GB" altLang="ko-KR" sz="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 </a:t>
                      </a: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per antenna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 number of TX/RX antennas 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STA number of TX /RX antennas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1/1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STA antenna gain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-2 </a:t>
                      </a:r>
                      <a:r>
                        <a:rPr kumimoji="0" lang="en-GB" altLang="ko-KR" sz="11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GB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CCA threshold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  <a:defRPr/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-56/-66/-76 </a:t>
                      </a:r>
                      <a:r>
                        <a:rPr kumimoji="0" lang="en-US" altLang="ko-KR" sz="11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dBm</a:t>
                      </a: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 @ 80MHz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Link Adaption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Fixed MCS =5 (234.0 Mbps)</a:t>
                      </a:r>
                      <a:endParaRPr kumimoji="0" lang="en-US" altLang="ko-KR" sz="11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+mn-cs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Channel estimation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ideal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PHY abstraction</a:t>
                      </a:r>
                      <a:endParaRPr kumimoji="0" lang="en-US" altLang="ko-KR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RBIR, </a:t>
                      </a:r>
                      <a:r>
                        <a:rPr kumimoji="0" lang="en-US" altLang="zh-CN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BCC [1, 5]</a:t>
                      </a:r>
                      <a:endParaRPr kumimoji="0" lang="en-US" altLang="zh-CN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220337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Path Loss Model</a:t>
                      </a:r>
                      <a:endParaRPr kumimoji="0" lang="en-US" altLang="ko-KR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450975" algn="ctr"/>
                        </a:tabLst>
                      </a:pPr>
                      <a:r>
                        <a:rPr kumimoji="1" lang="en-US" altLang="ja-JP" sz="1100" dirty="0" smtClean="0"/>
                        <a:t>Exponent</a:t>
                      </a:r>
                      <a:r>
                        <a:rPr kumimoji="1" lang="en-US" altLang="ja-JP" sz="1100" baseline="0" dirty="0" smtClean="0"/>
                        <a:t> </a:t>
                      </a:r>
                      <a:r>
                        <a:rPr kumimoji="1" lang="en-US" altLang="ja-JP" sz="1100" dirty="0" smtClean="0"/>
                        <a:t>of 2 up to 10m, exponent of 3.5 beyond (same  as SS3)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Parameters</a:t>
            </a:r>
            <a:endParaRPr 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頁尾版面配置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6" name="日期版面配置區 5"/>
          <p:cNvSpPr>
            <a:spLocks noGrp="1"/>
          </p:cNvSpPr>
          <p:nvPr>
            <p:ph type="dt" idx="15"/>
          </p:nvPr>
        </p:nvSpPr>
        <p:spPr>
          <a:xfrm>
            <a:off x="696912" y="347638"/>
            <a:ext cx="1874823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graphicFrame>
        <p:nvGraphicFramePr>
          <p:cNvPr id="8" name="Table 9"/>
          <p:cNvGraphicFramePr>
            <a:graphicFrameLocks noGrp="1"/>
          </p:cNvGraphicFramePr>
          <p:nvPr/>
        </p:nvGraphicFramePr>
        <p:xfrm>
          <a:off x="971600" y="1988840"/>
          <a:ext cx="7488832" cy="38404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982422"/>
                <a:gridCol w="5506410"/>
              </a:tblGrid>
              <a:tr h="0">
                <a:tc gridSpan="2"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MAC parameters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Access protocol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[EDCA, </a:t>
                      </a: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AC_BE 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with default parameters]  [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CWmin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= 15,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CWmax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= 1023,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AIFSn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=3 ]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Queue length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 single queue for each traffic link is set inside AP/STA sized of 2000 packets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Traffic type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UDP CBR with rate 20^8bps (may not enough to model full buffer)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MPDU size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1538 Bytes (1472 Data + 28 IP header + 8 bytes LLC + 30 MAC header)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3333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Aggregation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[A-MPDU / max aggregation size / BA window size, No  A-MSDU, with immediate BA], Max aggregation</a:t>
                      </a: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: 32 </a:t>
                      </a: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MPDUs with 4-byte MPDU delimiter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Max number of retries 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Beacon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Disabled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RTS/CTS</a:t>
                      </a:r>
                      <a:endParaRPr kumimoji="0" lang="en-US" altLang="ko-K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OFF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Traffic direction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zh-CN" sz="12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UL Only</a:t>
                      </a:r>
                      <a:endParaRPr kumimoji="0" lang="en-US" altLang="zh-CN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굴림" charset="-127"/>
                      </a:endParaRPr>
                    </a:p>
                  </a:txBody>
                  <a:tcPr marL="68580" marR="68580" marT="0" marB="0" anchor="ctr" horzOverflow="overflow"/>
                </a:tc>
              </a:tr>
              <a:tr h="0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Output metric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/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effectLst/>
                        </a:rPr>
                        <a:t>Per</a:t>
                      </a:r>
                      <a:r>
                        <a:rPr lang="en-US" sz="1200" baseline="0" dirty="0" smtClean="0">
                          <a:effectLst/>
                        </a:rPr>
                        <a:t> non-AP STA throughput (received bits/overall simulation time),  measured at MAC SAP (MSDU)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Loss Model Calibration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SONY (</a:t>
            </a:r>
            <a:r>
              <a:rPr kumimoji="1" lang="en-US" altLang="ja-JP" dirty="0" smtClean="0"/>
              <a:t>15/0652r1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MTK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Chinghwa Yu et al, MediaTek Inc.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924944"/>
            <a:ext cx="4248472" cy="291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グラフ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98142877"/>
              </p:ext>
            </p:extLst>
          </p:nvPr>
        </p:nvGraphicFramePr>
        <p:xfrm>
          <a:off x="467544" y="2996952"/>
          <a:ext cx="4464495" cy="3096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Calibration Results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en-US" dirty="0" smtClean="0"/>
          </a:p>
        </p:txBody>
      </p:sp>
      <p:graphicFrame>
        <p:nvGraphicFramePr>
          <p:cNvPr id="8" name="コンテンツ プレースホルダー 6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682056262"/>
              </p:ext>
            </p:extLst>
          </p:nvPr>
        </p:nvGraphicFramePr>
        <p:xfrm>
          <a:off x="827584" y="1668684"/>
          <a:ext cx="7416823" cy="463367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16224"/>
                <a:gridCol w="909679"/>
                <a:gridCol w="1496974"/>
                <a:gridCol w="2993946"/>
              </a:tblGrid>
              <a:tr h="47783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CCA-SD</a:t>
                      </a:r>
                      <a:r>
                        <a:rPr kumimoji="1" lang="en-US" altLang="ja-JP" baseline="0" dirty="0" smtClean="0">
                          <a:latin typeface="+mn-lt"/>
                        </a:rPr>
                        <a:t> </a:t>
                      </a:r>
                      <a:r>
                        <a:rPr kumimoji="1" lang="en-US" altLang="ja-JP" dirty="0" smtClean="0">
                          <a:latin typeface="+mn-lt"/>
                          <a:cs typeface="Calibri" panose="020F0502020204030204" pitchFamily="34" charset="0"/>
                        </a:rPr>
                        <a:t>(</a:t>
                      </a:r>
                      <a:r>
                        <a:rPr kumimoji="1" lang="en-US" altLang="ja-JP" dirty="0" err="1" smtClean="0">
                          <a:latin typeface="+mn-lt"/>
                          <a:cs typeface="Calibri" panose="020F0502020204030204" pitchFamily="34" charset="0"/>
                        </a:rPr>
                        <a:t>dBm</a:t>
                      </a:r>
                      <a:r>
                        <a:rPr kumimoji="1" lang="en-US" altLang="ja-JP" dirty="0" smtClean="0">
                          <a:latin typeface="+mn-lt"/>
                          <a:cs typeface="Calibri" panose="020F0502020204030204" pitchFamily="34" charset="0"/>
                        </a:rPr>
                        <a:t>)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Throughput (Mbps)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-76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BSS1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STA1</a:t>
                      </a:r>
                      <a:endParaRPr kumimoji="1" lang="en-US" altLang="ja-JP" dirty="0" smtClean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</a:rPr>
                        <a:t>50.35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</a:rPr>
                        <a:t>51.65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STA3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</a:rPr>
                        <a:t>51.10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STA4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</a:rPr>
                        <a:t>50.41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-66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BSS1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STA1</a:t>
                      </a:r>
                      <a:endParaRPr kumimoji="1" lang="en-US" altLang="ja-JP" dirty="0" smtClean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99.57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CEC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99.46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CECE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STA3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99.54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STA4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99.59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-56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BSS1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STA1</a:t>
                      </a:r>
                      <a:endParaRPr kumimoji="1" lang="en-US" altLang="ja-JP" dirty="0" smtClean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99.83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99.80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BSS2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STA3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99.82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  <a:tr h="319640"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36000" marB="36000" anchor="ctr"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+mn-lt"/>
                        </a:rPr>
                        <a:t>STA4</a:t>
                      </a:r>
                      <a:endParaRPr kumimoji="1" lang="ja-JP" altLang="en-US" dirty="0"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solidFill>
                            <a:srgbClr val="FF0000"/>
                          </a:solidFill>
                          <a:latin typeface="+mn-lt"/>
                          <a:cs typeface="Calibri" panose="020F0502020204030204" pitchFamily="34" charset="0"/>
                        </a:rPr>
                        <a:t>99.81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0" marR="0" marT="36000" marB="36000" anchor="ctr"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 smtClean="0"/>
              <a:t>Provide MTK’s spatial reuse calibration results </a:t>
            </a:r>
            <a:r>
              <a:rPr kumimoji="1" lang="en-US" altLang="ja-JP" dirty="0" smtClean="0"/>
              <a:t>based on 15/0652r1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endParaRPr lang="en-US" dirty="0" smtClean="0"/>
          </a:p>
          <a:p>
            <a:pPr>
              <a:buFont typeface="Arial"/>
              <a:buChar char="•"/>
            </a:pPr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Chinghwa Yu et al, </a:t>
            </a:r>
            <a:r>
              <a:rPr lang="en-GB" dirty="0" err="1" smtClean="0"/>
              <a:t>MediaTek</a:t>
            </a:r>
            <a:r>
              <a:rPr lang="en-GB" dirty="0" smtClean="0"/>
              <a:t>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dirty="0" smtClean="0"/>
              <a:t>Mori et al, “</a:t>
            </a:r>
            <a:r>
              <a:rPr lang="en-US" dirty="0" smtClean="0">
                <a:solidFill>
                  <a:schemeClr val="tx1"/>
                </a:solidFill>
              </a:rPr>
              <a:t>Reference Simulation Model for Dynamic CCA / DSC Calibration”, IEEE 11-15/625r1.</a:t>
            </a:r>
            <a:r>
              <a:rPr lang="en-US" dirty="0" smtClean="0"/>
              <a:t> 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R. Porat et al, “Evaluation Methodology”, IEEE 11-14/571r9.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S. Merlin et al, “Simulation Scenarios”, IEEE 11-14/980r12.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Chinghwa-Yu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802-11-Submission-Chinghwa-Yu</Template>
  <TotalTime>34302</TotalTime>
  <Words>692</Words>
  <Application>Microsoft Office PowerPoint</Application>
  <PresentationFormat>On-screen Show (4:3)</PresentationFormat>
  <Paragraphs>178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802-11-Submission-Chinghwa-Yu</vt:lpstr>
      <vt:lpstr>Document</vt:lpstr>
      <vt:lpstr>DSC Calibration Result</vt:lpstr>
      <vt:lpstr>Abstract</vt:lpstr>
      <vt:lpstr>Calibration Scenario</vt:lpstr>
      <vt:lpstr>PHY Parameters</vt:lpstr>
      <vt:lpstr>MAC Parameters</vt:lpstr>
      <vt:lpstr>Path Loss Model Calibration</vt:lpstr>
      <vt:lpstr>Calibration Results</vt:lpstr>
      <vt:lpstr>Conclusions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Spatial Reuse Calibration Results</dc:title>
  <dc:creator>Chinghwa Yu, MediaTek</dc:creator>
  <cp:lastModifiedBy>Mediatek</cp:lastModifiedBy>
  <cp:revision>1026</cp:revision>
  <cp:lastPrinted>1601-01-01T00:00:00Z</cp:lastPrinted>
  <dcterms:created xsi:type="dcterms:W3CDTF">2014-10-01T07:16:17Z</dcterms:created>
  <dcterms:modified xsi:type="dcterms:W3CDTF">2015-07-13T15:54:51Z</dcterms:modified>
</cp:coreProperties>
</file>