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379" r:id="rId3"/>
    <p:sldId id="305" r:id="rId4"/>
    <p:sldId id="310" r:id="rId5"/>
    <p:sldId id="307" r:id="rId6"/>
    <p:sldId id="309" r:id="rId7"/>
    <p:sldId id="369" r:id="rId8"/>
    <p:sldId id="319" r:id="rId9"/>
    <p:sldId id="372" r:id="rId10"/>
    <p:sldId id="373" r:id="rId11"/>
    <p:sldId id="377" r:id="rId12"/>
    <p:sldId id="374" r:id="rId13"/>
    <p:sldId id="375" r:id="rId14"/>
    <p:sldId id="376" r:id="rId15"/>
    <p:sldId id="325" r:id="rId16"/>
    <p:sldId id="378" r:id="rId17"/>
    <p:sldId id="2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865" autoAdjust="0"/>
    <p:restoredTop sz="92105" autoAdjust="0"/>
  </p:normalViewPr>
  <p:slideViewPr>
    <p:cSldViewPr>
      <p:cViewPr varScale="1">
        <p:scale>
          <a:sx n="93" d="100"/>
          <a:sy n="93" d="100"/>
        </p:scale>
        <p:origin x="13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Alfred Asterjadhi, Qualcomm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802.11-15/0880r0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3.docx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4.bin"/><Relationship Id="rId7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6.emf"/><Relationship Id="rId5" Type="http://schemas.openxmlformats.org/officeDocument/2006/relationships/image" Target="../media/image4.emf"/><Relationship Id="rId10" Type="http://schemas.openxmlformats.org/officeDocument/2006/relationships/package" Target="../embeddings/Microsoft_Word_Document6.docx"/><Relationship Id="rId4" Type="http://schemas.openxmlformats.org/officeDocument/2006/relationships/package" Target="../embeddings/Microsoft_Word_Document4.docx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Word_Document7.docx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8.bin"/><Relationship Id="rId7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0.emf"/><Relationship Id="rId5" Type="http://schemas.openxmlformats.org/officeDocument/2006/relationships/image" Target="../media/image8.emf"/><Relationship Id="rId10" Type="http://schemas.openxmlformats.org/officeDocument/2006/relationships/package" Target="../embeddings/Microsoft_Word_Document10.docx"/><Relationship Id="rId4" Type="http://schemas.openxmlformats.org/officeDocument/2006/relationships/package" Target="../embeddings/Microsoft_Word_Document8.docx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1.doc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 smtClean="0"/>
              <a:t>Scheduled Trigger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2015-07-04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343664"/>
              </p:ext>
            </p:extLst>
          </p:nvPr>
        </p:nvGraphicFramePr>
        <p:xfrm>
          <a:off x="1608704" y="1479468"/>
          <a:ext cx="7091363" cy="546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67" name="Document" r:id="rId4" imgW="6305666" imgH="4864234" progId="Word.Document.12">
                  <p:embed/>
                </p:oleObj>
              </mc:Choice>
              <mc:Fallback>
                <p:oleObj name="Document" r:id="rId4" imgW="6305666" imgH="486423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8704" y="1479468"/>
                        <a:ext cx="7091363" cy="546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Solicited </a:t>
            </a:r>
            <a:r>
              <a:rPr lang="en-US" dirty="0" smtClean="0"/>
              <a:t>Trigger </a:t>
            </a:r>
            <a:r>
              <a:rPr lang="en-US" dirty="0"/>
              <a:t>TWT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32979"/>
            <a:ext cx="7772400" cy="3751033"/>
          </a:xfrm>
        </p:spPr>
        <p:txBody>
          <a:bodyPr/>
          <a:lstStyle/>
          <a:p>
            <a:r>
              <a:rPr lang="en-US" sz="1600" dirty="0" smtClean="0"/>
              <a:t>Trigger </a:t>
            </a:r>
            <a:r>
              <a:rPr lang="en-US" sz="1600" dirty="0"/>
              <a:t>TWT setup (negotiated):</a:t>
            </a:r>
          </a:p>
          <a:p>
            <a:pPr lvl="1"/>
            <a:r>
              <a:rPr lang="en-US" sz="1400" dirty="0"/>
              <a:t>Setup of TWT parameters is the same as for basic TWT operation with the following additions:</a:t>
            </a:r>
          </a:p>
          <a:p>
            <a:pPr lvl="2"/>
            <a:r>
              <a:rPr lang="en-US" sz="1200" dirty="0"/>
              <a:t>The HE non-AP STA may request scheduling of a TF at the start of each TWT</a:t>
            </a:r>
          </a:p>
          <a:p>
            <a:pPr lvl="2"/>
            <a:r>
              <a:rPr lang="en-US" sz="1200" dirty="0"/>
              <a:t>The AP confirms scheduling of a TF at the start of each TWT</a:t>
            </a:r>
          </a:p>
          <a:p>
            <a:pPr marL="857250" lvl="2" indent="0">
              <a:buNone/>
            </a:pPr>
            <a:endParaRPr lang="en-US" sz="1200" dirty="0"/>
          </a:p>
          <a:p>
            <a:r>
              <a:rPr lang="en-US" sz="1600" dirty="0" smtClean="0"/>
              <a:t>Trigger </a:t>
            </a:r>
            <a:r>
              <a:rPr lang="en-US" sz="1600" dirty="0"/>
              <a:t>TWT operation:</a:t>
            </a:r>
          </a:p>
          <a:p>
            <a:pPr lvl="1"/>
            <a:r>
              <a:rPr lang="en-US" sz="1400" dirty="0"/>
              <a:t>AP schedules a TF at the beginning of each TWT SP</a:t>
            </a:r>
          </a:p>
          <a:p>
            <a:pPr lvl="1"/>
            <a:r>
              <a:rPr lang="en-US" sz="1400" dirty="0"/>
              <a:t>Non-AP STAs wake up at the TWT, wait for the TF and get ready for MU DL/UL exchange</a:t>
            </a:r>
          </a:p>
          <a:p>
            <a:pPr lvl="2"/>
            <a:r>
              <a:rPr lang="en-US" sz="1200" dirty="0"/>
              <a:t>STAs are not supposed to contend during the TWT SP but rather wait for the TFs sent by the AP</a:t>
            </a:r>
          </a:p>
          <a:p>
            <a:pPr lvl="2"/>
            <a:r>
              <a:rPr lang="en-US" sz="1200" dirty="0"/>
              <a:t>During the TWT SP, STAs can exchange PS-Polls, APSD trigger frames, UL/DL BUs, etc. upon reception of TFs.</a:t>
            </a:r>
          </a:p>
          <a:p>
            <a:pPr lvl="3"/>
            <a:endParaRPr lang="en-US" sz="1100" dirty="0"/>
          </a:p>
          <a:p>
            <a:r>
              <a:rPr lang="en-US" sz="1600" dirty="0"/>
              <a:t>STAs that negotiate TWT need not wake up to read the Beacon frame</a:t>
            </a:r>
          </a:p>
          <a:p>
            <a:pPr lvl="1"/>
            <a:r>
              <a:rPr lang="en-US" sz="1400" dirty="0"/>
              <a:t>DL BU availability is notified during the TWT SP itself.</a:t>
            </a:r>
          </a:p>
          <a:p>
            <a:pPr lvl="1"/>
            <a:r>
              <a:rPr lang="en-US" sz="1400" dirty="0"/>
              <a:t>STAs can renegotiate their TWTs when a traffic pattern changes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20130" y="2327203"/>
            <a:ext cx="8188411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89106" y="2076435"/>
            <a:ext cx="788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STA 1</a:t>
            </a:r>
          </a:p>
        </p:txBody>
      </p:sp>
      <p:sp>
        <p:nvSpPr>
          <p:cNvPr id="9" name="Left-Right Arrow 8"/>
          <p:cNvSpPr/>
          <p:nvPr/>
        </p:nvSpPr>
        <p:spPr>
          <a:xfrm>
            <a:off x="2233522" y="2294253"/>
            <a:ext cx="161335" cy="681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849594" y="2278155"/>
            <a:ext cx="188374" cy="9343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-Right Arrow 10"/>
          <p:cNvSpPr/>
          <p:nvPr/>
        </p:nvSpPr>
        <p:spPr>
          <a:xfrm>
            <a:off x="4695733" y="2295907"/>
            <a:ext cx="3496996" cy="885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36478" y="2076712"/>
            <a:ext cx="7591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STA </a:t>
            </a:r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5140233" y="2108799"/>
            <a:ext cx="677262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40233" y="1909462"/>
            <a:ext cx="677262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4647889" y="1869233"/>
            <a:ext cx="602365" cy="282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>
          <a:xfrm>
            <a:off x="5140791" y="1707509"/>
            <a:ext cx="676703" cy="18028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Poll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Left-Right Arrow 16"/>
          <p:cNvSpPr/>
          <p:nvPr/>
        </p:nvSpPr>
        <p:spPr>
          <a:xfrm>
            <a:off x="3873039" y="2299824"/>
            <a:ext cx="161335" cy="6817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93544" y="2085312"/>
            <a:ext cx="645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STA 4</a:t>
            </a:r>
            <a:endParaRPr lang="en-US" sz="1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037968" y="1994991"/>
            <a:ext cx="3670510" cy="202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24450" y="1466526"/>
            <a:ext cx="1130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TWT Wake Interval</a:t>
            </a:r>
            <a:endParaRPr lang="en-US" sz="1400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4696163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394857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8192729" y="1954098"/>
            <a:ext cx="951271" cy="0"/>
          </a:xfrm>
          <a:prstGeom prst="straightConnector1">
            <a:avLst/>
          </a:prstGeom>
          <a:ln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050923" y="1989746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30675" y="2359223"/>
            <a:ext cx="736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TWT SP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8192729" y="1946551"/>
            <a:ext cx="0" cy="37831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96584" y="1707509"/>
            <a:ext cx="18520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Next TWT(s)</a:t>
            </a:r>
            <a:endParaRPr lang="en-US" sz="14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4057397" y="1994991"/>
            <a:ext cx="0" cy="3415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6587" y="1543920"/>
            <a:ext cx="1161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 Setup(s)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5867735" y="1709530"/>
            <a:ext cx="161329" cy="59920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Ack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rot="5400000">
            <a:off x="6106098" y="1895112"/>
            <a:ext cx="602365" cy="282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1200" dirty="0" smtClean="0"/>
              <a:t>Trigger</a:t>
            </a:r>
            <a:endParaRPr lang="en-US" sz="1200" dirty="0"/>
          </a:p>
        </p:txBody>
      </p:sp>
      <p:sp>
        <p:nvSpPr>
          <p:cNvPr id="32" name="Rectangle 31"/>
          <p:cNvSpPr/>
          <p:nvPr/>
        </p:nvSpPr>
        <p:spPr>
          <a:xfrm>
            <a:off x="6588016" y="1709530"/>
            <a:ext cx="671786" cy="214195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BU </a:t>
            </a:r>
            <a:r>
              <a:rPr lang="en-US" sz="1200" dirty="0" smtClean="0">
                <a:solidFill>
                  <a:schemeClr val="tx1"/>
                </a:solidFill>
              </a:rPr>
              <a:t>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582539" y="1934630"/>
            <a:ext cx="677262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82539" y="2136367"/>
            <a:ext cx="677262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BU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303774" y="1707509"/>
            <a:ext cx="608735" cy="19792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303214" y="1936555"/>
            <a:ext cx="609295" cy="1802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302306" y="2141367"/>
            <a:ext cx="610204" cy="18545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BA 4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182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Trigger TWT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3276600"/>
            <a:ext cx="7772400" cy="2971800"/>
          </a:xfrm>
        </p:spPr>
        <p:txBody>
          <a:bodyPr/>
          <a:lstStyle/>
          <a:p>
            <a:r>
              <a:rPr lang="en-US" altLang="ko-KR" sz="1600" dirty="0"/>
              <a:t>TWT setup for broadcast </a:t>
            </a:r>
            <a:r>
              <a:rPr lang="en-US" altLang="ko-KR" sz="1600" dirty="0" smtClean="0"/>
              <a:t>trigger </a:t>
            </a:r>
            <a:r>
              <a:rPr lang="en-US" altLang="ko-KR" sz="1600" dirty="0"/>
              <a:t>TWT</a:t>
            </a:r>
          </a:p>
          <a:p>
            <a:pPr lvl="1" algn="just"/>
            <a:r>
              <a:rPr lang="en-US" altLang="ko-KR" sz="1400" dirty="0"/>
              <a:t>TWT request/response can be exchanged by </a:t>
            </a:r>
            <a:r>
              <a:rPr lang="en-US" altLang="ko-KR" sz="1400" dirty="0" smtClean="0"/>
              <a:t>a STA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an AP </a:t>
            </a:r>
            <a:r>
              <a:rPr lang="en-US" altLang="ko-KR" sz="1400" dirty="0"/>
              <a:t>to negotiate the target Beacon frame monitored by </a:t>
            </a:r>
            <a:r>
              <a:rPr lang="en-US" altLang="ko-KR" sz="1400" dirty="0" smtClean="0"/>
              <a:t>the PS </a:t>
            </a:r>
            <a:r>
              <a:rPr lang="en-US" altLang="ko-KR" sz="1400" dirty="0"/>
              <a:t>STA.</a:t>
            </a:r>
          </a:p>
          <a:p>
            <a:pPr lvl="1"/>
            <a:r>
              <a:rPr lang="en-US" altLang="ko-KR" sz="1400" dirty="0" smtClean="0"/>
              <a:t>Example of operation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A STA sends </a:t>
            </a:r>
            <a:r>
              <a:rPr lang="en-US" altLang="ko-KR" sz="1200" dirty="0"/>
              <a:t>a TWT Request to </a:t>
            </a:r>
            <a:r>
              <a:rPr lang="en-US" altLang="ko-KR" sz="1200" dirty="0" smtClean="0"/>
              <a:t>request the broadcast trigger TWT operation. 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An AP sends a </a:t>
            </a:r>
            <a:r>
              <a:rPr lang="en-US" altLang="ko-KR" sz="1200" dirty="0"/>
              <a:t>TWT Response including </a:t>
            </a:r>
            <a:r>
              <a:rPr lang="en-US" altLang="ko-KR" sz="1200" dirty="0" smtClean="0"/>
              <a:t>the Target </a:t>
            </a:r>
            <a:r>
              <a:rPr lang="en-US" altLang="ko-KR" sz="1200" dirty="0"/>
              <a:t>Wake Time </a:t>
            </a:r>
            <a:r>
              <a:rPr lang="en-US" altLang="ko-KR" sz="1200" dirty="0" smtClean="0"/>
              <a:t> set to the target </a:t>
            </a:r>
            <a:r>
              <a:rPr lang="en-US" altLang="ko-KR" sz="1200" dirty="0"/>
              <a:t>TBTT 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and TWT Wake Interval </a:t>
            </a:r>
            <a:r>
              <a:rPr lang="en-US" altLang="ko-KR" sz="1200" dirty="0" smtClean="0"/>
              <a:t>set to the </a:t>
            </a:r>
            <a:r>
              <a:rPr lang="en-US" altLang="ko-KR" sz="1200" dirty="0" err="1" smtClean="0"/>
              <a:t>ListenInterval</a:t>
            </a:r>
            <a:r>
              <a:rPr lang="en-US" altLang="ko-KR" sz="1200" dirty="0" smtClean="0"/>
              <a:t> of the STA.</a:t>
            </a:r>
            <a:endParaRPr lang="en-US" altLang="ko-KR" sz="1200" dirty="0"/>
          </a:p>
          <a:p>
            <a:pPr lvl="2"/>
            <a:r>
              <a:rPr lang="en-US" altLang="ko-KR" sz="1200" dirty="0" smtClean="0"/>
              <a:t>A STA </a:t>
            </a:r>
            <a:r>
              <a:rPr lang="en-US" altLang="ko-KR" sz="1200" dirty="0"/>
              <a:t>monitors the Beacon frame with the period of TWT Wake Interval </a:t>
            </a:r>
            <a:r>
              <a:rPr lang="en-US" altLang="ko-KR" sz="1200" dirty="0" smtClean="0"/>
              <a:t>(</a:t>
            </a:r>
            <a:r>
              <a:rPr lang="en-US" altLang="ko-KR" sz="1200" dirty="0" err="1" smtClean="0"/>
              <a:t>ListenInterval</a:t>
            </a:r>
            <a:r>
              <a:rPr lang="en-US" altLang="ko-KR" sz="1200" dirty="0" smtClean="0"/>
              <a:t>) from </a:t>
            </a:r>
            <a:r>
              <a:rPr lang="en-US" altLang="ko-KR" sz="1200" dirty="0"/>
              <a:t>the time of Target Wake </a:t>
            </a:r>
            <a:r>
              <a:rPr lang="en-US" altLang="ko-KR" sz="1200" dirty="0" smtClean="0"/>
              <a:t>Time (target TBTT).</a:t>
            </a:r>
            <a:endParaRPr lang="en-US" altLang="ko-KR" sz="1200" dirty="0"/>
          </a:p>
          <a:p>
            <a:pPr lvl="2"/>
            <a:r>
              <a:rPr lang="en-US" altLang="ko-KR" sz="1200" dirty="0"/>
              <a:t>If </a:t>
            </a:r>
            <a:r>
              <a:rPr lang="en-US" altLang="ko-KR" sz="1200" dirty="0" smtClean="0"/>
              <a:t>a STA </a:t>
            </a:r>
            <a:r>
              <a:rPr lang="en-US" altLang="ko-KR" sz="1200" dirty="0"/>
              <a:t>receives the target </a:t>
            </a:r>
            <a:r>
              <a:rPr lang="en-US" altLang="ko-KR" sz="1200" dirty="0" smtClean="0"/>
              <a:t>trigger </a:t>
            </a:r>
            <a:r>
              <a:rPr lang="en-US" altLang="ko-KR" sz="1200" dirty="0"/>
              <a:t>times in a TWT response included in the </a:t>
            </a:r>
            <a:r>
              <a:rPr lang="en-US" altLang="ko-KR" sz="1200" dirty="0" smtClean="0"/>
              <a:t>Beacon, </a:t>
            </a:r>
            <a:r>
              <a:rPr lang="en-US" altLang="ko-KR" sz="1200" dirty="0"/>
              <a:t>the STA may save its power till the time and </a:t>
            </a:r>
            <a:r>
              <a:rPr lang="en-US" altLang="ko-KR" sz="1200" dirty="0" smtClean="0"/>
              <a:t>the STA wakes </a:t>
            </a:r>
            <a:r>
              <a:rPr lang="en-US" altLang="ko-KR" sz="1200" dirty="0"/>
              <a:t>up at the target </a:t>
            </a:r>
            <a:r>
              <a:rPr lang="en-US" altLang="ko-KR" sz="1200" dirty="0" smtClean="0"/>
              <a:t>trigger time to receive the Trigger frame.</a:t>
            </a:r>
          </a:p>
          <a:p>
            <a:pPr lvl="2"/>
            <a:r>
              <a:rPr lang="en-US" altLang="ko-KR" sz="1200" dirty="0" smtClean="0"/>
              <a:t>Otherwise, the STA save its power according to TWT Wake Interval.</a:t>
            </a:r>
          </a:p>
          <a:p>
            <a:pPr lvl="1"/>
            <a:r>
              <a:rPr lang="en-US" altLang="ko-KR" sz="1400" dirty="0" smtClean="0"/>
              <a:t>Note. It is applicable to PS STAs which should monitor the TIM Beacon frame with certain periodicity. </a:t>
            </a:r>
            <a:endParaRPr lang="en-US" altLang="ko-KR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88" y="1219200"/>
            <a:ext cx="878681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35940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TWTs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800" dirty="0"/>
              <a:t>TWT scheduling improves power saving for the SU case as exemplified in </a:t>
            </a:r>
            <a:r>
              <a:rPr lang="en-US" sz="1800" dirty="0" smtClean="0"/>
              <a:t>[1]</a:t>
            </a:r>
            <a:endParaRPr lang="en-US" sz="1800" dirty="0"/>
          </a:p>
          <a:p>
            <a:pPr lvl="1"/>
            <a:r>
              <a:rPr lang="en-US" sz="1600" dirty="0"/>
              <a:t>It also eases contention as the STAs should not access the medium outside the TWT SPs</a:t>
            </a:r>
          </a:p>
          <a:p>
            <a:pPr lvl="1"/>
            <a:endParaRPr lang="en-US" sz="1600" dirty="0"/>
          </a:p>
          <a:p>
            <a:r>
              <a:rPr lang="en-US" sz="1800" dirty="0"/>
              <a:t>For the MU case, the STA indicates/negotiates with the AP:</a:t>
            </a:r>
          </a:p>
          <a:p>
            <a:pPr lvl="1"/>
            <a:r>
              <a:rPr lang="en-US" sz="1600" dirty="0"/>
              <a:t>The TWT SPs during which it is active and the rest of the times during which it is inactive</a:t>
            </a:r>
          </a:p>
          <a:p>
            <a:pPr lvl="2"/>
            <a:r>
              <a:rPr lang="en-US" sz="1400" dirty="0"/>
              <a:t>Similar benefits to the SU case: STAs save power, eases channel contention,</a:t>
            </a:r>
          </a:p>
          <a:p>
            <a:pPr lvl="1"/>
            <a:r>
              <a:rPr lang="en-US" sz="1600" dirty="0"/>
              <a:t>To send TFs at the start of the TWT SPs</a:t>
            </a:r>
          </a:p>
          <a:p>
            <a:pPr lvl="2"/>
            <a:r>
              <a:rPr lang="en-US" sz="1400" dirty="0"/>
              <a:t>Enables MU operation during the TWT SP and protects the medium access for the STA</a:t>
            </a:r>
          </a:p>
          <a:p>
            <a:pPr lvl="3"/>
            <a:r>
              <a:rPr lang="en-US" sz="1200" dirty="0"/>
              <a:t>Increases throughput as transmissions are protected at the receiver</a:t>
            </a:r>
          </a:p>
          <a:p>
            <a:pPr lvl="3"/>
            <a:r>
              <a:rPr lang="en-US" sz="1200" dirty="0"/>
              <a:t>Increases network efficiency due to MU transmissions and reducing collisions</a:t>
            </a:r>
          </a:p>
          <a:p>
            <a:pPr lvl="4"/>
            <a:endParaRPr lang="en-US" sz="1200" dirty="0"/>
          </a:p>
          <a:p>
            <a:r>
              <a:rPr lang="en-US" sz="1800" dirty="0"/>
              <a:t>The AP uses the TWT scheduling to:</a:t>
            </a:r>
          </a:p>
          <a:p>
            <a:pPr lvl="1"/>
            <a:r>
              <a:rPr lang="en-US" sz="1600" dirty="0"/>
              <a:t>Spread out the wake up and access times of the STAs easing contention </a:t>
            </a:r>
          </a:p>
          <a:p>
            <a:pPr lvl="1"/>
            <a:r>
              <a:rPr lang="en-US" sz="1600" dirty="0"/>
              <a:t>Allocate MU resources more efficiently (as it can be based on received feedback)</a:t>
            </a:r>
          </a:p>
          <a:p>
            <a:pPr lvl="2"/>
            <a:r>
              <a:rPr lang="en-US" sz="1400" dirty="0"/>
              <a:t>Avoids allocating resources to STAs with no UL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6592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57600"/>
            <a:ext cx="7772400" cy="2438400"/>
          </a:xfrm>
        </p:spPr>
        <p:txBody>
          <a:bodyPr/>
          <a:lstStyle/>
          <a:p>
            <a:r>
              <a:rPr lang="en-US" sz="1600" dirty="0">
                <a:solidFill>
                  <a:srgbClr val="00B050"/>
                </a:solidFill>
              </a:rPr>
              <a:t>Define a Triggered subfield in the Request Type field of the TWT element: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Set to 1 in a TWT Request to request for a TF at the start of the TWT</a:t>
            </a:r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Set to 1 in a TWT Response to indicate that a TF will be scheduled at the start of the TWT</a:t>
            </a:r>
          </a:p>
          <a:p>
            <a:endParaRPr lang="en-US" sz="1800" dirty="0"/>
          </a:p>
          <a:p>
            <a:r>
              <a:rPr lang="en-US" sz="1800" dirty="0"/>
              <a:t>Most of the use cases for 11ax seem to be covered by implicit TWT setup</a:t>
            </a:r>
          </a:p>
          <a:p>
            <a:pPr lvl="1"/>
            <a:r>
              <a:rPr lang="en-US" sz="1400" dirty="0"/>
              <a:t>So suggestion is that for 11ax the Implicit field of the TWT element be set to 1</a:t>
            </a:r>
          </a:p>
          <a:p>
            <a:pPr lvl="2"/>
            <a:r>
              <a:rPr lang="en-US" sz="1200" dirty="0"/>
              <a:t>Some more evaluations are needed to understand the benefits of explicit TWT</a:t>
            </a:r>
          </a:p>
          <a:p>
            <a:pPr lvl="3"/>
            <a:r>
              <a:rPr lang="en-US" sz="1000" dirty="0"/>
              <a:t>Which requires the use of TACK/STACK/BAT frames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Hence, here we focus only on the implicit </a:t>
            </a:r>
            <a:r>
              <a:rPr lang="en-US" sz="1400" dirty="0" smtClean="0"/>
              <a:t>TWT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079638"/>
              </p:ext>
            </p:extLst>
          </p:nvPr>
        </p:nvGraphicFramePr>
        <p:xfrm>
          <a:off x="1831731" y="2476500"/>
          <a:ext cx="5832476" cy="1028700"/>
        </p:xfrm>
        <a:graphic>
          <a:graphicData uri="http://schemas.openxmlformats.org/drawingml/2006/table">
            <a:tbl>
              <a:tblPr/>
              <a:tblGrid>
                <a:gridCol w="381000"/>
                <a:gridCol w="533400"/>
                <a:gridCol w="725488"/>
                <a:gridCol w="650875"/>
                <a:gridCol w="496888"/>
                <a:gridCol w="650875"/>
                <a:gridCol w="671512"/>
                <a:gridCol w="833438"/>
                <a:gridCol w="889000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	B3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B7	B9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B10  	B14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B15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Setup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Command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trike="sng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Triggered</a:t>
                      </a:r>
                      <a:endParaRPr lang="en-US" sz="800" b="1" u="sng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Implicit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Flow Type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Flow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Identifier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Interval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Exponent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Protection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 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209800" y="2209801"/>
            <a:ext cx="609600" cy="5333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3352800" y="2209802"/>
            <a:ext cx="4267200" cy="5333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344114"/>
              </p:ext>
            </p:extLst>
          </p:nvPr>
        </p:nvGraphicFramePr>
        <p:xfrm>
          <a:off x="648789" y="1447800"/>
          <a:ext cx="6808120" cy="1130300"/>
        </p:xfrm>
        <a:graphic>
          <a:graphicData uri="http://schemas.openxmlformats.org/drawingml/2006/table">
            <a:tbl>
              <a:tblPr/>
              <a:tblGrid>
                <a:gridCol w="554346"/>
                <a:gridCol w="555236"/>
                <a:gridCol w="516246"/>
                <a:gridCol w="530533"/>
                <a:gridCol w="582921"/>
                <a:gridCol w="497196"/>
                <a:gridCol w="735321"/>
                <a:gridCol w="876609"/>
                <a:gridCol w="738496"/>
                <a:gridCol w="582921"/>
                <a:gridCol w="638295"/>
              </a:tblGrid>
              <a:tr h="2667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953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810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19100" algn="r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7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Element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ID</a:t>
                      </a:r>
                    </a:p>
                  </a:txBody>
                  <a:tcPr marL="86673" marR="86673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Request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Target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Time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Group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Assignment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Nominal </a:t>
                      </a:r>
                      <a:endParaRPr lang="en-US" sz="8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Minimum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Duration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Wake 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Interval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Mantissa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TWT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Channel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NDP Paging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(optional)</a:t>
                      </a:r>
                    </a:p>
                  </a:txBody>
                  <a:tcPr marL="86673" marR="86673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Octets: 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 or 3 or 0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 or 4</a:t>
                      </a:r>
                    </a:p>
                  </a:txBody>
                  <a:tcPr marL="86673" marR="86673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01050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 dirty="0" smtClean="0"/>
              <a:t>Trigger </a:t>
            </a:r>
            <a:r>
              <a:rPr lang="en-US" dirty="0"/>
              <a:t>TWT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implicit TWT operation for 11ax that enables:</a:t>
            </a:r>
          </a:p>
          <a:p>
            <a:pPr lvl="1"/>
            <a:r>
              <a:rPr lang="en-US" dirty="0"/>
              <a:t>Solicited TWT: </a:t>
            </a:r>
          </a:p>
          <a:p>
            <a:pPr lvl="2"/>
            <a:r>
              <a:rPr lang="en-US" dirty="0"/>
              <a:t>STA and the AP negotiate the TWT parameters</a:t>
            </a:r>
          </a:p>
          <a:p>
            <a:pPr lvl="3"/>
            <a:r>
              <a:rPr lang="en-US" dirty="0"/>
              <a:t>STA sends TWT request and AP responds with a TWT response</a:t>
            </a:r>
          </a:p>
          <a:p>
            <a:pPr lvl="1"/>
            <a:r>
              <a:rPr lang="en-US" dirty="0"/>
              <a:t>Broadcast TWT: </a:t>
            </a:r>
          </a:p>
          <a:p>
            <a:pPr lvl="2"/>
            <a:r>
              <a:rPr lang="en-US" dirty="0"/>
              <a:t>AP indicates to STAs the TWT parameters</a:t>
            </a:r>
          </a:p>
          <a:p>
            <a:pPr lvl="3"/>
            <a:r>
              <a:rPr lang="en-US" dirty="0"/>
              <a:t>AP sends TWT response to the STAs without receiving TWT requests</a:t>
            </a:r>
          </a:p>
          <a:p>
            <a:pPr lvl="3"/>
            <a:endParaRPr lang="en-US" dirty="0"/>
          </a:p>
          <a:p>
            <a:r>
              <a:rPr lang="en-US" dirty="0"/>
              <a:t>The proposed </a:t>
            </a:r>
            <a:r>
              <a:rPr lang="en-US" dirty="0" smtClean="0"/>
              <a:t>Trigger </a:t>
            </a:r>
            <a:r>
              <a:rPr lang="en-US" dirty="0"/>
              <a:t>TWT procedure</a:t>
            </a:r>
          </a:p>
          <a:p>
            <a:pPr lvl="1"/>
            <a:r>
              <a:rPr lang="en-US" dirty="0"/>
              <a:t>Inherits the power saving properties of the TWT protocol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64956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381000"/>
          </a:xfrm>
        </p:spPr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305800" cy="5334000"/>
          </a:xfrm>
        </p:spPr>
        <p:txBody>
          <a:bodyPr/>
          <a:lstStyle/>
          <a:p>
            <a:r>
              <a:rPr lang="en-US" sz="1800" dirty="0" smtClean="0"/>
              <a:t>Do you support to add the following </a:t>
            </a:r>
            <a:r>
              <a:rPr lang="en-US" sz="1800" dirty="0"/>
              <a:t>text in the SFD:</a:t>
            </a:r>
          </a:p>
          <a:p>
            <a:pPr lvl="1"/>
            <a:r>
              <a:rPr lang="en-US" sz="1600" dirty="0"/>
              <a:t>The spec shall include a mechanism that allows a target transmission time for a Trigger frame to be indicated. </a:t>
            </a:r>
            <a:r>
              <a:rPr lang="en-US" sz="1600" dirty="0" smtClean="0"/>
              <a:t>The </a:t>
            </a:r>
            <a:r>
              <a:rPr lang="en-US" sz="1600" dirty="0"/>
              <a:t>mechanism is based on implicit TWT operation and additionally enables:</a:t>
            </a:r>
          </a:p>
          <a:p>
            <a:pPr lvl="2"/>
            <a:r>
              <a:rPr lang="en-US" sz="1400" dirty="0"/>
              <a:t>Broadcast </a:t>
            </a:r>
            <a:r>
              <a:rPr lang="en-US" sz="1400" dirty="0" smtClean="0"/>
              <a:t>triggered TWT </a:t>
            </a:r>
            <a:r>
              <a:rPr lang="en-US" sz="1400" dirty="0"/>
              <a:t>by including a TWT element in the Beacon</a:t>
            </a:r>
          </a:p>
          <a:p>
            <a:pPr lvl="2"/>
            <a:r>
              <a:rPr lang="en-US" sz="1400" dirty="0"/>
              <a:t>Solicited </a:t>
            </a:r>
            <a:r>
              <a:rPr lang="en-US" sz="1400" dirty="0" smtClean="0"/>
              <a:t>triggered TWT </a:t>
            </a:r>
            <a:r>
              <a:rPr lang="en-US" sz="1400" dirty="0"/>
              <a:t>by using implicit TWT negotiation </a:t>
            </a:r>
            <a:r>
              <a:rPr lang="en-US" sz="1400" dirty="0" smtClean="0"/>
              <a:t>procedure</a:t>
            </a:r>
          </a:p>
          <a:p>
            <a:pPr marL="400050" lvl="1" indent="0">
              <a:buNone/>
            </a:pPr>
            <a:endParaRPr lang="en-US" sz="1600" dirty="0" smtClean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Yes</a:t>
            </a:r>
          </a:p>
          <a:p>
            <a:r>
              <a:rPr lang="en-US" sz="1800" dirty="0" smtClean="0"/>
              <a:t>No</a:t>
            </a:r>
          </a:p>
          <a:p>
            <a:r>
              <a:rPr lang="en-US" sz="1800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644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to add the following text in the SFD:</a:t>
            </a:r>
          </a:p>
          <a:p>
            <a:pPr lvl="1"/>
            <a:r>
              <a:rPr lang="en-US" altLang="ko-KR" dirty="0"/>
              <a:t>When the broadcast </a:t>
            </a:r>
            <a:r>
              <a:rPr lang="en-US" altLang="ko-KR" dirty="0" smtClean="0"/>
              <a:t>triggered </a:t>
            </a:r>
            <a:r>
              <a:rPr lang="en-US" altLang="ko-KR" dirty="0"/>
              <a:t>TWT is enabled, STA and AP may exchange TWT request/response to indicate the target Beacon frame to be monitored by the PS STA.</a:t>
            </a:r>
            <a:endParaRPr lang="ko-KR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sz="1800" dirty="0"/>
              <a:t>Yes</a:t>
            </a:r>
          </a:p>
          <a:p>
            <a:r>
              <a:rPr lang="en-US" altLang="ko-KR" sz="1800" dirty="0"/>
              <a:t>No</a:t>
            </a:r>
          </a:p>
          <a:p>
            <a:r>
              <a:rPr lang="en-US" altLang="ko-KR" sz="1800" dirty="0"/>
              <a:t>Abstain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2308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</a:t>
            </a:r>
            <a:r>
              <a:rPr lang="en-US" sz="1800" dirty="0" smtClean="0"/>
              <a:t>]</a:t>
            </a:r>
            <a:r>
              <a:rPr lang="de-DE" sz="1800" dirty="0" smtClean="0"/>
              <a:t> </a:t>
            </a:r>
            <a:r>
              <a:rPr lang="de-DE" sz="1800" i="1" dirty="0"/>
              <a:t>M. Fischer (Broadcom) et. al., </a:t>
            </a:r>
            <a:r>
              <a:rPr lang="de-DE" sz="1800" dirty="0" smtClean="0"/>
              <a:t>11-12-0823-00-00ah-targetwaketime</a:t>
            </a:r>
            <a:endParaRPr lang="de-DE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9144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1679575" y="1447800"/>
          <a:ext cx="6415088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문서" r:id="rId4" imgW="6469365" imgH="5190450" progId="Word.Document.12">
                  <p:embed/>
                </p:oleObj>
              </mc:Choice>
              <mc:Fallback>
                <p:oleObj name="문서" r:id="rId4" imgW="6469365" imgH="51904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9575" y="1447800"/>
                        <a:ext cx="6415088" cy="5141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65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6477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046676"/>
              </p:ext>
            </p:extLst>
          </p:nvPr>
        </p:nvGraphicFramePr>
        <p:xfrm>
          <a:off x="1449388" y="1033463"/>
          <a:ext cx="6448425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6" name="Document" r:id="rId4" imgW="6472247" imgH="5103055" progId="Word.Document.12">
                  <p:embed/>
                </p:oleObj>
              </mc:Choice>
              <mc:Fallback>
                <p:oleObj name="Document" r:id="rId4" imgW="6472247" imgH="51030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9388" y="1033463"/>
                        <a:ext cx="6448425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5461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0" y="2057400"/>
            <a:ext cx="6480544" cy="5406730"/>
            <a:chOff x="910856" y="978195"/>
            <a:chExt cx="6480544" cy="540673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89107469"/>
                </p:ext>
              </p:extLst>
            </p:nvPr>
          </p:nvGraphicFramePr>
          <p:xfrm>
            <a:off x="914400" y="1179513"/>
            <a:ext cx="6477000" cy="3849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2" name="Document" r:id="rId4" imgW="6482060" imgH="3882005" progId="Word.Document.12">
                    <p:embed/>
                  </p:oleObj>
                </mc:Choice>
                <mc:Fallback>
                  <p:oleObj name="Document" r:id="rId4" imgW="6482060" imgH="3882005" progId="Word.Document.1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1179513"/>
                          <a:ext cx="6477000" cy="3849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42984468"/>
                </p:ext>
              </p:extLst>
            </p:nvPr>
          </p:nvGraphicFramePr>
          <p:xfrm>
            <a:off x="910856" y="2514600"/>
            <a:ext cx="6480544" cy="3870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53" name="Document" r:id="rId7" imgW="6482060" imgH="3902880" progId="Word.Document.12">
                    <p:embed/>
                  </p:oleObj>
                </mc:Choice>
                <mc:Fallback>
                  <p:oleObj name="Document" r:id="rId7" imgW="6482060" imgH="3902880" progId="Word.Document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910856" y="2514600"/>
                          <a:ext cx="6480544" cy="38703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5" name="Group 14"/>
            <p:cNvGrpSpPr/>
            <p:nvPr/>
          </p:nvGrpSpPr>
          <p:grpSpPr>
            <a:xfrm>
              <a:off x="914400" y="978195"/>
              <a:ext cx="6477000" cy="393405"/>
              <a:chOff x="1143000" y="1387098"/>
              <a:chExt cx="6481762" cy="376615"/>
            </a:xfrm>
          </p:grpSpPr>
          <p:graphicFrame>
            <p:nvGraphicFramePr>
              <p:cNvPr id="16" name="Object 1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37335722"/>
                  </p:ext>
                </p:extLst>
              </p:nvPr>
            </p:nvGraphicFramePr>
            <p:xfrm>
              <a:off x="1143000" y="1390650"/>
              <a:ext cx="6481762" cy="37306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3654" name="Document" r:id="rId10" imgW="6482060" imgH="373228" progId="Word.Document.12">
                      <p:embed/>
                    </p:oleObj>
                  </mc:Choice>
                  <mc:Fallback>
                    <p:oleObj name="Document" r:id="rId10" imgW="6482060" imgH="373228" progId="Word.Document.12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1143000" y="1390650"/>
                            <a:ext cx="6481762" cy="373063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8" name="Straight Connector 17"/>
              <p:cNvCxnSpPr/>
              <p:nvPr/>
            </p:nvCxnSpPr>
            <p:spPr bwMode="auto">
              <a:xfrm>
                <a:off x="1143000" y="1387098"/>
                <a:ext cx="59436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315252"/>
              </p:ext>
            </p:extLst>
          </p:nvPr>
        </p:nvGraphicFramePr>
        <p:xfrm>
          <a:off x="1676400" y="1143000"/>
          <a:ext cx="6448425" cy="534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44" name="Document" r:id="rId4" imgW="6472247" imgH="5384615" progId="Word.Document.12">
                  <p:embed/>
                </p:oleObj>
              </mc:Choice>
              <mc:Fallback>
                <p:oleObj name="Document" r:id="rId4" imgW="6472247" imgH="53846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1143000"/>
                        <a:ext cx="6448425" cy="534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827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14988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44085"/>
              </p:ext>
            </p:extLst>
          </p:nvPr>
        </p:nvGraphicFramePr>
        <p:xfrm>
          <a:off x="1213000" y="1143000"/>
          <a:ext cx="6458478" cy="124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39" name="Document" r:id="rId4" imgW="6472247" imgH="1537946" progId="Word.Document.12">
                  <p:embed/>
                </p:oleObj>
              </mc:Choice>
              <mc:Fallback>
                <p:oleObj name="Document" r:id="rId4" imgW="6472247" imgH="1537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3000" y="1143000"/>
                        <a:ext cx="6458478" cy="124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774451"/>
              </p:ext>
            </p:extLst>
          </p:nvPr>
        </p:nvGraphicFramePr>
        <p:xfrm>
          <a:off x="1211263" y="1603375"/>
          <a:ext cx="6448425" cy="254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0" name="Document" r:id="rId7" imgW="6472247" imgH="2561442" progId="Word.Document.12">
                  <p:embed/>
                </p:oleObj>
              </mc:Choice>
              <mc:Fallback>
                <p:oleObj name="Document" r:id="rId7" imgW="6472247" imgH="256144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1263" y="1603375"/>
                        <a:ext cx="6448425" cy="254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61204"/>
              </p:ext>
            </p:extLst>
          </p:nvPr>
        </p:nvGraphicFramePr>
        <p:xfrm>
          <a:off x="1214737" y="3962400"/>
          <a:ext cx="6446838" cy="255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241" name="Document" r:id="rId10" imgW="6472247" imgH="2564686" progId="Word.Document.12">
                  <p:embed/>
                </p:oleObj>
              </mc:Choice>
              <mc:Fallback>
                <p:oleObj name="Document" r:id="rId10" imgW="6472247" imgH="2564686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737" y="3962400"/>
                        <a:ext cx="6446838" cy="2554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Straight Connector 20"/>
          <p:cNvCxnSpPr/>
          <p:nvPr/>
        </p:nvCxnSpPr>
        <p:spPr bwMode="auto">
          <a:xfrm>
            <a:off x="1213000" y="3962400"/>
            <a:ext cx="5943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7461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57225" y="657225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871339"/>
              </p:ext>
            </p:extLst>
          </p:nvPr>
        </p:nvGraphicFramePr>
        <p:xfrm>
          <a:off x="1068388" y="1222375"/>
          <a:ext cx="6376987" cy="510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6" name="Document" r:id="rId4" imgW="6472247" imgH="5195346" progId="Word.Document.12">
                  <p:embed/>
                </p:oleObj>
              </mc:Choice>
              <mc:Fallback>
                <p:oleObj name="Document" r:id="rId4" imgW="6472247" imgH="51953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8388" y="1222375"/>
                        <a:ext cx="6376987" cy="5106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77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8001001" cy="4495800"/>
          </a:xfrm>
        </p:spPr>
        <p:txBody>
          <a:bodyPr/>
          <a:lstStyle/>
          <a:p>
            <a:r>
              <a:rPr lang="en-US" sz="1800" dirty="0" smtClean="0"/>
              <a:t>MU procedures are under discussion in 11ax</a:t>
            </a:r>
          </a:p>
          <a:p>
            <a:pPr lvl="1"/>
            <a:r>
              <a:rPr lang="en-US" sz="1600" dirty="0" smtClean="0"/>
              <a:t>The AP enables multiple STAs to transmit UL frames via Trigger frames (TFs)</a:t>
            </a:r>
          </a:p>
          <a:p>
            <a:pPr lvl="1"/>
            <a:r>
              <a:rPr lang="en-US" sz="1600" dirty="0" smtClean="0"/>
              <a:t>MU STAs wait for the TF prior to transmitting UL frames</a:t>
            </a:r>
          </a:p>
          <a:p>
            <a:pPr lvl="2"/>
            <a:r>
              <a:rPr lang="en-US" sz="1400" dirty="0" smtClean="0"/>
              <a:t>Upon reception of a TF intended to them they can transmit to the AP</a:t>
            </a:r>
          </a:p>
          <a:p>
            <a:pPr lvl="3"/>
            <a:endParaRPr lang="en-US" sz="1400" dirty="0" smtClean="0"/>
          </a:p>
          <a:p>
            <a:r>
              <a:rPr lang="en-US" sz="1800" dirty="0" smtClean="0"/>
              <a:t>In this presentation we focus on trigger frame scheduling with TWT signaling [1]</a:t>
            </a:r>
          </a:p>
          <a:p>
            <a:pPr lvl="1"/>
            <a:r>
              <a:rPr lang="en-US" sz="1600" dirty="0" smtClean="0"/>
              <a:t>This way we also enable other useful operation modes for power save that fit in the 11ax use cases</a:t>
            </a:r>
          </a:p>
          <a:p>
            <a:pPr lvl="2"/>
            <a:r>
              <a:rPr lang="en-US" sz="1400" dirty="0" smtClean="0"/>
              <a:t>I.e., STAs wake up only in the allocated TWT SP and can sleep outside of them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For simplicity, we focus on the implicit TWT operation which enables:</a:t>
            </a:r>
          </a:p>
          <a:p>
            <a:pPr lvl="1"/>
            <a:r>
              <a:rPr lang="en-US" sz="1600" dirty="0" smtClean="0"/>
              <a:t>“Broadcast” TWT: Scheduled by the AP, irrespective of TWT requests, and indicated in the Beacon for multiple STAs (a generic scheduling mechanism that covers operation in [1])</a:t>
            </a:r>
          </a:p>
          <a:p>
            <a:pPr lvl="1"/>
            <a:r>
              <a:rPr lang="en-US" sz="1600" dirty="0" smtClean="0"/>
              <a:t>“Solicited” TWT: Scheduled by the AP, accounting for the STA’s TWT request</a:t>
            </a:r>
          </a:p>
          <a:p>
            <a:endParaRPr lang="en-US" sz="1800" dirty="0" smtClean="0"/>
          </a:p>
          <a:p>
            <a:pPr lvl="1"/>
            <a:endParaRPr lang="en-US" sz="1600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19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of </a:t>
            </a:r>
            <a:r>
              <a:rPr lang="en-US" dirty="0" smtClean="0"/>
              <a:t>Trigger </a:t>
            </a:r>
            <a:r>
              <a:rPr lang="en-US" dirty="0"/>
              <a:t>TWTs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1600" dirty="0"/>
              <a:t>“Broadcast” </a:t>
            </a:r>
            <a:r>
              <a:rPr lang="en-US" sz="1600" dirty="0" smtClean="0"/>
              <a:t>trigger </a:t>
            </a:r>
            <a:r>
              <a:rPr lang="en-US" sz="1600" dirty="0"/>
              <a:t>TWT:</a:t>
            </a:r>
          </a:p>
          <a:p>
            <a:pPr lvl="1"/>
            <a:r>
              <a:rPr lang="en-US" sz="1400" dirty="0"/>
              <a:t>AP indicates the target </a:t>
            </a:r>
            <a:r>
              <a:rPr lang="en-US" sz="1400" dirty="0" smtClean="0"/>
              <a:t>trigger </a:t>
            </a:r>
            <a:r>
              <a:rPr lang="en-US" sz="1400" dirty="0"/>
              <a:t>times in a TWT response included in the Beacon</a:t>
            </a:r>
          </a:p>
          <a:p>
            <a:pPr lvl="2"/>
            <a:r>
              <a:rPr lang="en-US" sz="1200" dirty="0"/>
              <a:t>The pattern can be periodic, aperiodic (i.e., single indication for multiple Trigger frames)</a:t>
            </a:r>
          </a:p>
          <a:p>
            <a:pPr lvl="3"/>
            <a:r>
              <a:rPr lang="en-US" sz="1000" dirty="0"/>
              <a:t>The pattern is only valid for the Beacon Interval following the Beacon.</a:t>
            </a:r>
          </a:p>
          <a:p>
            <a:pPr lvl="2"/>
            <a:r>
              <a:rPr lang="en-US" sz="1200" dirty="0"/>
              <a:t>The AP can indicate the broadcast </a:t>
            </a:r>
            <a:r>
              <a:rPr lang="en-US" sz="1200" dirty="0" smtClean="0"/>
              <a:t>trigger </a:t>
            </a:r>
            <a:r>
              <a:rPr lang="en-US" sz="1200" dirty="0"/>
              <a:t>TWTs during a TWT </a:t>
            </a:r>
            <a:r>
              <a:rPr lang="en-US" sz="1200" dirty="0" smtClean="0"/>
              <a:t>Setup</a:t>
            </a:r>
            <a:endParaRPr lang="en-US" sz="1200" dirty="0"/>
          </a:p>
          <a:p>
            <a:pPr lvl="2"/>
            <a:endParaRPr lang="en-US" sz="12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“Solicited” </a:t>
            </a:r>
            <a:r>
              <a:rPr lang="en-US" sz="1600" dirty="0" smtClean="0"/>
              <a:t>trigger </a:t>
            </a:r>
            <a:r>
              <a:rPr lang="en-US" sz="1600" dirty="0"/>
              <a:t>TWT:</a:t>
            </a:r>
          </a:p>
          <a:p>
            <a:pPr lvl="1"/>
            <a:r>
              <a:rPr lang="en-US" sz="1400" dirty="0"/>
              <a:t>A STA requests the AP to schedule TFs (using TWT request)</a:t>
            </a:r>
          </a:p>
          <a:p>
            <a:pPr lvl="2"/>
            <a:r>
              <a:rPr lang="en-US" sz="1200" dirty="0"/>
              <a:t>TWT pattern is based on STA’s UL traffic pattern and QoS requirements</a:t>
            </a:r>
          </a:p>
          <a:p>
            <a:pPr lvl="3"/>
            <a:r>
              <a:rPr lang="en-US" sz="1100" dirty="0"/>
              <a:t>The pattern can be periodic or aperiodic</a:t>
            </a:r>
          </a:p>
          <a:p>
            <a:pPr lvl="1"/>
            <a:r>
              <a:rPr lang="en-US" sz="1400" dirty="0"/>
              <a:t>The AP responds confirming or providing alternative TWT schedules</a:t>
            </a:r>
          </a:p>
          <a:p>
            <a:pPr lvl="2"/>
            <a:r>
              <a:rPr lang="en-US" sz="1200" dirty="0"/>
              <a:t>The AP allocates its resources based on multiple STA’s information</a:t>
            </a:r>
          </a:p>
          <a:p>
            <a:pPr lvl="3"/>
            <a:r>
              <a:rPr lang="en-US" sz="1100" dirty="0"/>
              <a:t>STAs with similar traffic pattern can be allocated in similar TWTs, with similar TWT service periods (SPs), and other similar </a:t>
            </a:r>
            <a:r>
              <a:rPr lang="en-US" sz="1100" dirty="0" smtClean="0"/>
              <a:t>parameters</a:t>
            </a:r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295400" y="3924300"/>
            <a:ext cx="6781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295400" y="3162300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524000" y="33147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514600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3042055"/>
            <a:ext cx="855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TWT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7178310" y="3147061"/>
            <a:ext cx="228600" cy="762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Beacon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714749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937487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095999" y="3543300"/>
            <a:ext cx="2286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409700" y="39243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960159" y="4142601"/>
            <a:ext cx="4023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TWT element: Implicit TWT, Next TWT, TWT Wake Interval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2743200" y="3314700"/>
            <a:ext cx="9715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965938" y="3314700"/>
            <a:ext cx="97154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576660" y="3054071"/>
            <a:ext cx="14203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TWT Wake Interval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784837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997049" y="3535681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202009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370044" y="3543300"/>
            <a:ext cx="567963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DL/ULMU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702523" y="6475413"/>
            <a:ext cx="184140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A. Asterjadhi, H. Choi,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211628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101929</TotalTime>
  <Words>1587</Words>
  <Application>Microsoft Office PowerPoint</Application>
  <PresentationFormat>On-screen Show (4:3)</PresentationFormat>
  <Paragraphs>285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문서</vt:lpstr>
      <vt:lpstr>Scheduled Trigger frames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Introduction</vt:lpstr>
      <vt:lpstr>Basics of Trigger TWTs</vt:lpstr>
      <vt:lpstr>Solicited Trigger TWT</vt:lpstr>
      <vt:lpstr>Broadcast Trigger TWT</vt:lpstr>
      <vt:lpstr>Benefits of TWTs</vt:lpstr>
      <vt:lpstr>TWT element</vt:lpstr>
      <vt:lpstr>Summary of Trigger TWT</vt:lpstr>
      <vt:lpstr>Straw Poll #1 </vt:lpstr>
      <vt:lpstr>Straw Poll #2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Trigger frames</dc:title>
  <dc:creator>Asterjadhi, Alfred</dc:creator>
  <cp:lastModifiedBy>Asterjadhi, Alfred</cp:lastModifiedBy>
  <cp:revision>2036</cp:revision>
  <cp:lastPrinted>1998-02-10T13:28:06Z</cp:lastPrinted>
  <dcterms:created xsi:type="dcterms:W3CDTF">2007-05-21T21:00:37Z</dcterms:created>
  <dcterms:modified xsi:type="dcterms:W3CDTF">2015-07-13T20:24:33Z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-297084368</vt:i4>
  </property>
  <property fmtid="{D5CDD505-2E9C-101B-9397-08002B2CF9AE}" pid="4" name="_EmailSubject">
    <vt:lpwstr>correct document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</Properties>
</file>