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2"/>
    <p:sldId id="311" r:id="rId3"/>
    <p:sldId id="312" r:id="rId4"/>
    <p:sldId id="313" r:id="rId5"/>
    <p:sldId id="338" r:id="rId6"/>
    <p:sldId id="336" r:id="rId7"/>
    <p:sldId id="339" r:id="rId8"/>
    <p:sldId id="329" r:id="rId9"/>
    <p:sldId id="344" r:id="rId10"/>
    <p:sldId id="345" r:id="rId11"/>
    <p:sldId id="362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3" r:id="rId23"/>
    <p:sldId id="360" r:id="rId24"/>
    <p:sldId id="361" r:id="rId25"/>
    <p:sldId id="276" r:id="rId26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>
      <p:cViewPr>
        <p:scale>
          <a:sx n="70" d="100"/>
          <a:sy n="70" d="100"/>
        </p:scale>
        <p:origin x="-128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53577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8171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375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/>
              <a:t>5G systems at mm-wave require SNR optimisation</a:t>
            </a:r>
            <a:r>
              <a:rPr lang="de-DE" sz="1200" kern="1200" baseline="0" dirty="0" smtClean="0"/>
              <a:t> 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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and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this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will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be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only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done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with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dual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polarisation</a:t>
            </a: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755576" y="28673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802.11-15/0879r3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 Sounding for 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7884804"/>
              </p:ext>
            </p:extLst>
          </p:nvPr>
        </p:nvGraphicFramePr>
        <p:xfrm>
          <a:off x="504825" y="2224088"/>
          <a:ext cx="8148638" cy="3657600"/>
        </p:xfrm>
        <a:graphic>
          <a:graphicData uri="http://schemas.openxmlformats.org/presentationml/2006/ole">
            <p:oleObj spid="_x0000_s47439" name="Document" r:id="rId4" imgW="8258040" imgH="3717676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84482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15" y="1032620"/>
            <a:ext cx="4678326" cy="527288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Static access point scenario</a:t>
            </a:r>
          </a:p>
          <a:p>
            <a:r>
              <a:rPr lang="de-DE" sz="1800" dirty="0" smtClean="0"/>
              <a:t>Tx: </a:t>
            </a:r>
            <a:endParaRPr lang="de-DE" sz="1800" dirty="0"/>
          </a:p>
          <a:p>
            <a:pPr lvl="1"/>
            <a:r>
              <a:rPr lang="de-DE" sz="1800" dirty="0" smtClean="0"/>
              <a:t>Located on the side of the wall</a:t>
            </a:r>
          </a:p>
          <a:p>
            <a:pPr lvl="1"/>
            <a:r>
              <a:rPr lang="en-GB" sz="1800" dirty="0" smtClean="0"/>
              <a:t>Height from ground 2.5 m</a:t>
            </a:r>
          </a:p>
          <a:p>
            <a:pPr lvl="1"/>
            <a:r>
              <a:rPr lang="en-GB" sz="1800" dirty="0" smtClean="0"/>
              <a:t>30°HBW of the antenna with 14 </a:t>
            </a:r>
            <a:r>
              <a:rPr lang="en-GB" sz="1800" dirty="0" err="1" smtClean="0"/>
              <a:t>dBi</a:t>
            </a:r>
            <a:endParaRPr lang="en-GB" sz="1800" dirty="0" smtClean="0"/>
          </a:p>
          <a:p>
            <a:pPr lvl="1"/>
            <a:r>
              <a:rPr lang="en-GB" sz="1800" dirty="0" smtClean="0"/>
              <a:t>Output Power around 5 </a:t>
            </a:r>
            <a:r>
              <a:rPr lang="en-GB" sz="1800" dirty="0" err="1" smtClean="0"/>
              <a:t>dBm</a:t>
            </a:r>
            <a:endParaRPr lang="en-GB" sz="1800" dirty="0" smtClean="0"/>
          </a:p>
          <a:p>
            <a:r>
              <a:rPr lang="de-DE" sz="1800" dirty="0" err="1" smtClean="0"/>
              <a:t>Rx</a:t>
            </a:r>
            <a:r>
              <a:rPr lang="de-DE" sz="1800" dirty="0" smtClean="0"/>
              <a:t>:</a:t>
            </a:r>
            <a:endParaRPr lang="de-DE" sz="1800" dirty="0"/>
          </a:p>
          <a:p>
            <a:pPr lvl="1"/>
            <a:r>
              <a:rPr lang="de-DE" sz="1800" dirty="0"/>
              <a:t>Located at several points in the </a:t>
            </a:r>
            <a:r>
              <a:rPr lang="de-DE" sz="1800" dirty="0" smtClean="0"/>
              <a:t>hall</a:t>
            </a:r>
          </a:p>
          <a:p>
            <a:pPr lvl="1"/>
            <a:r>
              <a:rPr lang="de-DE" sz="1800" dirty="0" smtClean="0"/>
              <a:t>Height 1.4m</a:t>
            </a:r>
          </a:p>
          <a:p>
            <a:pPr lvl="1"/>
            <a:r>
              <a:rPr lang="en-GB" sz="1800" dirty="0"/>
              <a:t>30°HBW of the </a:t>
            </a:r>
            <a:r>
              <a:rPr lang="en-GB" sz="1800" dirty="0" smtClean="0"/>
              <a:t>antenna with 14 </a:t>
            </a:r>
            <a:r>
              <a:rPr lang="en-GB" sz="1800" dirty="0" err="1" smtClean="0"/>
              <a:t>dBi</a:t>
            </a:r>
            <a:endParaRPr lang="en-GB" sz="1800" dirty="0" smtClean="0"/>
          </a:p>
          <a:p>
            <a:r>
              <a:rPr lang="en-GB" sz="1800" dirty="0" smtClean="0"/>
              <a:t>Frequency range:</a:t>
            </a:r>
            <a:endParaRPr lang="de-DE" sz="1800" dirty="0" smtClean="0"/>
          </a:p>
          <a:p>
            <a:pPr lvl="1"/>
            <a:r>
              <a:rPr lang="de-DE" sz="1800" dirty="0" smtClean="0"/>
              <a:t>57.3 GHz – 64 GHz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Scanning at </a:t>
            </a:r>
            <a:r>
              <a:rPr lang="de-DE" sz="1800" dirty="0" smtClean="0"/>
              <a:t>Tx </a:t>
            </a:r>
            <a:r>
              <a:rPr lang="de-DE" sz="1800" dirty="0"/>
              <a:t>and </a:t>
            </a:r>
            <a:r>
              <a:rPr lang="de-DE" sz="1800" dirty="0" smtClean="0"/>
              <a:t>Rx </a:t>
            </a:r>
            <a:r>
              <a:rPr lang="de-DE" sz="1800" dirty="0"/>
              <a:t>stage via positioners</a:t>
            </a:r>
          </a:p>
          <a:p>
            <a:r>
              <a:rPr lang="de-DE" sz="1800" dirty="0" smtClean="0"/>
              <a:t>Tx: 	Azimuth -90°... 30° 90°          	Elevation -90°…30°…90°</a:t>
            </a:r>
            <a:endParaRPr lang="de-DE" sz="1800" dirty="0"/>
          </a:p>
          <a:p>
            <a:r>
              <a:rPr lang="de-DE" sz="1800" dirty="0" smtClean="0"/>
              <a:t>Rx:	Azimuth </a:t>
            </a:r>
            <a:r>
              <a:rPr lang="de-DE" sz="1800" dirty="0"/>
              <a:t>-180</a:t>
            </a:r>
            <a:r>
              <a:rPr lang="de-DE" sz="1800" dirty="0" smtClean="0"/>
              <a:t>°…30°…150°</a:t>
            </a:r>
            <a:endParaRPr lang="de-DE" sz="1800" dirty="0"/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37108" y="61362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Measurement Set-Up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6260" y="1116361"/>
            <a:ext cx="3950448" cy="5105400"/>
            <a:chOff x="927446" y="2218302"/>
            <a:chExt cx="2882554" cy="372529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2245201" y="3177069"/>
              <a:ext cx="309096" cy="8679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245200" y="4058586"/>
              <a:ext cx="160479" cy="7993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2554297" y="3169556"/>
              <a:ext cx="223728" cy="11363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2421019" y="4385798"/>
              <a:ext cx="357006" cy="4882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58"/>
            <p:cNvSpPr txBox="1"/>
            <p:nvPr/>
          </p:nvSpPr>
          <p:spPr>
            <a:xfrm>
              <a:off x="2346762" y="3541372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A</a:t>
              </a:r>
            </a:p>
          </p:txBody>
        </p:sp>
        <p:sp>
          <p:nvSpPr>
            <p:cNvPr id="12" name="TextBox 60"/>
            <p:cNvSpPr txBox="1"/>
            <p:nvPr/>
          </p:nvSpPr>
          <p:spPr>
            <a:xfrm>
              <a:off x="2592060" y="4518040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B</a:t>
              </a:r>
            </a:p>
          </p:txBody>
        </p:sp>
        <p:sp>
          <p:nvSpPr>
            <p:cNvPr id="13" name="TextBox 63"/>
            <p:cNvSpPr txBox="1"/>
            <p:nvPr/>
          </p:nvSpPr>
          <p:spPr>
            <a:xfrm>
              <a:off x="2105495" y="3069666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245201" y="2753260"/>
              <a:ext cx="234390" cy="13113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79591" y="2726006"/>
              <a:ext cx="86547" cy="2156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lum bright="20000" contrast="40000"/>
            </a:blip>
            <a:srcRect t="25152" r="11094" b="42517"/>
            <a:stretch/>
          </p:blipFill>
          <p:spPr>
            <a:xfrm rot="16200000">
              <a:off x="860851" y="2994450"/>
              <a:ext cx="3725297" cy="2173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932508" y="3594154"/>
              <a:ext cx="861339" cy="924625"/>
              <a:chOff x="1569579" y="3331216"/>
              <a:chExt cx="888007" cy="9532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569579" y="3331216"/>
                <a:ext cx="888007" cy="953252"/>
                <a:chOff x="1569579" y="3331216"/>
                <a:chExt cx="888007" cy="953252"/>
              </a:xfrm>
            </p:grpSpPr>
            <p:sp>
              <p:nvSpPr>
                <p:cNvPr id="47" name="Chord 46"/>
                <p:cNvSpPr/>
                <p:nvPr/>
              </p:nvSpPr>
              <p:spPr bwMode="auto">
                <a:xfrm rot="12106165">
                  <a:off x="1569579" y="3375673"/>
                  <a:ext cx="879049" cy="879049"/>
                </a:xfrm>
                <a:prstGeom prst="chord">
                  <a:avLst>
                    <a:gd name="adj1" fmla="val 4349605"/>
                    <a:gd name="adj2" fmla="val 14571132"/>
                  </a:avLst>
                </a:prstGeom>
                <a:solidFill>
                  <a:srgbClr val="CCD6DE">
                    <a:alpha val="50196"/>
                  </a:srgbClr>
                </a:solidFill>
                <a:ln w="9525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8" name="Straight Arrow Connector 47"/>
                <p:cNvCxnSpPr>
                  <a:stCxn id="46" idx="6"/>
                </p:cNvCxnSpPr>
                <p:nvPr/>
              </p:nvCxnSpPr>
              <p:spPr bwMode="auto">
                <a:xfrm>
                  <a:off x="2131185" y="3815197"/>
                  <a:ext cx="326401" cy="0"/>
                </a:xfrm>
                <a:prstGeom prst="straightConnector1">
                  <a:avLst/>
                </a:prstGeom>
                <a:ln w="28575">
                  <a:solidFill>
                    <a:srgbClr val="FF7900"/>
                  </a:solidFill>
                  <a:headEnd type="none" w="med" len="med"/>
                  <a:tailEnd type="arrow"/>
                </a:ln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feld 12"/>
                <p:cNvSpPr txBox="1"/>
                <p:nvPr/>
              </p:nvSpPr>
              <p:spPr>
                <a:xfrm>
                  <a:off x="1981200" y="3988564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+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50" name="Textfeld 12"/>
                <p:cNvSpPr txBox="1"/>
                <p:nvPr/>
              </p:nvSpPr>
              <p:spPr>
                <a:xfrm>
                  <a:off x="1981200" y="3331216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-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</p:grpSp>
          <p:sp>
            <p:nvSpPr>
              <p:cNvPr id="46" name="Ellipse 18"/>
              <p:cNvSpPr/>
              <p:nvPr/>
            </p:nvSpPr>
            <p:spPr bwMode="auto">
              <a:xfrm>
                <a:off x="1952568" y="3731971"/>
                <a:ext cx="178617" cy="166452"/>
              </a:xfrm>
              <a:prstGeom prst="ellipse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de-DE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5400000">
              <a:off x="2292424" y="2240251"/>
              <a:ext cx="861339" cy="924625"/>
              <a:chOff x="1569579" y="3331216"/>
              <a:chExt cx="888007" cy="953252"/>
            </a:xfrm>
          </p:grpSpPr>
          <p:sp>
            <p:nvSpPr>
              <p:cNvPr id="41" name="Chord 40"/>
              <p:cNvSpPr/>
              <p:nvPr/>
            </p:nvSpPr>
            <p:spPr bwMode="auto">
              <a:xfrm rot="12106165">
                <a:off x="1569579" y="3375673"/>
                <a:ext cx="879049" cy="879049"/>
              </a:xfrm>
              <a:prstGeom prst="chord">
                <a:avLst>
                  <a:gd name="adj1" fmla="val 14837686"/>
                  <a:gd name="adj2" fmla="val 14571132"/>
                </a:avLst>
              </a:prstGeom>
              <a:solidFill>
                <a:srgbClr val="CCD6DE">
                  <a:alpha val="50196"/>
                </a:srgbClr>
              </a:solidFill>
              <a:ln w="9525" cap="flat" cmpd="sng" algn="ctr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2131185" y="3815197"/>
                <a:ext cx="326401" cy="0"/>
              </a:xfrm>
              <a:prstGeom prst="straightConnector1">
                <a:avLst/>
              </a:prstGeom>
              <a:ln w="28575">
                <a:solidFill>
                  <a:srgbClr val="003359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Textfeld 12"/>
              <p:cNvSpPr txBox="1"/>
              <p:nvPr/>
            </p:nvSpPr>
            <p:spPr>
              <a:xfrm>
                <a:off x="1981200" y="3988564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+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Textfeld 12"/>
              <p:cNvSpPr txBox="1"/>
              <p:nvPr/>
            </p:nvSpPr>
            <p:spPr>
              <a:xfrm>
                <a:off x="1981200" y="3331216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-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</p:grpSp>
        <p:sp>
          <p:nvSpPr>
            <p:cNvPr id="19" name="Textfeld 11"/>
            <p:cNvSpPr txBox="1"/>
            <p:nvPr/>
          </p:nvSpPr>
          <p:spPr>
            <a:xfrm>
              <a:off x="2377660" y="4058560"/>
              <a:ext cx="673065" cy="2880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X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Textfeld 12"/>
            <p:cNvSpPr txBox="1"/>
            <p:nvPr/>
          </p:nvSpPr>
          <p:spPr>
            <a:xfrm>
              <a:off x="2698401" y="28000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</a:t>
              </a:r>
              <a:r>
                <a:rPr lang="de-DE" sz="1400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1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Gerader Verbinder 6"/>
            <p:cNvCxnSpPr/>
            <p:nvPr/>
          </p:nvCxnSpPr>
          <p:spPr bwMode="auto">
            <a:xfrm flipH="1">
              <a:off x="1211186" y="2505609"/>
              <a:ext cx="126114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31"/>
            <p:cNvCxnSpPr/>
            <p:nvPr/>
          </p:nvCxnSpPr>
          <p:spPr bwMode="auto">
            <a:xfrm flipH="1">
              <a:off x="1211186" y="2721126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32"/>
            <p:cNvCxnSpPr/>
            <p:nvPr/>
          </p:nvCxnSpPr>
          <p:spPr bwMode="auto">
            <a:xfrm flipH="1">
              <a:off x="1218700" y="3277532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r Verbinder 33"/>
            <p:cNvCxnSpPr/>
            <p:nvPr/>
          </p:nvCxnSpPr>
          <p:spPr bwMode="auto">
            <a:xfrm flipH="1">
              <a:off x="1218700" y="3833941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r Verbinder 34"/>
            <p:cNvCxnSpPr/>
            <p:nvPr/>
          </p:nvCxnSpPr>
          <p:spPr bwMode="auto">
            <a:xfrm flipH="1">
              <a:off x="1218700" y="4504838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34"/>
            <p:cNvCxnSpPr/>
            <p:nvPr/>
          </p:nvCxnSpPr>
          <p:spPr bwMode="auto">
            <a:xfrm>
              <a:off x="1397224" y="2505609"/>
              <a:ext cx="0" cy="2155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mit Pfeil 35"/>
            <p:cNvCxnSpPr/>
            <p:nvPr/>
          </p:nvCxnSpPr>
          <p:spPr bwMode="auto">
            <a:xfrm>
              <a:off x="1397224" y="2721126"/>
              <a:ext cx="0" cy="5388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mit Pfeil 36"/>
            <p:cNvCxnSpPr/>
            <p:nvPr/>
          </p:nvCxnSpPr>
          <p:spPr bwMode="auto">
            <a:xfrm>
              <a:off x="1389568" y="3286687"/>
              <a:ext cx="1579" cy="5279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mit Pfeil 37"/>
            <p:cNvCxnSpPr/>
            <p:nvPr/>
          </p:nvCxnSpPr>
          <p:spPr bwMode="auto">
            <a:xfrm flipH="1">
              <a:off x="1389568" y="3848517"/>
              <a:ext cx="7656" cy="669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41"/>
            <p:cNvSpPr txBox="1"/>
            <p:nvPr/>
          </p:nvSpPr>
          <p:spPr>
            <a:xfrm rot="16200000">
              <a:off x="836351" y="2387922"/>
              <a:ext cx="633080" cy="4508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2.8m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Textfeld 42"/>
            <p:cNvSpPr txBox="1"/>
            <p:nvPr/>
          </p:nvSpPr>
          <p:spPr>
            <a:xfrm rot="16200000">
              <a:off x="1028793" y="2785177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Textfeld 43"/>
            <p:cNvSpPr txBox="1"/>
            <p:nvPr/>
          </p:nvSpPr>
          <p:spPr>
            <a:xfrm rot="16200000">
              <a:off x="1027863" y="4004912"/>
              <a:ext cx="470618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Textfeld 44"/>
            <p:cNvSpPr txBox="1"/>
            <p:nvPr/>
          </p:nvSpPr>
          <p:spPr>
            <a:xfrm rot="16200000">
              <a:off x="1015664" y="3341578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Ellipse 18"/>
            <p:cNvSpPr/>
            <p:nvPr/>
          </p:nvSpPr>
          <p:spPr bwMode="auto">
            <a:xfrm>
              <a:off x="2620594" y="2640399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Ellipse 18"/>
            <p:cNvSpPr/>
            <p:nvPr/>
          </p:nvSpPr>
          <p:spPr bwMode="auto">
            <a:xfrm>
              <a:off x="2631638" y="3193925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Ellipse 18"/>
            <p:cNvSpPr/>
            <p:nvPr/>
          </p:nvSpPr>
          <p:spPr bwMode="auto">
            <a:xfrm>
              <a:off x="2635547" y="4410547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Ellipse 18"/>
            <p:cNvSpPr/>
            <p:nvPr/>
          </p:nvSpPr>
          <p:spPr bwMode="auto">
            <a:xfrm>
              <a:off x="2635547" y="3733800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8" name="Textfeld 12"/>
            <p:cNvSpPr txBox="1"/>
            <p:nvPr/>
          </p:nvSpPr>
          <p:spPr>
            <a:xfrm>
              <a:off x="2835390" y="3157106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2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9" name="Textfeld 12"/>
            <p:cNvSpPr txBox="1"/>
            <p:nvPr/>
          </p:nvSpPr>
          <p:spPr>
            <a:xfrm>
              <a:off x="2385304" y="35149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3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40" name="Textfeld 12"/>
            <p:cNvSpPr txBox="1"/>
            <p:nvPr/>
          </p:nvSpPr>
          <p:spPr>
            <a:xfrm>
              <a:off x="2745840" y="4505493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4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493100" y="2164866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3359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003359"/>
              </a:solidFill>
              <a:latin typeface="Times New Roman"/>
              <a:ea typeface="SimSu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01583" y="3506783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FF7900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FF7900"/>
              </a:solidFill>
              <a:latin typeface="Times New Roman"/>
              <a:ea typeface="SimSun"/>
            </a:endParaRPr>
          </a:p>
        </p:txBody>
      </p:sp>
      <p:sp>
        <p:nvSpPr>
          <p:cNvPr id="53" name="Ellipse 18"/>
          <p:cNvSpPr/>
          <p:nvPr/>
        </p:nvSpPr>
        <p:spPr bwMode="auto">
          <a:xfrm>
            <a:off x="7802945" y="485943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4" name="Textfeld 12"/>
          <p:cNvSpPr txBox="1"/>
          <p:nvPr/>
        </p:nvSpPr>
        <p:spPr>
          <a:xfrm>
            <a:off x="7841586" y="505179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12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5" name="Ellipse 18"/>
          <p:cNvSpPr/>
          <p:nvPr/>
        </p:nvSpPr>
        <p:spPr bwMode="auto">
          <a:xfrm>
            <a:off x="7802945" y="5417527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6" name="Textfeld 12"/>
          <p:cNvSpPr txBox="1"/>
          <p:nvPr/>
        </p:nvSpPr>
        <p:spPr>
          <a:xfrm>
            <a:off x="7841586" y="560938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13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7" name="Ellipse 18"/>
          <p:cNvSpPr/>
          <p:nvPr/>
        </p:nvSpPr>
        <p:spPr bwMode="auto">
          <a:xfrm>
            <a:off x="6857901" y="440457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8" name="Textfeld 12"/>
          <p:cNvSpPr txBox="1"/>
          <p:nvPr/>
        </p:nvSpPr>
        <p:spPr>
          <a:xfrm>
            <a:off x="7009210" y="4571783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9" name="Ellipse 18"/>
          <p:cNvSpPr/>
          <p:nvPr/>
        </p:nvSpPr>
        <p:spPr bwMode="auto">
          <a:xfrm>
            <a:off x="8121129" y="2945258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0" name="Textfeld 12"/>
          <p:cNvSpPr txBox="1"/>
          <p:nvPr/>
        </p:nvSpPr>
        <p:spPr>
          <a:xfrm>
            <a:off x="7801261" y="3161411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61" name="Ellipse 18"/>
          <p:cNvSpPr/>
          <p:nvPr/>
        </p:nvSpPr>
        <p:spPr bwMode="auto">
          <a:xfrm>
            <a:off x="8124620" y="2626329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2" name="Textfeld 12"/>
          <p:cNvSpPr txBox="1"/>
          <p:nvPr/>
        </p:nvSpPr>
        <p:spPr>
          <a:xfrm>
            <a:off x="7987665" y="2293675"/>
            <a:ext cx="574243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2780928"/>
            <a:ext cx="7770813" cy="1065213"/>
          </a:xfrm>
        </p:spPr>
        <p:txBody>
          <a:bodyPr/>
          <a:lstStyle/>
          <a:p>
            <a:r>
              <a:rPr lang="en-GB" dirty="0" smtClean="0"/>
              <a:t>Measurement results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8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Data set</a:t>
                </a: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Output of the channel sounder:</a:t>
                </a:r>
              </a:p>
              <a:p>
                <a:pPr marL="0" indent="0">
                  <a:buNone/>
                </a:pPr>
                <a:endParaRPr lang="de-DE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p>
                          </m:sSubSup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DE" sz="1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1"/>
                    </a:solidFill>
                  </a:rPr>
                  <a:t>Where:</a:t>
                </a:r>
              </a:p>
              <a:p>
                <a:pPr marL="0" indent="0">
                  <a:buNone/>
                </a:pPr>
                <a:endParaRPr lang="de-DE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x: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: Rx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delay sample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/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Tx azimuth position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/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Tx</a:t>
                </a:r>
                <a:r>
                  <a:rPr lang="en-US" sz="1800" dirty="0">
                    <a:solidFill>
                      <a:schemeClr val="tx1"/>
                    </a:solidFill>
                  </a:rPr>
                  <a:t/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elevation position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/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Rx </a:t>
                </a:r>
                <a:r>
                  <a:rPr lang="en-US" sz="1800" dirty="0">
                    <a:solidFill>
                      <a:schemeClr val="tx1"/>
                    </a:solidFill>
                  </a:rPr>
                  <a:t>azimuth position</a:t>
                </a: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  <a:blipFill rotWithShape="0">
                <a:blip r:embed="rId2" cstate="print"/>
                <a:stretch>
                  <a:fillRect l="-602" t="-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3063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Set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80117" y="1340768"/>
            <a:ext cx="8259726" cy="4234408"/>
          </a:xfrm>
          <a:blipFill rotWithShape="0">
            <a:blip r:embed="rId2" cstate="print"/>
            <a:stretch>
              <a:fillRect l="-590" t="-719" r="-74"/>
            </a:stretch>
          </a:blipFill>
        </p:spPr>
        <p:txBody>
          <a:bodyPr/>
          <a:lstStyle/>
          <a:p>
            <a:pPr algn="ctr"/>
            <a:r>
              <a:rPr lang="de-DE" dirty="0">
                <a:noFill/>
              </a:rPr>
              <a:t> 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0243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Pre-processing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10243" y="5289610"/>
            <a:ext cx="80842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Calibration </a:t>
            </a:r>
            <a:r>
              <a:rPr lang="en-US" sz="2000" b="1" dirty="0">
                <a:solidFill>
                  <a:schemeClr val="tx1"/>
                </a:solidFill>
              </a:rPr>
              <a:t>issues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AGC calibration </a:t>
            </a:r>
            <a:r>
              <a:rPr lang="en-US" sz="1600" dirty="0" smtClean="0">
                <a:solidFill>
                  <a:schemeClr val="tx1"/>
                </a:solidFill>
              </a:rPr>
              <a:t>needs to be improved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problems will be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solved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by a back to back calibration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81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144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Rx 1 </a:t>
            </a:r>
            <a:r>
              <a:rPr lang="de-DE" sz="2800" b="1" dirty="0" smtClean="0">
                <a:solidFill>
                  <a:schemeClr val="tx1"/>
                </a:solidFill>
              </a:rPr>
              <a:t>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4826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4320000" cy="4331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544" y="2001309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37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3600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9 </a:t>
            </a:r>
            <a:r>
              <a:rPr lang="de-DE" sz="2800" dirty="0" smtClean="0">
                <a:solidFill>
                  <a:schemeClr val="tx1"/>
                </a:solidFill>
              </a:rPr>
              <a:t>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9282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73" y="1482601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7136" y="77324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Rx </a:t>
            </a:r>
            <a:r>
              <a:rPr lang="de-DE" sz="2800" dirty="0">
                <a:solidFill>
                  <a:schemeClr val="tx1"/>
                </a:solidFill>
              </a:rPr>
              <a:t>12 </a:t>
            </a:r>
            <a:r>
              <a:rPr lang="de-DE" sz="2800" dirty="0" smtClean="0">
                <a:solidFill>
                  <a:schemeClr val="tx1"/>
                </a:solidFill>
              </a:rPr>
              <a:t>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2818" y="1482601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536" y="2060848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96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3859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13 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9541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59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259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9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518455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Power Angular Profile of all Receivers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6029302" cy="532859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761466" y="2265546"/>
            <a:ext cx="4238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The azimuth plane have a bigger impact than the </a:t>
            </a:r>
            <a:r>
              <a:rPr lang="en-GB" b="1" dirty="0">
                <a:solidFill>
                  <a:schemeClr val="tx1"/>
                </a:solidFill>
              </a:rPr>
              <a:t>elevation </a:t>
            </a:r>
            <a:r>
              <a:rPr lang="en-GB" b="1" dirty="0" smtClean="0">
                <a:solidFill>
                  <a:schemeClr val="tx1"/>
                </a:solidFill>
              </a:rPr>
              <a:t>plane on the path loss of the 60 GHz channel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But we use here antennas withe a 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3dB </a:t>
            </a:r>
            <a:r>
              <a:rPr lang="en-GB" b="1" dirty="0" err="1" smtClean="0">
                <a:solidFill>
                  <a:schemeClr val="tx1"/>
                </a:solidFill>
              </a:rPr>
              <a:t>beamwidth</a:t>
            </a:r>
            <a:r>
              <a:rPr lang="en-GB" b="1" dirty="0" smtClean="0">
                <a:solidFill>
                  <a:schemeClr val="tx1"/>
                </a:solidFill>
              </a:rPr>
              <a:t> of 30°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𝑅𝑥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A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85" y="1916832"/>
            <a:ext cx="2667000" cy="35449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/>
              <a:t>Power </a:t>
            </a:r>
            <a:r>
              <a:rPr lang="de-DE" sz="1800" b="1" dirty="0" smtClean="0"/>
              <a:t>Delay Profile</a:t>
            </a:r>
            <a:endParaRPr lang="de-DE" sz="1800" b="1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67584" y="836712"/>
            <a:ext cx="821353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Calculation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  <a:ln/>
        </p:spPr>
        <p:txBody>
          <a:bodyPr/>
          <a:lstStyle/>
          <a:p>
            <a:pPr marL="0" indent="0" algn="just"/>
            <a:r>
              <a:rPr lang="en-US" b="0" dirty="0" smtClean="0"/>
              <a:t>In this presentation, we show the first 60 GHz ultra-wide-band measurement results at a large entrance hall scenario. We show that the coverage of 60 </a:t>
            </a:r>
            <a:r>
              <a:rPr lang="en-US" b="0" dirty="0"/>
              <a:t>GHz can be very </a:t>
            </a:r>
            <a:r>
              <a:rPr lang="en-US" b="0" dirty="0" smtClean="0"/>
              <a:t>large. Other points </a:t>
            </a:r>
            <a:r>
              <a:rPr lang="en-US" b="0" dirty="0" smtClean="0"/>
              <a:t>we d</a:t>
            </a:r>
            <a:r>
              <a:rPr lang="en-US" b="0" dirty="0" smtClean="0">
                <a:solidFill>
                  <a:schemeClr val="tx1"/>
                </a:solidFill>
              </a:rPr>
              <a:t>iscuss </a:t>
            </a:r>
            <a:r>
              <a:rPr lang="en-US" b="0" dirty="0" smtClean="0"/>
              <a:t>are </a:t>
            </a:r>
            <a:r>
              <a:rPr lang="en-US" b="0" dirty="0" smtClean="0">
                <a:solidFill>
                  <a:schemeClr val="tx1"/>
                </a:solidFill>
              </a:rPr>
              <a:t>related to </a:t>
            </a:r>
            <a:r>
              <a:rPr lang="en-US" b="0" dirty="0" smtClean="0"/>
              <a:t>the calibration problems of the AGC.</a:t>
            </a:r>
            <a:endParaRPr lang="en-US" b="0" dirty="0"/>
          </a:p>
          <a:p>
            <a:pPr marL="0" indent="0" algn="just"/>
            <a:r>
              <a:rPr lang="en-US" b="0" dirty="0" smtClean="0"/>
              <a:t>We </a:t>
            </a:r>
            <a:r>
              <a:rPr lang="en-US" b="0" dirty="0" smtClean="0">
                <a:solidFill>
                  <a:schemeClr val="tx1"/>
                </a:solidFill>
              </a:rPr>
              <a:t>also </a:t>
            </a:r>
            <a:r>
              <a:rPr lang="en-US" b="0" dirty="0" smtClean="0"/>
              <a:t>discuss the requirements for the outdoor  measurement campaigns.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3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1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45216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PDP </a:t>
            </a:r>
            <a:r>
              <a:rPr lang="de-DE" sz="2800" b="1" dirty="0" err="1" smtClean="0">
                <a:solidFill>
                  <a:schemeClr val="tx1"/>
                </a:solidFill>
              </a:rPr>
              <a:t>Tx</a:t>
            </a:r>
            <a:r>
              <a:rPr lang="de-DE" sz="2800" b="1" dirty="0" smtClean="0">
                <a:solidFill>
                  <a:schemeClr val="tx1"/>
                </a:solidFill>
              </a:rPr>
              <a:t> 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64816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4753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3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64816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4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21"/>
            <a:ext cx="3060000" cy="1991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25808"/>
            <a:ext cx="3060000" cy="1991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19"/>
            <a:ext cx="3060000" cy="199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34121"/>
            <a:ext cx="3060000" cy="19917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3060000" cy="1991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177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292816"/>
            <a:ext cx="3060000" cy="19917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45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9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73208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dirty="0">
                <a:solidFill>
                  <a:schemeClr val="tx1"/>
                </a:solidFill>
              </a:rPr>
              <a:t>PDP </a:t>
            </a:r>
            <a:r>
              <a:rPr lang="de-DE" sz="2800" dirty="0" err="1" smtClean="0">
                <a:solidFill>
                  <a:schemeClr val="tx1"/>
                </a:solidFill>
              </a:rPr>
              <a:t>Tx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</a:rPr>
              <a:t>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2808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10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2745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92808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13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3060000" cy="199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1772816"/>
            <a:ext cx="3060000" cy="1991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9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17" y="1124744"/>
            <a:ext cx="7992958" cy="52025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54968"/>
          </a:xfrm>
        </p:spPr>
        <p:txBody>
          <a:bodyPr/>
          <a:lstStyle/>
          <a:p>
            <a:pPr algn="l"/>
            <a:r>
              <a:rPr lang="en-GB" sz="2400" dirty="0" smtClean="0"/>
              <a:t>What is the right </a:t>
            </a:r>
            <a:r>
              <a:rPr lang="en-GB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unambiguous range for 60 GHz measurements? </a:t>
            </a:r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13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List of Parameters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1534328"/>
              </p:ext>
            </p:extLst>
          </p:nvPr>
        </p:nvGraphicFramePr>
        <p:xfrm>
          <a:off x="395538" y="1194865"/>
          <a:ext cx="8424933" cy="27381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93409"/>
                <a:gridCol w="632737"/>
                <a:gridCol w="1170131"/>
                <a:gridCol w="1014113"/>
                <a:gridCol w="936103"/>
                <a:gridCol w="936103"/>
                <a:gridCol w="1014113"/>
                <a:gridCol w="936103"/>
                <a:gridCol w="1092121"/>
              </a:tblGrid>
              <a:tr h="51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  <a:latin typeface="+mn-lt"/>
                        </a:rPr>
                        <a:t>Tx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LOS / NLOS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DS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MED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Rx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 Energy [dB]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27,04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173,18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55,42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86,03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8,23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33,53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207,25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67,40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54,67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39,87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64,29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84,16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154,81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66,35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77,66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28,10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116,14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53,50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41,22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73,38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2,77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44,08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213,62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69,15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34,99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52,91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43,71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3,35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50,74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-3,01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114,07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9,85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259726" cy="2448272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DS: delay spread 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Path extraction: 20 dB threshold from maximum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peak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MED: maximum excess delay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 from maximum 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peak to the estimated noise floor</a:t>
            </a:r>
            <a:endParaRPr lang="en-GB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AS: azimuth spread (at the Rx calculated for the cyclic angles since 360°measurements were available).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ES: elevation spread.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Rx Energy: un-calibrated data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The AGC was not full  de-embedded (only the theoretical values)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9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476672"/>
            <a:ext cx="7770813" cy="726976"/>
          </a:xfrm>
        </p:spPr>
        <p:txBody>
          <a:bodyPr/>
          <a:lstStyle/>
          <a:p>
            <a:r>
              <a:rPr lang="en-GB" dirty="0"/>
              <a:t>Result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984" y="1124743"/>
            <a:ext cx="8510423" cy="540060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Double directional measurements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dirty="0" smtClean="0"/>
              <a:t>are</a:t>
            </a:r>
            <a:r>
              <a:rPr lang="en-US" sz="2000" dirty="0" smtClean="0"/>
              <a:t> </a:t>
            </a:r>
            <a:r>
              <a:rPr lang="en-US" sz="2000" dirty="0" smtClean="0"/>
              <a:t>full </a:t>
            </a:r>
            <a:r>
              <a:rPr lang="en-US" sz="2000" dirty="0" err="1" smtClean="0"/>
              <a:t>polarimetric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 positions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azimuth plane at </a:t>
            </a:r>
            <a:r>
              <a:rPr lang="en-US" sz="2000" dirty="0" err="1" smtClean="0"/>
              <a:t>Tx</a:t>
            </a:r>
            <a:r>
              <a:rPr lang="en-US" sz="2000" dirty="0"/>
              <a:t> has a greater </a:t>
            </a:r>
            <a:r>
              <a:rPr lang="en-US" sz="2000" dirty="0" smtClean="0"/>
              <a:t>impact on the power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Delay Spread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 smtClean="0"/>
              <a:t>LOS </a:t>
            </a:r>
            <a:r>
              <a:rPr lang="en-US" sz="1600" dirty="0" smtClean="0"/>
              <a:t>the DS with a threshold of 20 dB </a:t>
            </a:r>
            <a:r>
              <a:rPr lang="en-US" sz="1600" dirty="0" smtClean="0"/>
              <a:t>is smaller </a:t>
            </a:r>
            <a:r>
              <a:rPr lang="en-US" sz="1600" dirty="0" smtClean="0"/>
              <a:t>than 40ns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 smtClean="0"/>
              <a:t>NLOS </a:t>
            </a:r>
            <a:r>
              <a:rPr lang="en-US" sz="1600" dirty="0"/>
              <a:t>the DS with a threshold of 20 dB smaller than </a:t>
            </a:r>
            <a:r>
              <a:rPr lang="en-US" sz="1600" dirty="0" smtClean="0"/>
              <a:t>60ns</a:t>
            </a:r>
          </a:p>
          <a:p>
            <a:pPr lvl="1">
              <a:buFont typeface="Arial" pitchFamily="34" charset="0"/>
              <a:buChar char="•"/>
            </a:pPr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Maximum Access Delay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 smtClean="0"/>
              <a:t>LOS </a:t>
            </a:r>
            <a:r>
              <a:rPr lang="en-US" sz="1600" dirty="0"/>
              <a:t>the DS with a threshold of 20 dB </a:t>
            </a:r>
            <a:r>
              <a:rPr lang="en-US" sz="1600" dirty="0" smtClean="0"/>
              <a:t>is smaller </a:t>
            </a:r>
            <a:r>
              <a:rPr lang="en-US" sz="1600" dirty="0"/>
              <a:t>than </a:t>
            </a:r>
            <a:r>
              <a:rPr lang="en-US" sz="1600" dirty="0" smtClean="0"/>
              <a:t>210ns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For </a:t>
            </a:r>
            <a:r>
              <a:rPr lang="en-US" sz="1600" dirty="0" smtClean="0"/>
              <a:t>NLOS </a:t>
            </a:r>
            <a:r>
              <a:rPr lang="en-US" sz="1600" dirty="0"/>
              <a:t>the DS with a threshold of 20 dB </a:t>
            </a:r>
            <a:r>
              <a:rPr lang="en-US" sz="1600" dirty="0" smtClean="0"/>
              <a:t>is smaller </a:t>
            </a:r>
            <a:r>
              <a:rPr lang="en-US" sz="1600" dirty="0"/>
              <a:t>than </a:t>
            </a:r>
            <a:r>
              <a:rPr lang="en-US" sz="1600" dirty="0" smtClean="0"/>
              <a:t>220ns</a:t>
            </a:r>
            <a:endParaRPr lang="en-US" sz="1600" dirty="0"/>
          </a:p>
          <a:p>
            <a:pPr marL="457200" lvl="1" indent="0">
              <a:buNone/>
            </a:pPr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Measurement issues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AGC calibration needs to be improved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problems will be solved by a back to back calibration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Only </a:t>
            </a:r>
            <a:r>
              <a:rPr lang="en-US" sz="1600" dirty="0" smtClean="0"/>
              <a:t>azimuth scan at the RX </a:t>
            </a:r>
            <a:r>
              <a:rPr lang="en-US" sz="1600" dirty="0" smtClean="0">
                <a:sym typeface="Wingdings" panose="05000000000000000000" pitchFamily="2" charset="2"/>
              </a:rPr>
              <a:t>next measurements </a:t>
            </a:r>
            <a:r>
              <a:rPr lang="en-US" sz="1600" dirty="0" smtClean="0">
                <a:sym typeface="Wingdings" panose="05000000000000000000" pitchFamily="2" charset="2"/>
              </a:rPr>
              <a:t>with 1 TX and 2 RX and azimuth and elevation scan on booth side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78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GB" sz="2800" b="1" dirty="0" smtClean="0"/>
              <a:t>C</a:t>
            </a:r>
            <a:r>
              <a:rPr lang="en-GB" sz="2800" b="1" dirty="0" smtClean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present 60 GHz entrance hall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bandwidth of 7 GHz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BW is high enough for channel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bonding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analysis </a:t>
            </a:r>
            <a:endParaRPr lang="en-US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capability of MIMO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The unambiguous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range (606 ns)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of the CS system is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too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small for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this scenarios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Polarization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effects are clearly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visible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Steps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Extension of the calibration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AGC calibration for dual pol.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w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aveguide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Outdoor</a:t>
            </a:r>
            <a:r>
              <a:rPr lang="en-US" sz="1800" dirty="0">
                <a:solidFill>
                  <a:schemeClr val="tx1"/>
                </a:solidFill>
              </a:rPr>
              <a:t>: Above roof top to street level </a:t>
            </a:r>
            <a:r>
              <a:rPr lang="en-US" sz="1800" dirty="0" smtClean="0">
                <a:solidFill>
                  <a:schemeClr val="tx1"/>
                </a:solidFill>
              </a:rPr>
              <a:t>measurements 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many measurement points are required/meaningful?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resolution for the azimuth and elevation scan?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range for the azimuth and elevation at TX and RX for the different scenarios are useful? </a:t>
            </a:r>
          </a:p>
          <a:p>
            <a:pPr marL="914400" lvl="2" indent="0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60 GHz Entrance Hall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Measurement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Result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846640" cy="496855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ISM-band at 60 GHz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Un-licensed</a:t>
            </a:r>
            <a:r>
              <a:rPr lang="en-US" dirty="0" smtClean="0"/>
              <a:t> band and </a:t>
            </a:r>
            <a:r>
              <a:rPr lang="en-US" dirty="0" smtClean="0"/>
              <a:t>wide </a:t>
            </a:r>
            <a:r>
              <a:rPr lang="en-US" dirty="0"/>
              <a:t>bandwidth </a:t>
            </a:r>
            <a:r>
              <a:rPr lang="en-US" dirty="0" smtClean="0">
                <a:solidFill>
                  <a:schemeClr val="tx1"/>
                </a:solidFill>
              </a:rPr>
              <a:t>are</a:t>
            </a:r>
            <a:r>
              <a:rPr lang="en-US" dirty="0" smtClean="0"/>
              <a:t> available (up to 7 GHz)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WLAN/</a:t>
            </a:r>
            <a:r>
              <a:rPr lang="en-US" b="0" dirty="0" err="1" smtClean="0"/>
              <a:t>WiGig</a:t>
            </a:r>
            <a:r>
              <a:rPr lang="en-US" b="0" dirty="0" smtClean="0"/>
              <a:t> </a:t>
            </a:r>
            <a:r>
              <a:rPr lang="en-US" dirty="0" smtClean="0"/>
              <a:t>(.</a:t>
            </a:r>
            <a:r>
              <a:rPr lang="en-US" b="0" dirty="0" smtClean="0"/>
              <a:t>11ad) and WPAN (.15.3.c)    </a:t>
            </a:r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Advanced </a:t>
            </a:r>
            <a:r>
              <a:rPr lang="en-US" b="0" dirty="0"/>
              <a:t>system </a:t>
            </a:r>
            <a:r>
              <a:rPr lang="en-US" b="0" dirty="0" smtClean="0"/>
              <a:t>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</a:t>
            </a:r>
            <a:r>
              <a:rPr lang="en-US" dirty="0" smtClean="0"/>
              <a:t>MIMO/pencil beam-forming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spatial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beam-forming 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</a:t>
            </a:r>
            <a:r>
              <a:rPr lang="en-US" dirty="0" smtClean="0"/>
              <a:t>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bandwidth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channel </a:t>
            </a:r>
            <a:r>
              <a:rPr lang="en-US" b="0" dirty="0" smtClean="0">
                <a:solidFill>
                  <a:schemeClr val="tx1"/>
                </a:solidFill>
              </a:rPr>
              <a:t>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directional measurements are needed to characterized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dynamic range is essential for measuring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</a:t>
            </a:r>
            <a:r>
              <a:rPr lang="en-US" dirty="0" smtClean="0"/>
              <a:t>cases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7772400" cy="72697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</a:t>
            </a:r>
            <a:r>
              <a:rPr lang="en-US" sz="28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easurement 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ctivities</a:t>
            </a:r>
            <a:endParaRPr lang="en-US" sz="28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7653"/>
              </p:ext>
            </p:extLst>
          </p:nvPr>
        </p:nvGraphicFramePr>
        <p:xfrm>
          <a:off x="215516" y="1196752"/>
          <a:ext cx="8712968" cy="5209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813"/>
                <a:gridCol w="2887547"/>
                <a:gridCol w="2159227"/>
                <a:gridCol w="1917466"/>
                <a:gridCol w="1395915"/>
              </a:tblGrid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#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Applications and Characteristics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Propagation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conditions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Experimental </a:t>
                      </a:r>
                      <a:r>
                        <a:rPr lang="de-DE" sz="1050" dirty="0" err="1">
                          <a:effectLst/>
                        </a:rPr>
                        <a:t>setup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description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Responsible companies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5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1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Ultra Short Range (USR) Communications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-Static,D2D,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-Streaming/</a:t>
                      </a:r>
                      <a:r>
                        <a:rPr lang="de-DE" sz="1050" dirty="0" err="1">
                          <a:effectLst/>
                        </a:rPr>
                        <a:t>Downloading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  LOS </a:t>
                      </a:r>
                      <a:r>
                        <a:rPr lang="de-DE" sz="1050" dirty="0" err="1">
                          <a:effectLst/>
                        </a:rPr>
                        <a:t>only</a:t>
                      </a:r>
                      <a:r>
                        <a:rPr lang="de-DE" sz="1050" dirty="0">
                          <a:effectLst/>
                        </a:rPr>
                        <a:t>, </a:t>
                      </a: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&lt;10cm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TBD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TBD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68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2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8K UHD Wireless Transfer at Smart Home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-Umcompressed 8K UHD Streaming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chance, &lt;5m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3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Augmented</a:t>
                      </a:r>
                      <a:r>
                        <a:rPr lang="de-DE" sz="1050" dirty="0">
                          <a:effectLst/>
                        </a:rPr>
                        <a:t> Reality/Virtual Reality Headsets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Other High-End </a:t>
                      </a:r>
                      <a:r>
                        <a:rPr lang="de-DE" sz="1050" dirty="0" err="1">
                          <a:effectLst/>
                        </a:rPr>
                        <a:t>Wearables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-Low Mobility, D2D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-3D UHD </a:t>
                      </a:r>
                      <a:r>
                        <a:rPr lang="de-DE" sz="1050" dirty="0" err="1">
                          <a:effectLst/>
                        </a:rPr>
                        <a:t>streaming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non-stationary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41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4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Data Center 11ay Inter-Rack Connectivity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-Indoor Backhaul with multi-hop*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only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Server room environment, 8 TX by 16 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5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Video/Mass-Data Distribution/Video on Demand System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Multicast Streaming/Downloading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Dense Hotspots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Entrance large hall, lecture room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Huawei</a:t>
                      </a:r>
                      <a:r>
                        <a:rPr lang="de-DE" sz="1050" dirty="0">
                          <a:effectLst/>
                        </a:rPr>
                        <a:t>, Intel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8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6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Offloading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Multi-Band Operation (MBO)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-Multi-band/-Multi-RAT Hotspot </a:t>
                      </a:r>
                      <a:r>
                        <a:rPr lang="de-DE" sz="1050" dirty="0" err="1">
                          <a:effectLst/>
                        </a:rPr>
                        <a:t>operation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Indoor/Outdoor,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: </a:t>
                      </a:r>
                      <a:r>
                        <a:rPr lang="de-DE" sz="1050" dirty="0" err="1">
                          <a:effectLst/>
                        </a:rPr>
                        <a:t>Entrance</a:t>
                      </a:r>
                      <a:r>
                        <a:rPr lang="de-DE" sz="1050" dirty="0">
                          <a:effectLst/>
                        </a:rPr>
                        <a:t> large hall/ Outdoor: </a:t>
                      </a:r>
                      <a:r>
                        <a:rPr lang="de-DE" sz="1050" dirty="0" err="1">
                          <a:effectLst/>
                        </a:rPr>
                        <a:t>Above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roof</a:t>
                      </a:r>
                      <a:r>
                        <a:rPr lang="de-DE" sz="1050" dirty="0">
                          <a:effectLst/>
                        </a:rPr>
                        <a:t> top </a:t>
                      </a:r>
                      <a:r>
                        <a:rPr lang="de-DE" sz="1050" dirty="0" err="1">
                          <a:effectLst/>
                        </a:rPr>
                        <a:t>to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street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level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7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Fronthauling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&lt;200m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 to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72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Wireless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-Small </a:t>
                      </a:r>
                      <a:r>
                        <a:rPr lang="de-DE" sz="1050" dirty="0" err="1">
                          <a:effectLst/>
                        </a:rPr>
                        <a:t>Cell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with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single</a:t>
                      </a:r>
                      <a:r>
                        <a:rPr lang="de-DE" sz="1050" dirty="0">
                          <a:effectLst/>
                        </a:rPr>
                        <a:t>/multi-</a:t>
                      </a:r>
                      <a:r>
                        <a:rPr lang="de-DE" sz="1050" dirty="0" err="1">
                          <a:effectLst/>
                        </a:rPr>
                        <a:t>hop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Single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&lt;1km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Multi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&lt;150m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top,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Huawei</a:t>
                      </a:r>
                      <a:r>
                        <a:rPr lang="de-DE" sz="1050" dirty="0">
                          <a:effectLst/>
                        </a:rPr>
                        <a:t>, Intel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10160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 Entrance Hall Measurements</a:t>
            </a:r>
            <a:endParaRPr lang="en-GB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05049" y="260648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 </a:t>
            </a:r>
            <a:r>
              <a:rPr lang="en-GB" sz="1800" dirty="0" smtClean="0"/>
              <a:t>Dual </a:t>
            </a:r>
            <a:r>
              <a:rPr lang="en-GB" sz="1800" dirty="0" err="1" smtClean="0"/>
              <a:t>Polarimetric</a:t>
            </a:r>
            <a:r>
              <a:rPr lang="en-GB" sz="1800" dirty="0" smtClean="0"/>
              <a:t> Ultra-Wideband Channel Sounder (DP-UMCS)</a:t>
            </a:r>
            <a:endParaRPr lang="de-DE" sz="1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04952" y="4439958"/>
            <a:ext cx="8408707" cy="2035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7 GHz BW up to 10 GHz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measurable bandwidth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Wingdings" panose="05000000000000000000" pitchFamily="2" charset="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Maximum excess delay of 606 ns (180 m) in CS version 1 and 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excess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delay of 4,7 µs (1404m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 in CS version 2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+mn-lt"/>
                <a:ea typeface="+mn-ea"/>
              </a:rPr>
              <a:t>Dual polarization measurement capability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25 dB AGC (Automatic Gain Control) with 3.5 dB steps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High instantaneous dynamic range: up to 75 dB 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  <a:sym typeface="Wingdings" panose="05000000000000000000" pitchFamily="2" charset="2"/>
              </a:rPr>
              <a:t> Version 2 provide around 80 dB</a:t>
            </a:r>
            <a:endParaRPr lang="en-US" sz="14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Multi-Link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and Massive MIMO capabilities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Double directional measurements (with 1 TX and 2 RX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79512" y="995026"/>
            <a:ext cx="8784976" cy="3467898"/>
            <a:chOff x="107504" y="1242385"/>
            <a:chExt cx="8784976" cy="3467898"/>
          </a:xfrm>
        </p:grpSpPr>
        <p:grpSp>
          <p:nvGrpSpPr>
            <p:cNvPr id="267" name="Gruppieren 266"/>
            <p:cNvGrpSpPr/>
            <p:nvPr/>
          </p:nvGrpSpPr>
          <p:grpSpPr>
            <a:xfrm>
              <a:off x="107504" y="1242385"/>
              <a:ext cx="8784976" cy="3410751"/>
              <a:chOff x="176447" y="182246"/>
              <a:chExt cx="7591742" cy="2873011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615374" y="182246"/>
                <a:ext cx="7152815" cy="2873011"/>
                <a:chOff x="822004" y="291099"/>
                <a:chExt cx="10787864" cy="4640866"/>
              </a:xfrm>
            </p:grpSpPr>
            <p:cxnSp>
              <p:nvCxnSpPr>
                <p:cNvPr id="271" name="Gewinkelte Verbindung 270"/>
                <p:cNvCxnSpPr>
                  <a:stCxn id="274" idx="0"/>
                  <a:endCxn id="280" idx="4"/>
                </p:cNvCxnSpPr>
                <p:nvPr/>
              </p:nvCxnSpPr>
              <p:spPr>
                <a:xfrm rot="5400000" flipH="1" flipV="1">
                  <a:off x="1846383" y="2450638"/>
                  <a:ext cx="2036690" cy="13873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5403320" y="1580292"/>
                  <a:ext cx="176925" cy="544247"/>
                </a:xfrm>
                <a:custGeom>
                  <a:avLst/>
                  <a:gdLst>
                    <a:gd name="T0" fmla="*/ 2147483646 w 360"/>
                    <a:gd name="T1" fmla="*/ 0 h 1080"/>
                    <a:gd name="T2" fmla="*/ 0 w 360"/>
                    <a:gd name="T3" fmla="*/ 2147483646 h 1080"/>
                    <a:gd name="T4" fmla="*/ 2147483646 w 360"/>
                    <a:gd name="T5" fmla="*/ 2147483646 h 1080"/>
                    <a:gd name="T6" fmla="*/ 0 w 360"/>
                    <a:gd name="T7" fmla="*/ 2147483646 h 10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080"/>
                    <a:gd name="T14" fmla="*/ 360 w 360"/>
                    <a:gd name="T15" fmla="*/ 1080 h 10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080">
                      <a:moveTo>
                        <a:pt x="180" y="0"/>
                      </a:moveTo>
                      <a:lnTo>
                        <a:pt x="0" y="540"/>
                      </a:lnTo>
                      <a:lnTo>
                        <a:pt x="360" y="36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1600"/>
                </a:p>
              </p:txBody>
            </p:sp>
            <p:sp>
              <p:nvSpPr>
                <p:cNvPr id="27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68048" y="347591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348" y="385048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 23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5870851" y="4462065"/>
                  <a:ext cx="979488" cy="4699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050" dirty="0">
                      <a:latin typeface="Times New Roman" panose="02020603050405020304" pitchFamily="18" charset="0"/>
                      <a:ea typeface="ＭＳ Ｐゴシック" charset="-128"/>
                    </a:rPr>
                    <a:t>7</a:t>
                  </a: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 GHz </a:t>
                  </a:r>
                </a:p>
                <a:p>
                  <a:pPr algn="ctr" eaLnBrk="1" hangingPunct="1">
                    <a:defRPr/>
                  </a:pP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Oscillator</a:t>
                  </a:r>
                  <a:endParaRPr lang="en-US" sz="105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277" name="Gewinkelte Verbindung 10"/>
                <p:cNvCxnSpPr>
                  <a:cxnSpLocks noChangeShapeType="1"/>
                  <a:stCxn id="276" idx="1"/>
                  <a:endCxn id="270" idx="2"/>
                </p:cNvCxnSpPr>
                <p:nvPr/>
              </p:nvCxnSpPr>
              <p:spPr bwMode="auto">
                <a:xfrm rot="10800000">
                  <a:off x="822004" y="2233156"/>
                  <a:ext cx="5048850" cy="246385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78" name="Gruppieren 189"/>
                <p:cNvGrpSpPr/>
                <p:nvPr/>
              </p:nvGrpSpPr>
              <p:grpSpPr bwMode="auto">
                <a:xfrm>
                  <a:off x="3297357" y="10268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83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4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5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6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7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8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Isosceles Triangle 103"/>
                <p:cNvSpPr/>
                <p:nvPr/>
              </p:nvSpPr>
              <p:spPr bwMode="auto">
                <a:xfrm rot="5400000">
                  <a:off x="3963179" y="10440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72434" y="102806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76873" y="378580"/>
                  <a:ext cx="979895" cy="393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endParaRPr lang="es-ES" alt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282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5010565" y="1702231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5620107" y="1702876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823812" y="335718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03483" y="632095"/>
                  <a:ext cx="1307314" cy="70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LNA</a:t>
                  </a:r>
                </a:p>
                <a:p>
                  <a:pPr algn="ctr"/>
                  <a:r>
                    <a:rPr lang="es-ES" altLang="en-US" sz="1100" dirty="0" smtClean="0">
                      <a:latin typeface="Times New Roman" pitchFamily="18" charset="0"/>
                    </a:rPr>
                    <a:t>Gain : 35 dB</a:t>
                  </a:r>
                </a:p>
                <a:p>
                  <a:pPr algn="ctr"/>
                  <a:endParaRPr lang="es-ES" altLang="en-US" sz="1100" dirty="0" smtClean="0">
                    <a:latin typeface="Times New Roman" pitchFamily="18" charset="0"/>
                  </a:endParaRPr>
                </a:p>
                <a:p>
                  <a:pPr algn="ctr"/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grpSp>
              <p:nvGrpSpPr>
                <p:cNvPr id="287" name="Gruppieren 252"/>
                <p:cNvGrpSpPr/>
                <p:nvPr/>
              </p:nvGrpSpPr>
              <p:grpSpPr bwMode="auto">
                <a:xfrm>
                  <a:off x="8295060" y="130589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7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8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9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0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1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2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Isosceles Triangle 103"/>
                <p:cNvSpPr/>
                <p:nvPr/>
              </p:nvSpPr>
              <p:spPr bwMode="auto">
                <a:xfrm rot="5400000">
                  <a:off x="7350777" y="1323132"/>
                  <a:ext cx="425450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311776"/>
                  <a:ext cx="398463" cy="412750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291" name="Gewinkelte Verbindung 264"/>
                <p:cNvCxnSpPr>
                  <a:cxnSpLocks noChangeShapeType="1"/>
                  <a:endCxn id="284" idx="2"/>
                </p:cNvCxnSpPr>
                <p:nvPr/>
              </p:nvCxnSpPr>
              <p:spPr bwMode="auto">
                <a:xfrm rot="10800000">
                  <a:off x="9313557" y="3854077"/>
                  <a:ext cx="1608657" cy="248902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85893" y="1323604"/>
                  <a:ext cx="1323975" cy="1145621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050" b="1" dirty="0">
                      <a:latin typeface="Times New Roman" panose="02020603050405020304" pitchFamily="18" charset="0"/>
                      <a:ea typeface="ＭＳ Ｐゴシック" charset="-128"/>
                    </a:rPr>
                    <a:t>UWB </a:t>
                  </a:r>
                  <a:r>
                    <a:rPr lang="en-GB" sz="1050" b="1" dirty="0" smtClean="0">
                      <a:latin typeface="Times New Roman" panose="02020603050405020304" pitchFamily="18" charset="0"/>
                      <a:ea typeface="ＭＳ Ｐゴシック" charset="-128"/>
                    </a:rPr>
                    <a:t>Sounder RX </a:t>
                  </a:r>
                </a:p>
                <a:p>
                  <a:pPr algn="ctr" eaLnBrk="1" hangingPunct="1">
                    <a:defRPr/>
                  </a:pPr>
                  <a:r>
                    <a:rPr lang="en-GB" sz="10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0 – 3.5 GHz</a:t>
                  </a:r>
                  <a:endParaRPr lang="en-GB" sz="10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s-ES" sz="1000" dirty="0">
                      <a:latin typeface="Times New Roman" panose="02020603050405020304" pitchFamily="18" charset="0"/>
                      <a:ea typeface="ＭＳ Ｐゴシック" charset="-128"/>
                    </a:rPr>
                    <a:t>3.5 GHz - 10.5 GHz</a:t>
                  </a:r>
                </a:p>
              </p:txBody>
            </p:sp>
            <p:cxnSp>
              <p:nvCxnSpPr>
                <p:cNvPr id="293" name="Gerade Verbindung mit Pfeil 82"/>
                <p:cNvCxnSpPr>
                  <a:cxnSpLocks noChangeShapeType="1"/>
                  <a:stCxn id="288" idx="0"/>
                  <a:endCxn id="377" idx="1"/>
                </p:cNvCxnSpPr>
                <p:nvPr/>
              </p:nvCxnSpPr>
              <p:spPr bwMode="auto">
                <a:xfrm flipV="1">
                  <a:off x="7757177" y="1515342"/>
                  <a:ext cx="537883" cy="146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4" name="Gerade Verbindung mit Pfeil 84"/>
                <p:cNvCxnSpPr>
                  <a:cxnSpLocks noChangeShapeType="1"/>
                  <a:stCxn id="361" idx="3"/>
                  <a:endCxn id="288" idx="3"/>
                </p:cNvCxnSpPr>
                <p:nvPr/>
              </p:nvCxnSpPr>
              <p:spPr bwMode="auto">
                <a:xfrm>
                  <a:off x="6932565" y="1516328"/>
                  <a:ext cx="437262" cy="47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5" name="Gewinkelte Verbindung 86"/>
                <p:cNvCxnSpPr>
                  <a:cxnSpLocks noChangeShapeType="1"/>
                  <a:stCxn id="284" idx="0"/>
                  <a:endCxn id="300" idx="4"/>
                </p:cNvCxnSpPr>
                <p:nvPr/>
              </p:nvCxnSpPr>
              <p:spPr bwMode="auto">
                <a:xfrm rot="16200000" flipV="1">
                  <a:off x="8813873" y="2857505"/>
                  <a:ext cx="999251" cy="11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6" name="Gewinkelte Verbindung 108"/>
                <p:cNvCxnSpPr>
                  <a:cxnSpLocks noChangeShapeType="1"/>
                  <a:stCxn id="276" idx="3"/>
                  <a:endCxn id="292" idx="2"/>
                </p:cNvCxnSpPr>
                <p:nvPr/>
              </p:nvCxnSpPr>
              <p:spPr bwMode="auto">
                <a:xfrm flipV="1">
                  <a:off x="6850339" y="2469225"/>
                  <a:ext cx="4097541" cy="2227790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7" name="Gerader Verbinder 43"/>
                <p:cNvCxnSpPr>
                  <a:cxnSpLocks noChangeShapeType="1"/>
                  <a:stCxn id="283" idx="0"/>
                  <a:endCxn id="283" idx="1"/>
                </p:cNvCxnSpPr>
                <p:nvPr/>
              </p:nvCxnSpPr>
              <p:spPr bwMode="auto">
                <a:xfrm flipH="1" flipV="1">
                  <a:off x="5767270" y="1771376"/>
                  <a:ext cx="142081" cy="7358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98" name="Gruppieren 110"/>
                <p:cNvGrpSpPr/>
                <p:nvPr/>
              </p:nvGrpSpPr>
              <p:grpSpPr bwMode="auto">
                <a:xfrm>
                  <a:off x="8331305" y="19556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1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2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3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4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75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6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Isosceles Triangle 103"/>
                <p:cNvSpPr/>
                <p:nvPr/>
              </p:nvSpPr>
              <p:spPr bwMode="auto">
                <a:xfrm rot="5400000">
                  <a:off x="7351535" y="1981351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946776"/>
                  <a:ext cx="398463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01" name="Gerade Verbindung mit Pfeil 119"/>
                <p:cNvCxnSpPr>
                  <a:cxnSpLocks noChangeShapeType="1"/>
                  <a:stCxn id="299" idx="0"/>
                  <a:endCxn id="371" idx="1"/>
                </p:cNvCxnSpPr>
                <p:nvPr/>
              </p:nvCxnSpPr>
              <p:spPr bwMode="auto">
                <a:xfrm flipV="1">
                  <a:off x="7757141" y="2165112"/>
                  <a:ext cx="574164" cy="9914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2" name="Gerade Verbindung mit Pfeil 120"/>
                <p:cNvCxnSpPr>
                  <a:cxnSpLocks noChangeShapeType="1"/>
                  <a:stCxn id="363" idx="3"/>
                  <a:endCxn id="299" idx="3"/>
                </p:cNvCxnSpPr>
                <p:nvPr/>
              </p:nvCxnSpPr>
              <p:spPr bwMode="auto">
                <a:xfrm flipV="1">
                  <a:off x="6918927" y="2175026"/>
                  <a:ext cx="450864" cy="64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3" name="Gerade Verbindung mit Pfeil 56"/>
                <p:cNvCxnSpPr>
                  <a:cxnSpLocks noChangeShapeType="1"/>
                  <a:stCxn id="300" idx="0"/>
                  <a:endCxn id="290" idx="4"/>
                </p:cNvCxnSpPr>
                <p:nvPr/>
              </p:nvCxnSpPr>
              <p:spPr bwMode="auto">
                <a:xfrm flipV="1">
                  <a:off x="9313556" y="1724327"/>
                  <a:ext cx="0" cy="22186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6012" y="1156266"/>
                  <a:ext cx="874279" cy="36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33857" y="2193201"/>
                  <a:ext cx="967828" cy="300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sp>
              <p:nvSpPr>
                <p:cNvPr id="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05650" y="1071440"/>
                  <a:ext cx="839563" cy="32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1</a:t>
                  </a:r>
                </a:p>
              </p:txBody>
            </p:sp>
            <p:sp>
              <p:nvSpPr>
                <p:cNvPr id="3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88619" y="2147970"/>
                  <a:ext cx="749578" cy="377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2</a:t>
                  </a:r>
                </a:p>
              </p:txBody>
            </p:sp>
            <p:cxnSp>
              <p:nvCxnSpPr>
                <p:cNvPr id="308" name="Gewinkelte Verbindung 126"/>
                <p:cNvCxnSpPr>
                  <a:cxnSpLocks noChangeShapeType="1"/>
                  <a:endCxn id="282" idx="5"/>
                </p:cNvCxnSpPr>
                <p:nvPr/>
              </p:nvCxnSpPr>
              <p:spPr bwMode="auto">
                <a:xfrm>
                  <a:off x="4347331" y="1245106"/>
                  <a:ext cx="810397" cy="52562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2343" y="897675"/>
                  <a:ext cx="822338" cy="367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0750" y="2592793"/>
                  <a:ext cx="825074" cy="343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grpSp>
              <p:nvGrpSpPr>
                <p:cNvPr id="311" name="Gruppieren 189"/>
                <p:cNvGrpSpPr/>
                <p:nvPr/>
              </p:nvGrpSpPr>
              <p:grpSpPr bwMode="auto">
                <a:xfrm>
                  <a:off x="3266708" y="23197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6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Isosceles Triangle 103"/>
                <p:cNvSpPr/>
                <p:nvPr/>
              </p:nvSpPr>
              <p:spPr bwMode="auto">
                <a:xfrm rot="5400000">
                  <a:off x="3932530" y="23369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58561" y="232502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14" name="Gewinkelte Verbindung 126"/>
                <p:cNvCxnSpPr>
                  <a:cxnSpLocks noChangeShapeType="1"/>
                  <a:endCxn id="282" idx="1"/>
                </p:cNvCxnSpPr>
                <p:nvPr/>
              </p:nvCxnSpPr>
              <p:spPr bwMode="auto">
                <a:xfrm flipV="1">
                  <a:off x="4325340" y="1917894"/>
                  <a:ext cx="832388" cy="61641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5" name="Flowchart: Process 284"/>
                <p:cNvSpPr/>
                <p:nvPr/>
              </p:nvSpPr>
              <p:spPr bwMode="auto">
                <a:xfrm>
                  <a:off x="1789005" y="1580190"/>
                  <a:ext cx="404582" cy="381081"/>
                </a:xfrm>
                <a:prstGeom prst="flowChartProcess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b="1" ker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  <p:cxnSp>
              <p:nvCxnSpPr>
                <p:cNvPr id="316" name="Gerader Verbinder 315"/>
                <p:cNvCxnSpPr>
                  <a:stCxn id="315" idx="1"/>
                </p:cNvCxnSpPr>
                <p:nvPr/>
              </p:nvCxnSpPr>
              <p:spPr bwMode="auto">
                <a:xfrm flipV="1">
                  <a:off x="1789005" y="1770730"/>
                  <a:ext cx="130169" cy="1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7" name="Gerader Verbinder 316"/>
                <p:cNvCxnSpPr/>
                <p:nvPr/>
              </p:nvCxnSpPr>
              <p:spPr bwMode="auto">
                <a:xfrm>
                  <a:off x="2071252" y="1664461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8" name="Gerader Verbinder 317"/>
                <p:cNvCxnSpPr/>
                <p:nvPr/>
              </p:nvCxnSpPr>
              <p:spPr bwMode="auto">
                <a:xfrm>
                  <a:off x="2066414" y="1835005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9" name="Gerader Verbinder 318"/>
                <p:cNvCxnSpPr/>
                <p:nvPr/>
              </p:nvCxnSpPr>
              <p:spPr bwMode="auto">
                <a:xfrm flipV="1">
                  <a:off x="1920087" y="1664461"/>
                  <a:ext cx="160334" cy="106709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20" name="Gerade Verbindung mit Pfeil 28"/>
                <p:cNvCxnSpPr>
                  <a:cxnSpLocks noChangeShapeType="1"/>
                  <a:stCxn id="280" idx="6"/>
                  <a:endCxn id="383" idx="1"/>
                </p:cNvCxnSpPr>
                <p:nvPr/>
              </p:nvCxnSpPr>
              <p:spPr bwMode="auto">
                <a:xfrm>
                  <a:off x="3070896" y="1233648"/>
                  <a:ext cx="226461" cy="265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1" name="Gerade Verbindung mit Pfeil 28"/>
                <p:cNvCxnSpPr>
                  <a:cxnSpLocks noChangeShapeType="1"/>
                  <a:stCxn id="383" idx="3"/>
                  <a:endCxn id="279" idx="3"/>
                </p:cNvCxnSpPr>
                <p:nvPr/>
              </p:nvCxnSpPr>
              <p:spPr bwMode="auto">
                <a:xfrm>
                  <a:off x="3701939" y="12363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2" name="Gerade Verbindung mit Pfeil 28"/>
                <p:cNvCxnSpPr>
                  <a:cxnSpLocks noChangeShapeType="1"/>
                  <a:stCxn id="365" idx="3"/>
                  <a:endCxn id="312" idx="3"/>
                </p:cNvCxnSpPr>
                <p:nvPr/>
              </p:nvCxnSpPr>
              <p:spPr bwMode="auto">
                <a:xfrm>
                  <a:off x="3671290" y="25292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3" name="Gerade Verbindung mit Pfeil 28"/>
                <p:cNvCxnSpPr>
                  <a:cxnSpLocks noChangeShapeType="1"/>
                  <a:stCxn id="313" idx="6"/>
                  <a:endCxn id="365" idx="1"/>
                </p:cNvCxnSpPr>
                <p:nvPr/>
              </p:nvCxnSpPr>
              <p:spPr bwMode="auto">
                <a:xfrm flipV="1">
                  <a:off x="3057023" y="2529201"/>
                  <a:ext cx="209685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4" name="Gewinkelte Verbindung 126"/>
                <p:cNvCxnSpPr>
                  <a:cxnSpLocks noChangeShapeType="1"/>
                  <a:endCxn id="280" idx="2"/>
                </p:cNvCxnSpPr>
                <p:nvPr/>
              </p:nvCxnSpPr>
              <p:spPr bwMode="auto">
                <a:xfrm flipV="1">
                  <a:off x="2170158" y="1233648"/>
                  <a:ext cx="502276" cy="426789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5" name="Gerader Verbinder 324"/>
                <p:cNvCxnSpPr>
                  <a:stCxn id="315" idx="3"/>
                  <a:endCxn id="315" idx="3"/>
                </p:cNvCxnSpPr>
                <p:nvPr/>
              </p:nvCxnSpPr>
              <p:spPr>
                <a:xfrm>
                  <a:off x="2193587" y="1770731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winkelte Verbindung 126"/>
                <p:cNvCxnSpPr>
                  <a:cxnSpLocks noChangeShapeType="1"/>
                  <a:stCxn id="315" idx="3"/>
                  <a:endCxn id="313" idx="2"/>
                </p:cNvCxnSpPr>
                <p:nvPr/>
              </p:nvCxnSpPr>
              <p:spPr bwMode="auto">
                <a:xfrm>
                  <a:off x="2193587" y="1770731"/>
                  <a:ext cx="464974" cy="7598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7" name="Gerade Verbindung mit Pfeil 28"/>
                <p:cNvCxnSpPr>
                  <a:cxnSpLocks noChangeShapeType="1"/>
                  <a:endCxn id="315" idx="1"/>
                </p:cNvCxnSpPr>
                <p:nvPr/>
              </p:nvCxnSpPr>
              <p:spPr bwMode="auto">
                <a:xfrm flipV="1">
                  <a:off x="1435916" y="1770731"/>
                  <a:ext cx="353089" cy="3362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8" name="Gewinkelte Verbindung 327"/>
                <p:cNvCxnSpPr>
                  <a:stCxn id="274" idx="0"/>
                  <a:endCxn id="313" idx="4"/>
                </p:cNvCxnSpPr>
                <p:nvPr/>
              </p:nvCxnSpPr>
              <p:spPr>
                <a:xfrm rot="5400000" flipH="1" flipV="1">
                  <a:off x="2487927" y="3106054"/>
                  <a:ext cx="73973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hteck 328"/>
                <p:cNvSpPr/>
                <p:nvPr/>
              </p:nvSpPr>
              <p:spPr>
                <a:xfrm>
                  <a:off x="1654844" y="291100"/>
                  <a:ext cx="3003147" cy="390128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0" name="Gewinkelte Verbindung 126"/>
                <p:cNvCxnSpPr>
                  <a:cxnSpLocks noChangeShapeType="1"/>
                </p:cNvCxnSpPr>
                <p:nvPr/>
              </p:nvCxnSpPr>
              <p:spPr bwMode="auto">
                <a:xfrm>
                  <a:off x="9512670" y="1493158"/>
                  <a:ext cx="746741" cy="1580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1" name="Gewinkelte Verbindung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9520046" y="2044449"/>
                  <a:ext cx="739365" cy="9194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2" name="Gruppieren 331"/>
                <p:cNvGrpSpPr/>
                <p:nvPr/>
              </p:nvGrpSpPr>
              <p:grpSpPr>
                <a:xfrm>
                  <a:off x="6313977" y="1962509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3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4" name="Gerade Verbindung mit Pfeil 363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ieren 332"/>
                <p:cNvGrpSpPr/>
                <p:nvPr/>
              </p:nvGrpSpPr>
              <p:grpSpPr>
                <a:xfrm>
                  <a:off x="6327615" y="1303164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1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2" name="Gerade Verbindung mit Pfeil 361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8653491" y="1525508"/>
                  <a:ext cx="414565" cy="2808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5" name="Gerade Verbindung mit Pfeil 28"/>
                <p:cNvCxnSpPr>
                  <a:cxnSpLocks noChangeShapeType="1"/>
                  <a:stCxn id="371" idx="3"/>
                  <a:endCxn id="300" idx="2"/>
                </p:cNvCxnSpPr>
                <p:nvPr/>
              </p:nvCxnSpPr>
              <p:spPr bwMode="auto">
                <a:xfrm flipV="1">
                  <a:off x="8735887" y="2152357"/>
                  <a:ext cx="378320" cy="1275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6" name="Gewinkelte Verbindung 126"/>
                <p:cNvCxnSpPr>
                  <a:cxnSpLocks noChangeShapeType="1"/>
                  <a:stCxn id="283" idx="1"/>
                  <a:endCxn id="361" idx="1"/>
                </p:cNvCxnSpPr>
                <p:nvPr/>
              </p:nvCxnSpPr>
              <p:spPr bwMode="auto">
                <a:xfrm rot="5400000" flipH="1" flipV="1">
                  <a:off x="5919918" y="1363680"/>
                  <a:ext cx="255048" cy="56034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7" name="Gewinkelte Verbindung 126"/>
                <p:cNvCxnSpPr>
                  <a:cxnSpLocks noChangeShapeType="1"/>
                  <a:stCxn id="283" idx="5"/>
                  <a:endCxn id="363" idx="1"/>
                </p:cNvCxnSpPr>
                <p:nvPr/>
              </p:nvCxnSpPr>
              <p:spPr bwMode="auto">
                <a:xfrm rot="16200000" flipH="1">
                  <a:off x="5912056" y="1773752"/>
                  <a:ext cx="257134" cy="546707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8" name="Rechteck 337"/>
                <p:cNvSpPr/>
                <p:nvPr/>
              </p:nvSpPr>
              <p:spPr>
                <a:xfrm>
                  <a:off x="6028441" y="291099"/>
                  <a:ext cx="4161345" cy="393601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9" name="Gewinkelte Verbindung 264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rot="10800000">
                  <a:off x="2848417" y="3991309"/>
                  <a:ext cx="3022434" cy="705706"/>
                </a:xfrm>
                <a:prstGeom prst="bentConnector3">
                  <a:avLst>
                    <a:gd name="adj1" fmla="val 99931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6461" y="1286944"/>
                  <a:ext cx="979895" cy="28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Switch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>
                  <a:off x="2458901" y="347713"/>
                  <a:ext cx="1091016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TX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>
                  <a:off x="7622347" y="337175"/>
                  <a:ext cx="1111908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RX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3" name="Gruppieren 110"/>
                <p:cNvGrpSpPr/>
                <p:nvPr/>
              </p:nvGrpSpPr>
              <p:grpSpPr bwMode="auto">
                <a:xfrm>
                  <a:off x="2666314" y="29090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5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4" name="Gruppieren 110"/>
                <p:cNvGrpSpPr/>
                <p:nvPr/>
              </p:nvGrpSpPr>
              <p:grpSpPr bwMode="auto">
                <a:xfrm>
                  <a:off x="9106119" y="2831297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49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0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1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2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3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4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5" name="Rechteck 344"/>
                <p:cNvSpPr/>
                <p:nvPr/>
              </p:nvSpPr>
              <p:spPr>
                <a:xfrm>
                  <a:off x="3072805" y="1631898"/>
                  <a:ext cx="1490065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>
                  <a:off x="8034735" y="1660345"/>
                  <a:ext cx="1103551" cy="355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1471" y="2815934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</a:t>
                  </a:r>
                </a:p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23dBm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>
                  <a:off x="6140667" y="2327144"/>
                  <a:ext cx="1024159" cy="586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Step </a:t>
                  </a:r>
                </a:p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Attenuator</a:t>
                  </a:r>
                </a:p>
              </p:txBody>
            </p:sp>
          </p:grpSp>
          <p:sp>
            <p:nvSpPr>
              <p:cNvPr id="269" name="Text Box 11"/>
              <p:cNvSpPr txBox="1">
                <a:spLocks noChangeArrowheads="1"/>
              </p:cNvSpPr>
              <p:nvPr/>
            </p:nvSpPr>
            <p:spPr bwMode="auto">
              <a:xfrm>
                <a:off x="4745614" y="1451028"/>
                <a:ext cx="866805" cy="4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s-ES" altLang="en-US" sz="1100" dirty="0" smtClean="0">
                    <a:latin typeface="Times New Roman" pitchFamily="18" charset="0"/>
                  </a:rPr>
                  <a:t>LNA</a:t>
                </a:r>
              </a:p>
              <a:p>
                <a:pPr algn="ctr"/>
                <a:r>
                  <a:rPr lang="es-ES" altLang="en-US" sz="1100" dirty="0" smtClean="0">
                    <a:latin typeface="Times New Roman" pitchFamily="18" charset="0"/>
                  </a:rPr>
                  <a:t>Gain : 35 dB</a:t>
                </a:r>
              </a:p>
              <a:p>
                <a:pPr algn="ctr"/>
                <a:endParaRPr lang="es-ES" altLang="en-US" sz="1100" dirty="0" smtClean="0">
                  <a:latin typeface="Times New Roman" pitchFamily="18" charset="0"/>
                </a:endParaRPr>
              </a:p>
              <a:p>
                <a:pPr algn="ctr"/>
                <a:endParaRPr lang="es-ES" altLang="en-US" sz="1100" dirty="0">
                  <a:latin typeface="Times New Roman" pitchFamily="18" charset="0"/>
                </a:endParaRPr>
              </a:p>
            </p:txBody>
          </p:sp>
          <p:sp>
            <p:nvSpPr>
              <p:cNvPr id="270" name="Rectangle 39"/>
              <p:cNvSpPr>
                <a:spLocks noChangeArrowheads="1"/>
              </p:cNvSpPr>
              <p:nvPr/>
            </p:nvSpPr>
            <p:spPr bwMode="auto">
              <a:xfrm>
                <a:off x="176447" y="675294"/>
                <a:ext cx="877852" cy="709217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50" b="1" dirty="0">
                    <a:latin typeface="Times New Roman" panose="02020603050405020304" pitchFamily="18" charset="0"/>
                    <a:ea typeface="ＭＳ Ｐゴシック" charset="-128"/>
                  </a:rPr>
                  <a:t>UWB </a:t>
                </a:r>
                <a:r>
                  <a:rPr lang="en-GB" sz="1050" b="1" dirty="0" smtClean="0">
                    <a:latin typeface="Times New Roman" panose="02020603050405020304" pitchFamily="18" charset="0"/>
                    <a:ea typeface="ＭＳ Ｐゴシック" charset="-128"/>
                  </a:rPr>
                  <a:t>Sounder TX </a:t>
                </a:r>
              </a:p>
              <a:p>
                <a:pPr algn="ctr" eaLnBrk="1" hangingPunct="1">
                  <a:defRPr/>
                </a:pPr>
                <a:r>
                  <a:rPr lang="en-GB" sz="1000" dirty="0" smtClean="0">
                    <a:latin typeface="Times New Roman" panose="02020603050405020304" pitchFamily="18" charset="0"/>
                    <a:ea typeface="ＭＳ Ｐゴシック" charset="-128"/>
                  </a:rPr>
                  <a:t>0 – 3.5 GHz</a:t>
                </a:r>
                <a:endParaRPr lang="en-GB" sz="1000" dirty="0">
                  <a:latin typeface="Times New Roman" panose="02020603050405020304" pitchFamily="18" charset="0"/>
                  <a:ea typeface="ＭＳ Ｐゴシック" charset="-128"/>
                </a:endParaRPr>
              </a:p>
              <a:p>
                <a:pPr algn="ctr" eaLnBrk="1" hangingPunct="1">
                  <a:defRPr/>
                </a:pPr>
                <a:r>
                  <a:rPr lang="es-ES" sz="1000" dirty="0">
                    <a:latin typeface="Times New Roman" panose="02020603050405020304" pitchFamily="18" charset="0"/>
                    <a:ea typeface="ＭＳ Ｐゴシック" charset="-128"/>
                  </a:rPr>
                  <a:t>3.5 GHz - 10.5 GHz</a:t>
                </a:r>
              </a:p>
            </p:txBody>
          </p:sp>
        </p:grp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>
              <a:off x="2693552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  <p:sp>
          <p:nvSpPr>
            <p:cNvPr id="391" name="Text Box 11"/>
            <p:cNvSpPr txBox="1">
              <a:spLocks noChangeArrowheads="1"/>
            </p:cNvSpPr>
            <p:nvPr/>
          </p:nvSpPr>
          <p:spPr bwMode="auto">
            <a:xfrm>
              <a:off x="5905040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</p:grpSp>
      <p:sp>
        <p:nvSpPr>
          <p:cNvPr id="392" name="Rechteck 391"/>
          <p:cNvSpPr/>
          <p:nvPr/>
        </p:nvSpPr>
        <p:spPr>
          <a:xfrm>
            <a:off x="4676758" y="1415936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Step </a:t>
            </a:r>
          </a:p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Attenuator</a:t>
            </a: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5"/>
          </a:xfrm>
        </p:spPr>
        <p:txBody>
          <a:bodyPr/>
          <a:lstStyle/>
          <a:p>
            <a:r>
              <a:rPr lang="en-US" dirty="0" smtClean="0"/>
              <a:t>Entrance Hall Scenario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3137172" cy="470575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99593" y="1484784"/>
            <a:ext cx="4032448" cy="456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7 x 25m x 9m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g</a:t>
            </a:r>
            <a:r>
              <a:rPr lang="en-GB" kern="0" dirty="0" smtClean="0"/>
              <a:t>lass </a:t>
            </a:r>
            <a:r>
              <a:rPr lang="en-GB" kern="0" dirty="0" smtClean="0"/>
              <a:t>and metal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3 different floors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373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6" y="1561310"/>
            <a:ext cx="488476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Entrance Hall of </a:t>
            </a:r>
            <a:r>
              <a:rPr lang="en-US" sz="1800" b="1" dirty="0" err="1" smtClean="0">
                <a:solidFill>
                  <a:schemeClr val="tx1"/>
                </a:solidFill>
              </a:rPr>
              <a:t>Zuse</a:t>
            </a:r>
            <a:r>
              <a:rPr lang="en-US" sz="1800" b="1" dirty="0" smtClean="0">
                <a:solidFill>
                  <a:schemeClr val="tx1"/>
                </a:solidFill>
              </a:rPr>
              <a:t> – </a:t>
            </a:r>
            <a:r>
              <a:rPr lang="en-US" sz="1800" b="1" dirty="0" err="1" smtClean="0">
                <a:solidFill>
                  <a:schemeClr val="tx1"/>
                </a:solidFill>
              </a:rPr>
              <a:t>Bau</a:t>
            </a:r>
            <a:r>
              <a:rPr lang="en-US" sz="1800" b="1" dirty="0" smtClean="0">
                <a:solidFill>
                  <a:schemeClr val="tx1"/>
                </a:solidFill>
              </a:rPr>
              <a:t>  at TU </a:t>
            </a:r>
            <a:r>
              <a:rPr lang="en-US" sz="1800" b="1" dirty="0" err="1" smtClean="0">
                <a:solidFill>
                  <a:schemeClr val="tx1"/>
                </a:solidFill>
              </a:rPr>
              <a:t>Ilmenau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Positions (1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in the ground floor)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9 Rx Positions (all in the ground floor)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7551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dirty="0" err="1">
                <a:solidFill>
                  <a:schemeClr val="tx1"/>
                </a:solidFill>
              </a:rPr>
              <a:t>Entrance</a:t>
            </a:r>
            <a:r>
              <a:rPr lang="de-DE" dirty="0">
                <a:solidFill>
                  <a:schemeClr val="tx1"/>
                </a:solidFill>
              </a:rPr>
              <a:t> Hall Scenario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186" y="1119191"/>
            <a:ext cx="3454400" cy="5181600"/>
          </a:xfrm>
          <a:prstGeom prst="rect">
            <a:avLst/>
          </a:prstGeom>
        </p:spPr>
      </p:pic>
      <p:sp>
        <p:nvSpPr>
          <p:cNvPr id="6" name="Ellipse 18"/>
          <p:cNvSpPr/>
          <p:nvPr/>
        </p:nvSpPr>
        <p:spPr bwMode="auto">
          <a:xfrm>
            <a:off x="7139397" y="4304510"/>
            <a:ext cx="237438" cy="221267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Textfeld 11"/>
          <p:cNvSpPr txBox="1"/>
          <p:nvPr/>
        </p:nvSpPr>
        <p:spPr>
          <a:xfrm>
            <a:off x="7473752" y="4304510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Tx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1" name="Ellipse 18"/>
          <p:cNvSpPr/>
          <p:nvPr/>
        </p:nvSpPr>
        <p:spPr bwMode="auto">
          <a:xfrm>
            <a:off x="7934958" y="5980911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Ellipse 18"/>
          <p:cNvSpPr/>
          <p:nvPr/>
        </p:nvSpPr>
        <p:spPr bwMode="auto">
          <a:xfrm>
            <a:off x="7156021" y="5530638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Ellipse 18"/>
          <p:cNvSpPr/>
          <p:nvPr/>
        </p:nvSpPr>
        <p:spPr bwMode="auto">
          <a:xfrm>
            <a:off x="6514175" y="5295110"/>
            <a:ext cx="273777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Ellipse 18"/>
          <p:cNvSpPr/>
          <p:nvPr/>
        </p:nvSpPr>
        <p:spPr bwMode="auto">
          <a:xfrm>
            <a:off x="6084717" y="5066510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feld 11"/>
          <p:cNvSpPr txBox="1"/>
          <p:nvPr/>
        </p:nvSpPr>
        <p:spPr>
          <a:xfrm>
            <a:off x="8079343" y="5631437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6" name="Textfeld 11"/>
          <p:cNvSpPr txBox="1"/>
          <p:nvPr/>
        </p:nvSpPr>
        <p:spPr>
          <a:xfrm>
            <a:off x="7192538" y="5599910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7" name="Textfeld 11"/>
          <p:cNvSpPr txBox="1"/>
          <p:nvPr/>
        </p:nvSpPr>
        <p:spPr>
          <a:xfrm>
            <a:off x="6474903" y="5316596"/>
            <a:ext cx="63816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3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9" name="Textfeld 11"/>
          <p:cNvSpPr txBox="1"/>
          <p:nvPr/>
        </p:nvSpPr>
        <p:spPr>
          <a:xfrm>
            <a:off x="6455346" y="44846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0" name="Textfeld 11"/>
          <p:cNvSpPr txBox="1"/>
          <p:nvPr/>
        </p:nvSpPr>
        <p:spPr>
          <a:xfrm>
            <a:off x="5728649" y="47590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2" name="Ellipse 18"/>
          <p:cNvSpPr/>
          <p:nvPr/>
        </p:nvSpPr>
        <p:spPr bwMode="auto">
          <a:xfrm>
            <a:off x="6661071" y="5001325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pic>
        <p:nvPicPr>
          <p:cNvPr id="23" name="Grafik 1" descr="\\vinson.rz.tu-ilmenau.de\FG_EMT\projects\ongoing\mmWaveHuawei\measurements\2015-02_03-27_2-Zusebau_Ground_Floor\photos\DSCN497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701463" cy="3519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Ellipse 18"/>
          <p:cNvSpPr/>
          <p:nvPr/>
        </p:nvSpPr>
        <p:spPr bwMode="auto">
          <a:xfrm>
            <a:off x="1080967" y="521218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feld 11"/>
          <p:cNvSpPr txBox="1"/>
          <p:nvPr/>
        </p:nvSpPr>
        <p:spPr>
          <a:xfrm>
            <a:off x="1225352" y="486271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6" name="Ellipse 18"/>
          <p:cNvSpPr/>
          <p:nvPr/>
        </p:nvSpPr>
        <p:spPr bwMode="auto">
          <a:xfrm>
            <a:off x="890889" y="498390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Textfeld 11"/>
          <p:cNvSpPr txBox="1"/>
          <p:nvPr/>
        </p:nvSpPr>
        <p:spPr>
          <a:xfrm>
            <a:off x="1035274" y="463443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2" name="Ellipse 18"/>
          <p:cNvSpPr/>
          <p:nvPr/>
        </p:nvSpPr>
        <p:spPr bwMode="auto">
          <a:xfrm>
            <a:off x="3958276" y="5142917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4" name="Textfeld 11"/>
          <p:cNvSpPr txBox="1"/>
          <p:nvPr/>
        </p:nvSpPr>
        <p:spPr>
          <a:xfrm>
            <a:off x="3994793" y="5212189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6" name="Ellipse 18"/>
          <p:cNvSpPr/>
          <p:nvPr/>
        </p:nvSpPr>
        <p:spPr bwMode="auto">
          <a:xfrm>
            <a:off x="4882952" y="5523390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7" name="Textfeld 11"/>
          <p:cNvSpPr txBox="1"/>
          <p:nvPr/>
        </p:nvSpPr>
        <p:spPr>
          <a:xfrm>
            <a:off x="4355118" y="560654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146</TotalTime>
  <Words>1494</Words>
  <Application>Microsoft Office PowerPoint</Application>
  <PresentationFormat>On-screen Show (4:3)</PresentationFormat>
  <Paragraphs>411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802-11-Submission</vt:lpstr>
      <vt:lpstr>Microsoft Office Word 97 - 2003 Document</vt:lpstr>
      <vt:lpstr>Channel Sounding for 802.11ay</vt:lpstr>
      <vt:lpstr>Abstract</vt:lpstr>
      <vt:lpstr>Outline</vt:lpstr>
      <vt:lpstr>Motivation</vt:lpstr>
      <vt:lpstr>Summary of Measurement Activities</vt:lpstr>
      <vt:lpstr>Slide 6</vt:lpstr>
      <vt:lpstr> Dual Polarimetric Ultra-Wideband Channel Sounder (DP-UMCS)</vt:lpstr>
      <vt:lpstr>Entrance Hall Scenario</vt:lpstr>
      <vt:lpstr>Entrance Hall Scenario</vt:lpstr>
      <vt:lpstr>Measurement Set-Up</vt:lpstr>
      <vt:lpstr>Measurement results </vt:lpstr>
      <vt:lpstr>Data Set</vt:lpstr>
      <vt:lpstr>Data Pre-processing</vt:lpstr>
      <vt:lpstr>Tx 1 – Rx 1 LOS</vt:lpstr>
      <vt:lpstr>Tx 1 – Rx 9 NLOS</vt:lpstr>
      <vt:lpstr>Tx 1 – Rx 12 LOS</vt:lpstr>
      <vt:lpstr>Tx 1 – Rx 13 NLOS</vt:lpstr>
      <vt:lpstr>Power Angular Profile of all Receivers</vt:lpstr>
      <vt:lpstr>Calculation</vt:lpstr>
      <vt:lpstr>PDP Tx 1</vt:lpstr>
      <vt:lpstr>PDP Tx 1</vt:lpstr>
      <vt:lpstr>What is the right unambiguous range for 60 GHz measurements? </vt:lpstr>
      <vt:lpstr>List of Parameters</vt:lpstr>
      <vt:lpstr>Result discussion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822</cp:revision>
  <cp:lastPrinted>1601-01-01T00:00:00Z</cp:lastPrinted>
  <dcterms:created xsi:type="dcterms:W3CDTF">2014-10-16T10:58:26Z</dcterms:created>
  <dcterms:modified xsi:type="dcterms:W3CDTF">2015-07-15T02:15:37Z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1436918763</vt:lpwstr>
  </property>
</Properties>
</file>