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6"/>
  </p:sldMasterIdLst>
  <p:notesMasterIdLst>
    <p:notesMasterId r:id="rId22"/>
  </p:notesMasterIdLst>
  <p:handoutMasterIdLst>
    <p:handoutMasterId r:id="rId23"/>
  </p:handoutMasterIdLst>
  <p:sldIdLst>
    <p:sldId id="484" r:id="rId7"/>
    <p:sldId id="485" r:id="rId8"/>
    <p:sldId id="486" r:id="rId9"/>
    <p:sldId id="487" r:id="rId10"/>
    <p:sldId id="488" r:id="rId11"/>
    <p:sldId id="489" r:id="rId12"/>
    <p:sldId id="490" r:id="rId13"/>
    <p:sldId id="491" r:id="rId14"/>
    <p:sldId id="472" r:id="rId15"/>
    <p:sldId id="477" r:id="rId16"/>
    <p:sldId id="471" r:id="rId17"/>
    <p:sldId id="481" r:id="rId18"/>
    <p:sldId id="482" r:id="rId19"/>
    <p:sldId id="492" r:id="rId20"/>
    <p:sldId id="483"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736" userDrawn="1">
          <p15:clr>
            <a:srgbClr val="A4A3A4"/>
          </p15:clr>
        </p15:guide>
        <p15:guide id="2" pos="2880">
          <p15:clr>
            <a:srgbClr val="A4A3A4"/>
          </p15:clr>
        </p15:guide>
        <p15:guide id="3" orient="horz" pos="3456"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sterjadhi, Alfred" initials="AA" lastIdx="1" clrIdx="0">
    <p:extLst>
      <p:ext uri="{19B8F6BF-5375-455C-9EA6-DF929625EA0E}">
        <p15:presenceInfo xmlns:p15="http://schemas.microsoft.com/office/powerpoint/2012/main" userId="S-1-5-21-945540591-4024260831-3861152641-5510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662" autoAdjust="0"/>
    <p:restoredTop sz="87228" autoAdjust="0"/>
  </p:normalViewPr>
  <p:slideViewPr>
    <p:cSldViewPr>
      <p:cViewPr varScale="1">
        <p:scale>
          <a:sx n="87" d="100"/>
          <a:sy n="87" d="100"/>
        </p:scale>
        <p:origin x="888" y="78"/>
      </p:cViewPr>
      <p:guideLst>
        <p:guide orient="horz" pos="2736"/>
        <p:guide pos="2880"/>
        <p:guide orient="horz" pos="3456"/>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6" d="100"/>
          <a:sy n="66" d="100"/>
        </p:scale>
        <p:origin x="323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commentAuthors" Target="commentAuthor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pPr lvl="0"/>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ED7C50F-071E-4D3B-9A71-41D99FA7C3E5}" type="slidenum">
              <a:rPr lang="en-US" smtClean="0"/>
              <a:t>1</a:t>
            </a:fld>
            <a:endParaRPr lang="en-US" dirty="0"/>
          </a:p>
        </p:txBody>
      </p:sp>
    </p:spTree>
    <p:extLst>
      <p:ext uri="{BB962C8B-B14F-4D97-AF65-F5344CB8AC3E}">
        <p14:creationId xmlns:p14="http://schemas.microsoft.com/office/powerpoint/2010/main" val="1927018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13</a:t>
            </a:fld>
            <a:endParaRPr lang="en-US" dirty="0"/>
          </a:p>
        </p:txBody>
      </p:sp>
    </p:spTree>
    <p:extLst>
      <p:ext uri="{BB962C8B-B14F-4D97-AF65-F5344CB8AC3E}">
        <p14:creationId xmlns:p14="http://schemas.microsoft.com/office/powerpoint/2010/main" val="278111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smtClean="0"/>
              <a:t>S. Merlin (Qualcomm)</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S. Merlin (Qualcomm)</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S. Merlin (Qualcomm)</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40261" y="158449"/>
            <a:ext cx="7984071" cy="767581"/>
          </a:xfrm>
          <a:prstGeom prst="rect">
            <a:avLst/>
          </a:prstGeom>
        </p:spPr>
        <p:txBody>
          <a:bodyPr rtlCol="0">
            <a:normAutofit/>
          </a:bodyPr>
          <a:lstStyle/>
          <a:p>
            <a:pPr lvl="0"/>
            <a:r>
              <a:rPr lang="en-US" dirty="0" smtClean="0"/>
              <a:t>Click to edit Master title style</a:t>
            </a:r>
            <a:endParaRPr lang="en-US" dirty="0"/>
          </a:p>
        </p:txBody>
      </p:sp>
      <p:sp>
        <p:nvSpPr>
          <p:cNvPr id="5" name="Text Placeholder 2"/>
          <p:cNvSpPr>
            <a:spLocks noGrp="1"/>
          </p:cNvSpPr>
          <p:nvPr>
            <p:ph idx="1"/>
          </p:nvPr>
        </p:nvSpPr>
        <p:spPr>
          <a:xfrm>
            <a:off x="440261" y="1096261"/>
            <a:ext cx="7984072" cy="5219872"/>
          </a:xfrm>
          <a:prstGeom prst="rect">
            <a:avLst/>
          </a:prstGeom>
        </p:spPr>
        <p:txBody>
          <a:bodyPr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6" name="Slide Number Placeholder 5"/>
          <p:cNvSpPr>
            <a:spLocks noGrp="1"/>
          </p:cNvSpPr>
          <p:nvPr>
            <p:ph type="sldNum" sz="quarter" idx="10"/>
          </p:nvPr>
        </p:nvSpPr>
        <p:spPr>
          <a:xfrm>
            <a:off x="122238" y="6510338"/>
            <a:ext cx="531812" cy="331787"/>
          </a:xfrm>
          <a:prstGeom prst="rect">
            <a:avLst/>
          </a:prstGeom>
        </p:spPr>
        <p:txBody>
          <a:bodyPr vert="horz" lIns="91440" tIns="45720" rIns="91440" bIns="45720" rtlCol="0" anchor="ctr"/>
          <a:lstStyle>
            <a:lvl1pPr algn="l">
              <a:defRPr sz="1200">
                <a:solidFill>
                  <a:srgbClr val="254061"/>
                </a:solidFill>
                <a:latin typeface="Arial"/>
                <a:cs typeface="Arial"/>
              </a:defRPr>
            </a:lvl1pPr>
          </a:lstStyle>
          <a:p>
            <a:pPr>
              <a:defRPr/>
            </a:pPr>
            <a:fld id="{36B4BC7D-9FF8-4E04-BEB9-AFDEEF7824A6}" type="slidenum">
              <a:rPr lang="en-US"/>
              <a:pPr>
                <a:defRPr/>
              </a:pPr>
              <a:t>‹#›</a:t>
            </a:fld>
            <a:endParaRPr lang="en-US" dirty="0"/>
          </a:p>
        </p:txBody>
      </p:sp>
    </p:spTree>
    <p:extLst>
      <p:ext uri="{BB962C8B-B14F-4D97-AF65-F5344CB8AC3E}">
        <p14:creationId xmlns:p14="http://schemas.microsoft.com/office/powerpoint/2010/main" val="31110201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40261" y="158449"/>
            <a:ext cx="7984071" cy="767581"/>
          </a:xfrm>
          <a:prstGeom prst="rect">
            <a:avLst/>
          </a:prstGeom>
        </p:spPr>
        <p:txBody>
          <a:bodyPr rtlCol="0">
            <a:normAutofit/>
          </a:bodyPr>
          <a:lstStyle/>
          <a:p>
            <a:pPr lvl="0"/>
            <a:r>
              <a:rPr lang="en-US" dirty="0" smtClean="0"/>
              <a:t>Click to edit Master title style</a:t>
            </a:r>
            <a:endParaRPr lang="en-US" dirty="0"/>
          </a:p>
        </p:txBody>
      </p:sp>
      <p:sp>
        <p:nvSpPr>
          <p:cNvPr id="5" name="Text Placeholder 2"/>
          <p:cNvSpPr>
            <a:spLocks noGrp="1"/>
          </p:cNvSpPr>
          <p:nvPr>
            <p:ph idx="1"/>
          </p:nvPr>
        </p:nvSpPr>
        <p:spPr>
          <a:xfrm>
            <a:off x="440261" y="1096261"/>
            <a:ext cx="7984072" cy="5219872"/>
          </a:xfrm>
          <a:prstGeom prst="rect">
            <a:avLst/>
          </a:prstGeom>
        </p:spPr>
        <p:txBody>
          <a:bodyPr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6" name="Slide Number Placeholder 5"/>
          <p:cNvSpPr>
            <a:spLocks noGrp="1"/>
          </p:cNvSpPr>
          <p:nvPr>
            <p:ph type="sldNum" sz="quarter" idx="10"/>
          </p:nvPr>
        </p:nvSpPr>
        <p:spPr>
          <a:xfrm>
            <a:off x="122238" y="6510338"/>
            <a:ext cx="531812" cy="331787"/>
          </a:xfrm>
          <a:prstGeom prst="rect">
            <a:avLst/>
          </a:prstGeom>
        </p:spPr>
        <p:txBody>
          <a:bodyPr vert="horz" lIns="91440" tIns="45720" rIns="91440" bIns="45720" rtlCol="0" anchor="ctr"/>
          <a:lstStyle>
            <a:lvl1pPr algn="l">
              <a:defRPr sz="1200">
                <a:solidFill>
                  <a:srgbClr val="254061"/>
                </a:solidFill>
                <a:latin typeface="Arial"/>
                <a:cs typeface="Arial"/>
              </a:defRPr>
            </a:lvl1pPr>
          </a:lstStyle>
          <a:p>
            <a:pPr>
              <a:defRPr/>
            </a:pPr>
            <a:fld id="{36B4BC7D-9FF8-4E04-BEB9-AFDEEF7824A6}" type="slidenum">
              <a:rPr lang="en-US"/>
              <a:pPr>
                <a:defRPr/>
              </a:pPr>
              <a:t>‹#›</a:t>
            </a:fld>
            <a:endParaRPr lang="en-US" dirty="0"/>
          </a:p>
        </p:txBody>
      </p:sp>
    </p:spTree>
    <p:extLst>
      <p:ext uri="{BB962C8B-B14F-4D97-AF65-F5344CB8AC3E}">
        <p14:creationId xmlns:p14="http://schemas.microsoft.com/office/powerpoint/2010/main" val="24785676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smtClean="0"/>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7/15/2015</a:t>
            </a:fld>
            <a:endParaRPr lang="en-US" sz="1000" kern="1200" dirty="0" smtClean="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smtClean="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6721759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smtClean="0"/>
              <a:t>S. Merlin (Qualcomm)</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smtClean="0"/>
              <a:t>S. Merlin (Qualcomm)</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S. Merlin (Qualcomm)</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S. Merlin (Qualcomm)</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S. Merlin (Qualcomm)</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S. Merlin (Qualcomm)</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S. Merlin (Qualcomm)</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S. Merlin (Qualcomm)</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smtClean="0"/>
              <a:t>S. Merlin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dirty="0" smtClean="0"/>
              <a:t>Submission </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userDrawn="1"/>
        </p:nvSpPr>
        <p:spPr>
          <a:xfrm>
            <a:off x="3581401" y="303340"/>
            <a:ext cx="4876800" cy="553998"/>
          </a:xfrm>
          <a:prstGeom prst="rect">
            <a:avLst/>
          </a:prstGeom>
          <a:noFill/>
        </p:spPr>
        <p:txBody>
          <a:bodyPr wrap="square" rtlCol="0">
            <a:spAutoFit/>
          </a:bodyPr>
          <a:lstStyle/>
          <a:p>
            <a:pPr marL="0" marR="0" lvl="4" indent="0" algn="r" defTabSz="914400" rtl="0" eaLnBrk="0" fontAlgn="base" latinLnBrk="0" hangingPunct="0">
              <a:lnSpc>
                <a:spcPct val="100000"/>
              </a:lnSpc>
              <a:spcBef>
                <a:spcPct val="0"/>
              </a:spcBef>
              <a:spcAft>
                <a:spcPct val="0"/>
              </a:spcAft>
              <a:buClrTx/>
              <a:buSzTx/>
              <a:buFontTx/>
              <a:buNone/>
              <a:tabLst/>
              <a:defRPr/>
            </a:pPr>
            <a:r>
              <a:rPr lang="en-CA" sz="1800" b="1" dirty="0" smtClean="0"/>
              <a:t>doc.: IEEE </a:t>
            </a:r>
            <a:r>
              <a:rPr lang="en-CA" sz="1800" b="1" dirty="0" smtClean="0"/>
              <a:t>802.11-15/0877r1</a:t>
            </a:r>
            <a:endParaRPr lang="en-CA" sz="1800" b="1" dirty="0" smtClean="0"/>
          </a:p>
          <a:p>
            <a:pPr algn="r"/>
            <a:endParaRPr lang="en-US" dirty="0" smtClean="0"/>
          </a:p>
        </p:txBody>
      </p:sp>
      <p:sp>
        <p:nvSpPr>
          <p:cNvPr id="11" name="TextBox 10"/>
          <p:cNvSpPr txBox="1"/>
          <p:nvPr userDrawn="1"/>
        </p:nvSpPr>
        <p:spPr>
          <a:xfrm>
            <a:off x="612292" y="267641"/>
            <a:ext cx="1140308" cy="553998"/>
          </a:xfrm>
          <a:prstGeom prst="rect">
            <a:avLst/>
          </a:prstGeom>
          <a:noFill/>
        </p:spPr>
        <p:txBody>
          <a:bodyPr wrap="square" rtlCol="0">
            <a:spAutoFit/>
          </a:bodyPr>
          <a:lstStyle/>
          <a:p>
            <a:pPr marL="0" marR="0" lvl="4" indent="0" algn="r" defTabSz="914400" rtl="0" eaLnBrk="0" fontAlgn="base" latinLnBrk="0" hangingPunct="0">
              <a:lnSpc>
                <a:spcPct val="100000"/>
              </a:lnSpc>
              <a:spcBef>
                <a:spcPct val="0"/>
              </a:spcBef>
              <a:spcAft>
                <a:spcPct val="0"/>
              </a:spcAft>
              <a:buClrTx/>
              <a:buSzTx/>
              <a:buFontTx/>
              <a:buNone/>
              <a:tabLst/>
              <a:defRPr/>
            </a:pPr>
            <a:r>
              <a:rPr lang="en-CA" sz="1800" b="1" dirty="0" smtClean="0"/>
              <a:t>July 2015</a:t>
            </a:r>
          </a:p>
          <a:p>
            <a:pPr algn="r"/>
            <a:endParaRPr lang="en-US"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78" r:id="rId13"/>
    <p:sldLayoutId id="2147483679" r:id="rId14"/>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merlin@qti.qualcomm.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2.emf"/><Relationship Id="rId5" Type="http://schemas.openxmlformats.org/officeDocument/2006/relationships/package" Target="../embeddings/Microsoft_Word_Document1.docx"/><Relationship Id="rId4" Type="http://schemas.openxmlformats.org/officeDocument/2006/relationships/oleObject" Target="../embeddings/oleObject2.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2.emf"/><Relationship Id="rId4" Type="http://schemas.openxmlformats.org/officeDocument/2006/relationships/package" Target="../embeddings/Microsoft_Word_Document2.docx"/></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mujtaba@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2.xml"/><Relationship Id="rId6" Type="http://schemas.openxmlformats.org/officeDocument/2006/relationships/hyperlink" Target="mailto:chartman@apple.com" TargetMode="External"/><Relationship Id="rId5" Type="http://schemas.openxmlformats.org/officeDocument/2006/relationships/hyperlink" Target="mailto:ericwong@apple.com" TargetMode="External"/><Relationship Id="rId4" Type="http://schemas.openxmlformats.org/officeDocument/2006/relationships/hyperlink" Target="mailto:guoqing_li@apple.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47700" y="676890"/>
            <a:ext cx="7772400" cy="1470025"/>
          </a:xfrm>
        </p:spPr>
        <p:txBody>
          <a:bodyPr/>
          <a:lstStyle/>
          <a:p>
            <a:r>
              <a:rPr lang="en-US" dirty="0" smtClean="0"/>
              <a:t>Trigger Frame Format</a:t>
            </a:r>
            <a:br>
              <a:rPr lang="en-US" dirty="0" smtClean="0"/>
            </a:br>
            <a:endParaRPr lang="en-US" dirty="0"/>
          </a:p>
        </p:txBody>
      </p:sp>
      <p:sp>
        <p:nvSpPr>
          <p:cNvPr id="6" name="Rectangle 6"/>
          <p:cNvSpPr txBox="1">
            <a:spLocks noChangeArrowheads="1"/>
          </p:cNvSpPr>
          <p:nvPr/>
        </p:nvSpPr>
        <p:spPr bwMode="auto">
          <a:xfrm>
            <a:off x="802976" y="1627983"/>
            <a:ext cx="7424584" cy="69317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defTabSz="914400"/>
            <a:r>
              <a:rPr lang="en-US" sz="2000" kern="0" dirty="0" smtClean="0"/>
              <a:t>Date:</a:t>
            </a:r>
            <a:r>
              <a:rPr lang="en-US" sz="2000" b="0" kern="0" dirty="0" smtClean="0"/>
              <a:t> 2015-07-13</a:t>
            </a:r>
          </a:p>
        </p:txBody>
      </p:sp>
      <p:graphicFrame>
        <p:nvGraphicFramePr>
          <p:cNvPr id="11" name="Table 10"/>
          <p:cNvGraphicFramePr>
            <a:graphicFrameLocks noGrp="1"/>
          </p:cNvGraphicFramePr>
          <p:nvPr/>
        </p:nvGraphicFramePr>
        <p:xfrm>
          <a:off x="762000" y="1987405"/>
          <a:ext cx="7772400" cy="4488008"/>
        </p:xfrm>
        <a:graphic>
          <a:graphicData uri="http://schemas.openxmlformats.org/drawingml/2006/table">
            <a:tbl>
              <a:tblPr firstRow="1" bandRow="1">
                <a:tableStyleId>{F5AB1C69-6EDB-4FF4-983F-18BD219EF322}</a:tableStyleId>
              </a:tblPr>
              <a:tblGrid>
                <a:gridCol w="1554480"/>
                <a:gridCol w="904392"/>
                <a:gridCol w="2674961"/>
                <a:gridCol w="756828"/>
                <a:gridCol w="1881739"/>
              </a:tblGrid>
              <a:tr h="220367">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29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Simone Merlin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5775 Morehouse Dr. San Diego, CA, USA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hlinkClick r:id="rId3"/>
                        </a:rPr>
                        <a:t>smerlin@qti.qualcomm.com</a:t>
                      </a:r>
                      <a:endParaRPr lang="en-US" sz="1100" dirty="0" smtClean="0">
                        <a:solidFill>
                          <a:srgbClr val="000000"/>
                        </a:solidFill>
                        <a:latin typeface="+mn-lt"/>
                        <a:ea typeface="Times New Roman"/>
                        <a:cs typeface="Arial"/>
                      </a:endParaRPr>
                    </a:p>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296">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296">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296">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296">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296">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296">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296">
                <a:tc>
                  <a:txBody>
                    <a:bodyPr/>
                    <a:lstStyle/>
                    <a:p>
                      <a:pPr marL="0" marR="0" algn="ctr">
                        <a:spcBef>
                          <a:spcPts val="0"/>
                        </a:spcBef>
                        <a:spcAft>
                          <a:spcPts val="0"/>
                        </a:spcAft>
                      </a:pPr>
                      <a:r>
                        <a:rPr lang="en-US" sz="1200">
                          <a:solidFill>
                            <a:srgbClr val="000000"/>
                          </a:solidFill>
                          <a:latin typeface="Times New Roman"/>
                          <a:ea typeface="Times New Roman"/>
                          <a:cs typeface="Arial"/>
                        </a:rPr>
                        <a:t>Menzo Wentink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296">
                <a:tc>
                  <a:txBody>
                    <a:bodyPr/>
                    <a:lstStyle/>
                    <a:p>
                      <a:pPr marL="0" marR="0" algn="ctr">
                        <a:spcBef>
                          <a:spcPts val="0"/>
                        </a:spcBef>
                        <a:spcAft>
                          <a:spcPts val="0"/>
                        </a:spcAft>
                      </a:pPr>
                      <a:r>
                        <a:rPr lang="en-US" sz="1200">
                          <a:solidFill>
                            <a:srgbClr val="000000"/>
                          </a:solidFill>
                          <a:latin typeface="Times New Roman"/>
                          <a:ea typeface="Times New Roman"/>
                          <a:cs typeface="Arial"/>
                        </a:rPr>
                        <a:t>Richard Van Nee</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296">
                <a:tc>
                  <a:txBody>
                    <a:bodyPr/>
                    <a:lstStyle/>
                    <a:p>
                      <a:pPr marL="0" marR="0" algn="ctr">
                        <a:spcBef>
                          <a:spcPts val="0"/>
                        </a:spcBef>
                        <a:spcAft>
                          <a:spcPts val="0"/>
                        </a:spcAft>
                      </a:pPr>
                      <a:r>
                        <a:rPr lang="en-US" sz="1200">
                          <a:solidFill>
                            <a:srgbClr val="000000"/>
                          </a:solidFill>
                          <a:latin typeface="Times New Roman"/>
                          <a:ea typeface="Times New Roman"/>
                          <a:cs typeface="Arial"/>
                        </a:rPr>
                        <a:t>Rolf De Vegt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296">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29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Albert Van Zelst</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err="1" smtClean="0">
                          <a:solidFill>
                            <a:srgbClr val="000000"/>
                          </a:solidFill>
                          <a:latin typeface="+mn-lt"/>
                          <a:ea typeface="Times New Roman"/>
                          <a:cs typeface="Arial"/>
                        </a:rPr>
                        <a:t>Straatweg</a:t>
                      </a:r>
                      <a:r>
                        <a:rPr lang="en-US" sz="1100" dirty="0" smtClean="0">
                          <a:solidFill>
                            <a:srgbClr val="000000"/>
                          </a:solidFill>
                          <a:latin typeface="+mn-lt"/>
                          <a:ea typeface="Times New Roman"/>
                          <a:cs typeface="Arial"/>
                        </a:rPr>
                        <a:t> 66-S </a:t>
                      </a:r>
                      <a:r>
                        <a:rPr lang="en-US" sz="1100" dirty="0" err="1" smtClean="0">
                          <a:solidFill>
                            <a:srgbClr val="000000"/>
                          </a:solidFill>
                          <a:latin typeface="+mn-lt"/>
                          <a:ea typeface="Times New Roman"/>
                          <a:cs typeface="Arial"/>
                        </a:rPr>
                        <a:t>Breukelen</a:t>
                      </a:r>
                      <a:r>
                        <a:rPr lang="en-US" sz="1100" dirty="0" smtClean="0">
                          <a:solidFill>
                            <a:srgbClr val="000000"/>
                          </a:solidFill>
                          <a:latin typeface="+mn-lt"/>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allert@qti.qualcomm.com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296">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Tevfik</a:t>
                      </a:r>
                      <a:r>
                        <a:rPr lang="en-US" sz="1200" dirty="0">
                          <a:solidFill>
                            <a:srgbClr val="000000"/>
                          </a:solidFill>
                          <a:latin typeface="Times New Roman"/>
                          <a:ea typeface="Times New Roman"/>
                          <a:cs typeface="Arial"/>
                        </a:rPr>
                        <a:t> </a:t>
                      </a:r>
                      <a:r>
                        <a:rPr lang="en-US" sz="1200" dirty="0" err="1">
                          <a:solidFill>
                            <a:srgbClr val="000000"/>
                          </a:solidFill>
                          <a:latin typeface="Times New Roman"/>
                          <a:ea typeface="Times New Roman"/>
                          <a:cs typeface="Arial"/>
                        </a:rPr>
                        <a:t>Yucek</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296">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722089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Trigger Information Format</a:t>
            </a:r>
            <a:endParaRPr lang="en-US" dirty="0"/>
          </a:p>
        </p:txBody>
      </p:sp>
      <p:sp>
        <p:nvSpPr>
          <p:cNvPr id="3" name="Content Placeholder 2"/>
          <p:cNvSpPr>
            <a:spLocks noGrp="1"/>
          </p:cNvSpPr>
          <p:nvPr>
            <p:ph idx="1"/>
          </p:nvPr>
        </p:nvSpPr>
        <p:spPr/>
        <p:txBody>
          <a:bodyPr/>
          <a:lstStyle/>
          <a:p>
            <a:r>
              <a:rPr lang="en-US" sz="1800" dirty="0" smtClean="0"/>
              <a:t>We propose to define a MAC frame format which carries the trigger info: </a:t>
            </a:r>
          </a:p>
          <a:p>
            <a:pPr lvl="1"/>
            <a:r>
              <a:rPr lang="en-US" sz="1600" dirty="0" smtClean="0"/>
              <a:t>A new control/extension frame type TBD</a:t>
            </a:r>
          </a:p>
          <a:p>
            <a:pPr lvl="1"/>
            <a:endParaRPr lang="en-US" sz="1600" dirty="0" smtClean="0"/>
          </a:p>
          <a:p>
            <a:pPr lvl="1"/>
            <a:endParaRPr lang="en-US" sz="1600" dirty="0" smtClean="0"/>
          </a:p>
          <a:p>
            <a:pPr lvl="1"/>
            <a:endParaRPr lang="en-US" sz="1600" dirty="0" smtClean="0"/>
          </a:p>
          <a:p>
            <a:pPr lvl="1"/>
            <a:endParaRPr lang="en-US" sz="1600" dirty="0" smtClean="0"/>
          </a:p>
          <a:p>
            <a:pPr lvl="2"/>
            <a:endParaRPr lang="en-US" sz="1400" dirty="0" smtClean="0"/>
          </a:p>
          <a:p>
            <a:pPr lvl="2"/>
            <a:endParaRPr lang="en-US" sz="1400" dirty="0" smtClean="0"/>
          </a:p>
          <a:p>
            <a:pPr lvl="1"/>
            <a:r>
              <a:rPr lang="en-US" sz="1600" dirty="0"/>
              <a:t>Legacy header (FC, Duration) allows for NAV setting at any </a:t>
            </a:r>
            <a:r>
              <a:rPr lang="en-US" sz="1600" dirty="0" smtClean="0"/>
              <a:t>receiver</a:t>
            </a:r>
          </a:p>
          <a:p>
            <a:pPr lvl="1"/>
            <a:r>
              <a:rPr lang="en-US" sz="1600" dirty="0" smtClean="0"/>
              <a:t>Presence/need for one or two addresses is TBD, and depends on the usage and format of the trigger info</a:t>
            </a:r>
          </a:p>
          <a:p>
            <a:pPr lvl="1"/>
            <a:r>
              <a:rPr lang="en-US" sz="1600" dirty="0" smtClean="0"/>
              <a:t>The trigger info may include information for one or more recipients and will generally carry certain information that is common for all recipients and certain information that is specific per each recipient</a:t>
            </a:r>
          </a:p>
          <a:p>
            <a:pPr lvl="1"/>
            <a:endParaRPr lang="en-US" sz="1800" dirty="0" smtClean="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10</a:t>
            </a:fld>
            <a:endParaRPr lang="en-US" dirty="0"/>
          </a:p>
        </p:txBody>
      </p:sp>
      <p:sp>
        <p:nvSpPr>
          <p:cNvPr id="5" name="Footer Placeholder 4"/>
          <p:cNvSpPr>
            <a:spLocks noGrp="1"/>
          </p:cNvSpPr>
          <p:nvPr>
            <p:ph type="ftr" sz="quarter" idx="3"/>
          </p:nvPr>
        </p:nvSpPr>
        <p:spPr/>
        <p:txBody>
          <a:bodyPr/>
          <a:lstStyle/>
          <a:p>
            <a:r>
              <a:rPr lang="en-US" smtClean="0"/>
              <a:t>S. Merlin (Qualcomm)</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17163506"/>
              </p:ext>
            </p:extLst>
          </p:nvPr>
        </p:nvGraphicFramePr>
        <p:xfrm>
          <a:off x="1143000" y="2895600"/>
          <a:ext cx="2763845" cy="874931"/>
        </p:xfrm>
        <a:graphic>
          <a:graphicData uri="http://schemas.openxmlformats.org/drawingml/2006/table">
            <a:tbl>
              <a:tblPr firstRow="1" bandRow="1">
                <a:tableStyleId>{5C22544A-7EE6-4342-B048-85BDC9FD1C3A}</a:tableStyleId>
              </a:tblPr>
              <a:tblGrid>
                <a:gridCol w="490038"/>
                <a:gridCol w="715937"/>
                <a:gridCol w="778935"/>
                <a:gridCol w="778935"/>
              </a:tblGrid>
              <a:tr h="598661">
                <a:tc>
                  <a:txBody>
                    <a:bodyPr/>
                    <a:lstStyle/>
                    <a:p>
                      <a:pPr algn="ctr"/>
                      <a:r>
                        <a:rPr lang="en-US" sz="1100" b="0" dirty="0" smtClean="0">
                          <a:solidFill>
                            <a:srgbClr val="0070C0"/>
                          </a:solidFill>
                        </a:rPr>
                        <a:t>FC</a:t>
                      </a:r>
                    </a:p>
                  </a:txBody>
                  <a:tcPr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dirty="0" smtClean="0">
                          <a:solidFill>
                            <a:srgbClr val="0070C0"/>
                          </a:solidFill>
                        </a:rPr>
                        <a:t>Duration</a:t>
                      </a:r>
                      <a:endParaRPr lang="en-US" sz="1100" b="0" dirty="0">
                        <a:solidFill>
                          <a:srgbClr val="0070C0"/>
                        </a:solidFill>
                      </a:endParaRPr>
                    </a:p>
                  </a:txBody>
                  <a:tcPr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u="none" strike="noStrike" dirty="0" smtClean="0">
                          <a:solidFill>
                            <a:srgbClr val="0070C0"/>
                          </a:solidFill>
                        </a:rPr>
                        <a:t>(A1)</a:t>
                      </a:r>
                      <a:endParaRPr lang="en-US" sz="1100" b="0" u="none" strike="noStrike" dirty="0">
                        <a:solidFill>
                          <a:srgbClr val="0070C0"/>
                        </a:solidFill>
                      </a:endParaRPr>
                    </a:p>
                  </a:txBody>
                  <a:tcPr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u="none" strike="noStrike" dirty="0" smtClean="0">
                          <a:solidFill>
                            <a:srgbClr val="0070C0"/>
                          </a:solidFill>
                        </a:rPr>
                        <a:t>A2</a:t>
                      </a:r>
                      <a:endParaRPr lang="en-US" sz="1100" b="0" u="none" strike="sngStrike" dirty="0">
                        <a:solidFill>
                          <a:srgbClr val="0070C0"/>
                        </a:solidFill>
                      </a:endParaRPr>
                    </a:p>
                  </a:txBody>
                  <a:tcPr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6270">
                <a:tc>
                  <a:txBody>
                    <a:bodyPr/>
                    <a:lstStyle/>
                    <a:p>
                      <a:pPr algn="ctr"/>
                      <a:r>
                        <a:rPr lang="en-US" sz="1200" dirty="0" smtClean="0"/>
                        <a:t>2B</a:t>
                      </a:r>
                      <a:endParaRPr lang="en-US" sz="1200" dirty="0"/>
                    </a:p>
                  </a:txBody>
                  <a:tcPr marT="45687" marB="4568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t>2B</a:t>
                      </a:r>
                      <a:endParaRPr lang="en-US" sz="1200" dirty="0"/>
                    </a:p>
                  </a:txBody>
                  <a:tcPr marT="45687" marB="4568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t>TBD</a:t>
                      </a:r>
                      <a:endParaRPr lang="en-US" sz="1200" dirty="0"/>
                    </a:p>
                  </a:txBody>
                  <a:tcPr marT="45687" marB="4568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t>6B</a:t>
                      </a:r>
                      <a:endParaRPr lang="en-US" sz="1200" dirty="0"/>
                    </a:p>
                  </a:txBody>
                  <a:tcPr marT="45687" marB="4568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62643231"/>
              </p:ext>
            </p:extLst>
          </p:nvPr>
        </p:nvGraphicFramePr>
        <p:xfrm>
          <a:off x="3918818" y="2895601"/>
          <a:ext cx="2862982" cy="919934"/>
        </p:xfrm>
        <a:graphic>
          <a:graphicData uri="http://schemas.openxmlformats.org/drawingml/2006/table">
            <a:tbl>
              <a:tblPr firstRow="1" bandRow="1">
                <a:tableStyleId>{5C22544A-7EE6-4342-B048-85BDC9FD1C3A}</a:tableStyleId>
              </a:tblPr>
              <a:tblGrid>
                <a:gridCol w="647081"/>
                <a:gridCol w="613747"/>
                <a:gridCol w="550637"/>
                <a:gridCol w="550637"/>
                <a:gridCol w="500880"/>
              </a:tblGrid>
              <a:tr h="588760">
                <a:tc gridSpan="2">
                  <a:txBody>
                    <a:bodyPr/>
                    <a:lstStyle/>
                    <a:p>
                      <a:pPr algn="ctr"/>
                      <a:r>
                        <a:rPr lang="en-US" sz="1100" b="0" dirty="0" smtClean="0">
                          <a:solidFill>
                            <a:srgbClr val="C00000"/>
                          </a:solidFill>
                        </a:rPr>
                        <a:t>Common </a:t>
                      </a:r>
                    </a:p>
                    <a:p>
                      <a:pPr algn="ctr"/>
                      <a:r>
                        <a:rPr lang="en-US" sz="1100" b="0" dirty="0" smtClean="0">
                          <a:solidFill>
                            <a:srgbClr val="C00000"/>
                          </a:solidFill>
                        </a:rPr>
                        <a:t>Info</a:t>
                      </a:r>
                      <a:r>
                        <a:rPr lang="en-US" sz="1100" b="0" baseline="0" dirty="0" smtClean="0">
                          <a:solidFill>
                            <a:srgbClr val="C00000"/>
                          </a:solidFill>
                        </a:rPr>
                        <a:t> field</a:t>
                      </a:r>
                      <a:endParaRPr lang="en-US" sz="1100" b="0" dirty="0" smtClean="0">
                        <a:solidFill>
                          <a:srgbClr val="C00000"/>
                        </a:solidFill>
                      </a:endParaRPr>
                    </a:p>
                  </a:txBody>
                  <a:tcPr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sz="1100" b="0" dirty="0">
                        <a:solidFill>
                          <a:schemeClr val="tx1"/>
                        </a:solidFill>
                      </a:endParaRPr>
                    </a:p>
                  </a:txBody>
                  <a:tcPr marT="45687" marB="456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dirty="0" smtClean="0">
                          <a:solidFill>
                            <a:srgbClr val="C00000"/>
                          </a:solidFill>
                        </a:rPr>
                        <a:t>User info 1</a:t>
                      </a:r>
                      <a:endParaRPr lang="en-US" sz="1100" b="0" dirty="0">
                        <a:solidFill>
                          <a:srgbClr val="C00000"/>
                        </a:solidFill>
                      </a:endParaRPr>
                    </a:p>
                  </a:txBody>
                  <a:tcPr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dirty="0" smtClean="0">
                          <a:solidFill>
                            <a:srgbClr val="C00000"/>
                          </a:solidFill>
                        </a:rPr>
                        <a:t>…</a:t>
                      </a:r>
                      <a:endParaRPr lang="en-US" sz="1100" b="0" dirty="0">
                        <a:solidFill>
                          <a:srgbClr val="C00000"/>
                        </a:solidFill>
                      </a:endParaRPr>
                    </a:p>
                  </a:txBody>
                  <a:tcPr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dirty="0" smtClean="0">
                          <a:solidFill>
                            <a:srgbClr val="C00000"/>
                          </a:solidFill>
                        </a:rPr>
                        <a:t>User info </a:t>
                      </a:r>
                      <a:r>
                        <a:rPr lang="en-US" sz="1100" b="0" i="1" dirty="0" smtClean="0">
                          <a:solidFill>
                            <a:srgbClr val="C00000"/>
                          </a:solidFill>
                        </a:rPr>
                        <a:t>n</a:t>
                      </a:r>
                      <a:endParaRPr lang="en-US" sz="1100" b="0" i="1" dirty="0">
                        <a:solidFill>
                          <a:srgbClr val="C00000"/>
                        </a:solidFill>
                      </a:endParaRPr>
                    </a:p>
                  </a:txBody>
                  <a:tcPr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5640">
                <a:tc>
                  <a:txBody>
                    <a:bodyPr/>
                    <a:lstStyle/>
                    <a:p>
                      <a:pPr algn="ctr"/>
                      <a:r>
                        <a:rPr lang="en-US" sz="1200" dirty="0" err="1" smtClean="0"/>
                        <a:t>tbd</a:t>
                      </a:r>
                      <a:endParaRPr lang="en-US" sz="1200" dirty="0"/>
                    </a:p>
                  </a:txBody>
                  <a:tcPr marT="45687" marB="4568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marT="45687" marB="4568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t>tbd</a:t>
                      </a:r>
                    </a:p>
                  </a:txBody>
                  <a:tcPr marT="45687" marB="4568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marT="45687" marB="4568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t>tbd</a:t>
                      </a:r>
                    </a:p>
                  </a:txBody>
                  <a:tcPr marT="45687" marB="4568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2705458456"/>
              </p:ext>
            </p:extLst>
          </p:nvPr>
        </p:nvGraphicFramePr>
        <p:xfrm>
          <a:off x="6781800" y="2895600"/>
          <a:ext cx="486166" cy="874931"/>
        </p:xfrm>
        <a:graphic>
          <a:graphicData uri="http://schemas.openxmlformats.org/drawingml/2006/table">
            <a:tbl>
              <a:tblPr firstRow="1" bandRow="1">
                <a:tableStyleId>{5C22544A-7EE6-4342-B048-85BDC9FD1C3A}</a:tableStyleId>
              </a:tblPr>
              <a:tblGrid>
                <a:gridCol w="486166"/>
              </a:tblGrid>
              <a:tr h="598661">
                <a:tc>
                  <a:txBody>
                    <a:bodyPr/>
                    <a:lstStyle/>
                    <a:p>
                      <a:pPr algn="ctr"/>
                      <a:r>
                        <a:rPr lang="en-US" sz="1100" b="0" dirty="0" smtClean="0">
                          <a:solidFill>
                            <a:srgbClr val="0070C0"/>
                          </a:solidFill>
                        </a:rPr>
                        <a:t>FCS</a:t>
                      </a:r>
                    </a:p>
                  </a:txBody>
                  <a:tcPr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6270">
                <a:tc>
                  <a:txBody>
                    <a:bodyPr/>
                    <a:lstStyle/>
                    <a:p>
                      <a:pPr algn="ctr"/>
                      <a:r>
                        <a:rPr lang="en-US" sz="1200" dirty="0" smtClean="0"/>
                        <a:t>4B</a:t>
                      </a:r>
                      <a:endParaRPr lang="en-US" sz="1200" dirty="0"/>
                    </a:p>
                  </a:txBody>
                  <a:tcPr marT="45687" marB="4568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1" name="Right Brace 10"/>
          <p:cNvSpPr/>
          <p:nvPr/>
        </p:nvSpPr>
        <p:spPr bwMode="auto">
          <a:xfrm rot="5400000">
            <a:off x="5183929" y="2367175"/>
            <a:ext cx="307445" cy="2888295"/>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TextBox 11"/>
          <p:cNvSpPr txBox="1"/>
          <p:nvPr/>
        </p:nvSpPr>
        <p:spPr>
          <a:xfrm>
            <a:off x="4191000" y="3962399"/>
            <a:ext cx="2430260" cy="276999"/>
          </a:xfrm>
          <a:prstGeom prst="rect">
            <a:avLst/>
          </a:prstGeom>
          <a:noFill/>
        </p:spPr>
        <p:txBody>
          <a:bodyPr wrap="square" rtlCol="0">
            <a:spAutoFit/>
          </a:bodyPr>
          <a:lstStyle/>
          <a:p>
            <a:pPr algn="ctr"/>
            <a:r>
              <a:rPr lang="en-US" dirty="0" smtClean="0"/>
              <a:t>Trigger info fields</a:t>
            </a:r>
            <a:endParaRPr lang="en-US" dirty="0"/>
          </a:p>
        </p:txBody>
      </p:sp>
    </p:spTree>
    <p:extLst>
      <p:ext uri="{BB962C8B-B14F-4D97-AF65-F5344CB8AC3E}">
        <p14:creationId xmlns:p14="http://schemas.microsoft.com/office/powerpoint/2010/main" val="23247795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Examples of Trigger Information</a:t>
            </a:r>
            <a:endParaRPr lang="en-US" dirty="0"/>
          </a:p>
        </p:txBody>
      </p:sp>
      <p:sp>
        <p:nvSpPr>
          <p:cNvPr id="3" name="Content Placeholder 2"/>
          <p:cNvSpPr>
            <a:spLocks noGrp="1"/>
          </p:cNvSpPr>
          <p:nvPr>
            <p:ph idx="1"/>
          </p:nvPr>
        </p:nvSpPr>
        <p:spPr>
          <a:xfrm>
            <a:off x="685800" y="1752600"/>
            <a:ext cx="7772400" cy="4114800"/>
          </a:xfrm>
        </p:spPr>
        <p:txBody>
          <a:bodyPr/>
          <a:lstStyle/>
          <a:p>
            <a:r>
              <a:rPr lang="en-GB" sz="1800" dirty="0" smtClean="0"/>
              <a:t>The trigger info should include sufficient information to identify the stations transmitting the UL MU PPDUs, and allocating resources for the UL MU PPDUs, and may include other transmission parameters</a:t>
            </a:r>
            <a:endParaRPr lang="en-US" sz="1800" dirty="0" smtClean="0"/>
          </a:p>
          <a:p>
            <a:r>
              <a:rPr lang="en-US" sz="1800" dirty="0" smtClean="0"/>
              <a:t>Common info across users</a:t>
            </a:r>
          </a:p>
          <a:p>
            <a:pPr lvl="1"/>
            <a:r>
              <a:rPr lang="en-US" sz="1600" dirty="0" smtClean="0"/>
              <a:t>Subfields defining the format of the information, if multiple allowed</a:t>
            </a:r>
          </a:p>
          <a:p>
            <a:pPr lvl="1"/>
            <a:r>
              <a:rPr lang="en-US" sz="1600" dirty="0" smtClean="0"/>
              <a:t>Duration of the immediate UL MU response</a:t>
            </a:r>
          </a:p>
          <a:p>
            <a:pPr lvl="1"/>
            <a:r>
              <a:rPr lang="en-US" sz="1600" dirty="0" smtClean="0"/>
              <a:t>Indication of the purpose of this trigger</a:t>
            </a:r>
          </a:p>
          <a:p>
            <a:r>
              <a:rPr lang="en-US" sz="1800" dirty="0" smtClean="0"/>
              <a:t>Per-user info</a:t>
            </a:r>
          </a:p>
          <a:p>
            <a:pPr lvl="1"/>
            <a:r>
              <a:rPr lang="en-US" sz="1600" dirty="0" smtClean="0"/>
              <a:t>Identifier of the STA (e.g. AID)</a:t>
            </a:r>
          </a:p>
          <a:p>
            <a:pPr lvl="1"/>
            <a:r>
              <a:rPr lang="en-US" sz="1600" dirty="0" smtClean="0"/>
              <a:t>Resource allocation description </a:t>
            </a:r>
            <a:r>
              <a:rPr lang="en-US" sz="1400" dirty="0" smtClean="0"/>
              <a:t>UL MU MIMO: allocated stream(s), UL OFDMA: allocated RU(s)</a:t>
            </a:r>
          </a:p>
          <a:p>
            <a:pPr lvl="1"/>
            <a:r>
              <a:rPr lang="en-US" sz="1600" dirty="0" smtClean="0"/>
              <a:t>Power control info (TBD)</a:t>
            </a:r>
          </a:p>
          <a:p>
            <a:pPr lvl="1"/>
            <a:r>
              <a:rPr lang="en-US" sz="1600" dirty="0" smtClean="0"/>
              <a:t>Etc…</a:t>
            </a:r>
          </a:p>
          <a:p>
            <a:r>
              <a:rPr lang="en-US" sz="1800" dirty="0" smtClean="0"/>
              <a:t>It is important that the trigger frame source and intended recipient(s) are univocally identified, to avoid responding to an OBSS trigger, or having ambiguity on the responder, which may cause collisions</a:t>
            </a:r>
          </a:p>
          <a:p>
            <a:pPr lvl="1"/>
            <a:endParaRPr lang="en-US" sz="1600" dirty="0" smtClean="0"/>
          </a:p>
          <a:p>
            <a:pPr lvl="1"/>
            <a:endParaRPr lang="en-US" sz="1600" dirty="0" smtClean="0"/>
          </a:p>
          <a:p>
            <a:endParaRPr lang="en-US" sz="1800" dirty="0" smtClean="0"/>
          </a:p>
          <a:p>
            <a:endParaRPr lang="en-US" sz="1800" dirty="0" smtClean="0"/>
          </a:p>
          <a:p>
            <a:pPr lvl="1"/>
            <a:endParaRPr lang="en-US" sz="1600" dirty="0" smtClean="0"/>
          </a:p>
          <a:p>
            <a:pPr lvl="1"/>
            <a:endParaRPr lang="en-US" sz="16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11</a:t>
            </a:fld>
            <a:endParaRPr lang="en-US" dirty="0"/>
          </a:p>
        </p:txBody>
      </p:sp>
      <p:sp>
        <p:nvSpPr>
          <p:cNvPr id="5" name="Footer Placeholder 4"/>
          <p:cNvSpPr>
            <a:spLocks noGrp="1"/>
          </p:cNvSpPr>
          <p:nvPr>
            <p:ph type="ftr" sz="quarter" idx="3"/>
          </p:nvPr>
        </p:nvSpPr>
        <p:spPr/>
        <p:txBody>
          <a:bodyPr/>
          <a:lstStyle/>
          <a:p>
            <a:r>
              <a:rPr lang="en-US" smtClean="0"/>
              <a:t>S. Merlin (Qualcomm)</a:t>
            </a:r>
            <a:endParaRPr lang="en-US" dirty="0"/>
          </a:p>
        </p:txBody>
      </p:sp>
    </p:spTree>
    <p:extLst>
      <p:ext uri="{BB962C8B-B14F-4D97-AF65-F5344CB8AC3E}">
        <p14:creationId xmlns:p14="http://schemas.microsoft.com/office/powerpoint/2010/main" val="36263649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Usage</a:t>
            </a:r>
            <a:endParaRPr lang="en-US" dirty="0"/>
          </a:p>
        </p:txBody>
      </p:sp>
      <p:sp>
        <p:nvSpPr>
          <p:cNvPr id="3" name="Content Placeholder 2"/>
          <p:cNvSpPr>
            <a:spLocks noGrp="1"/>
          </p:cNvSpPr>
          <p:nvPr>
            <p:ph idx="1"/>
          </p:nvPr>
        </p:nvSpPr>
        <p:spPr/>
        <p:txBody>
          <a:bodyPr/>
          <a:lstStyle/>
          <a:p>
            <a:r>
              <a:rPr lang="en-US" sz="2000" dirty="0" smtClean="0"/>
              <a:t>As for any other MAC frame, it can be sent in any PHY mode </a:t>
            </a:r>
          </a:p>
          <a:p>
            <a:pPr lvl="1"/>
            <a:r>
              <a:rPr lang="en-US" sz="1800" dirty="0" smtClean="0"/>
              <a:t>11a PPDU for legacy compatibility/NAV, HE PPDU for outdoor, etc…</a:t>
            </a:r>
          </a:p>
          <a:p>
            <a:pPr lvl="1"/>
            <a:r>
              <a:rPr lang="en-US" sz="1800" dirty="0" smtClean="0"/>
              <a:t>Special </a:t>
            </a:r>
            <a:r>
              <a:rPr lang="en-US" sz="1800" dirty="0"/>
              <a:t>restrictions </a:t>
            </a:r>
            <a:r>
              <a:rPr lang="en-US" sz="1800" dirty="0" smtClean="0"/>
              <a:t>may be defined if needed</a:t>
            </a:r>
            <a:endParaRPr lang="en-US" sz="1800" dirty="0"/>
          </a:p>
          <a:p>
            <a:pPr lvl="1"/>
            <a:endParaRPr lang="en-US" sz="1400" dirty="0" smtClean="0"/>
          </a:p>
          <a:p>
            <a:pPr marL="457200" lvl="1" indent="0">
              <a:buNone/>
            </a:pPr>
            <a:endParaRPr lang="en-US" sz="1800" dirty="0" smtClean="0"/>
          </a:p>
          <a:p>
            <a:r>
              <a:rPr lang="en-US" sz="2000" dirty="0" smtClean="0"/>
              <a:t>The definition of the trigger as a MAC MPDU enables several possible operation modes, based on existing specs constructs </a:t>
            </a:r>
          </a:p>
          <a:p>
            <a:pPr lvl="1"/>
            <a:r>
              <a:rPr lang="en-US" sz="1800" dirty="0" smtClean="0"/>
              <a:t>An example of a baseline operation mode is the transmission of a (multi-recipients) trigger frame as a single MPDU in a SU PPDU </a:t>
            </a:r>
          </a:p>
          <a:p>
            <a:pPr lvl="1"/>
            <a:r>
              <a:rPr lang="en-US" sz="1800" dirty="0" smtClean="0"/>
              <a:t>Another example is the transmission of (single-recipient) trigger frame(s) as single MPDUs in a DL MU PPDU, one per each recipient</a:t>
            </a:r>
          </a:p>
          <a:p>
            <a:pPr lvl="1"/>
            <a:r>
              <a:rPr lang="en-US" sz="1800" dirty="0" smtClean="0"/>
              <a:t>Another example is that the trigger frame may be included in an A-MPDU </a:t>
            </a:r>
          </a:p>
          <a:p>
            <a:endParaRPr lang="en-US" sz="2000" dirty="0" smtClean="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12</a:t>
            </a:fld>
            <a:endParaRPr lang="en-US" dirty="0"/>
          </a:p>
        </p:txBody>
      </p:sp>
      <p:sp>
        <p:nvSpPr>
          <p:cNvPr id="5" name="Footer Placeholder 4"/>
          <p:cNvSpPr>
            <a:spLocks noGrp="1"/>
          </p:cNvSpPr>
          <p:nvPr>
            <p:ph type="ftr" sz="quarter" idx="3"/>
          </p:nvPr>
        </p:nvSpPr>
        <p:spPr/>
        <p:txBody>
          <a:bodyPr/>
          <a:lstStyle/>
          <a:p>
            <a:r>
              <a:rPr lang="en-US" smtClean="0"/>
              <a:t>S. Merlin (Qualcomm)</a:t>
            </a:r>
            <a:endParaRPr lang="en-US" dirty="0"/>
          </a:p>
        </p:txBody>
      </p:sp>
    </p:spTree>
    <p:extLst>
      <p:ext uri="{BB962C8B-B14F-4D97-AF65-F5344CB8AC3E}">
        <p14:creationId xmlns:p14="http://schemas.microsoft.com/office/powerpoint/2010/main" val="33570962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endParaRPr lang="en-US" dirty="0"/>
          </a:p>
        </p:txBody>
      </p:sp>
      <p:sp>
        <p:nvSpPr>
          <p:cNvPr id="3" name="Content Placeholder 2"/>
          <p:cNvSpPr>
            <a:spLocks noGrp="1"/>
          </p:cNvSpPr>
          <p:nvPr>
            <p:ph idx="1"/>
          </p:nvPr>
        </p:nvSpPr>
        <p:spPr/>
        <p:txBody>
          <a:bodyPr/>
          <a:lstStyle/>
          <a:p>
            <a:r>
              <a:rPr lang="en-US" dirty="0" smtClean="0"/>
              <a:t>Do you agree to add to the SFD </a:t>
            </a:r>
          </a:p>
          <a:p>
            <a:pPr lvl="1"/>
            <a:r>
              <a:rPr lang="en-US" dirty="0"/>
              <a:t>T</a:t>
            </a:r>
            <a:r>
              <a:rPr lang="en-US" dirty="0" smtClean="0"/>
              <a:t>he </a:t>
            </a:r>
            <a:r>
              <a:rPr lang="en-US" dirty="0"/>
              <a:t>spec shall define a new control frame format that carries </a:t>
            </a:r>
            <a:r>
              <a:rPr lang="en-GB" dirty="0" smtClean="0"/>
              <a:t>sufficient </a:t>
            </a:r>
            <a:r>
              <a:rPr lang="en-GB" dirty="0"/>
              <a:t>information to identify the </a:t>
            </a:r>
            <a:r>
              <a:rPr lang="en-GB" dirty="0" smtClean="0"/>
              <a:t>STAs </a:t>
            </a:r>
            <a:r>
              <a:rPr lang="en-GB" dirty="0"/>
              <a:t>transmitting the UL MU PPDUs and allocating resources for the UL MU PPDUs</a:t>
            </a:r>
            <a:r>
              <a:rPr lang="en-GB" dirty="0" smtClean="0"/>
              <a:t>.</a:t>
            </a:r>
            <a:endParaRPr lang="en-US" dirty="0" smtClean="0"/>
          </a:p>
          <a:p>
            <a:pPr lvl="2"/>
            <a:r>
              <a:rPr lang="en-US" dirty="0" smtClean="0"/>
              <a:t>The </a:t>
            </a:r>
            <a:r>
              <a:rPr lang="en-US" dirty="0"/>
              <a:t>format is as in </a:t>
            </a:r>
            <a:r>
              <a:rPr lang="en-US" dirty="0" smtClean="0"/>
              <a:t>figure</a:t>
            </a:r>
          </a:p>
          <a:p>
            <a:pPr lvl="2"/>
            <a:endParaRPr lang="en-US" dirty="0"/>
          </a:p>
          <a:p>
            <a:pPr lvl="2"/>
            <a:endParaRPr lang="en-US" dirty="0" smtClean="0"/>
          </a:p>
          <a:p>
            <a:pPr lvl="2"/>
            <a:endParaRPr lang="en-US" dirty="0"/>
          </a:p>
          <a:p>
            <a:pPr lvl="2"/>
            <a:r>
              <a:rPr lang="en-US" dirty="0" smtClean="0"/>
              <a:t>Presence </a:t>
            </a:r>
            <a:r>
              <a:rPr lang="en-US" dirty="0"/>
              <a:t>of A1 is </a:t>
            </a:r>
            <a:r>
              <a:rPr lang="en-US" dirty="0" smtClean="0"/>
              <a:t>TBD</a:t>
            </a:r>
          </a:p>
          <a:p>
            <a:pPr lvl="2"/>
            <a:endParaRPr lang="en-US" dirty="0"/>
          </a:p>
          <a:p>
            <a:pPr lvl="2"/>
            <a:r>
              <a:rPr lang="en-US" dirty="0" smtClean="0"/>
              <a:t>60Y/0N/11A</a:t>
            </a:r>
            <a:endParaRPr lang="en-US" dirty="0"/>
          </a:p>
          <a:p>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13</a:t>
            </a:fld>
            <a:endParaRPr lang="en-US" dirty="0"/>
          </a:p>
        </p:txBody>
      </p:sp>
      <p:sp>
        <p:nvSpPr>
          <p:cNvPr id="5" name="Footer Placeholder 4"/>
          <p:cNvSpPr>
            <a:spLocks noGrp="1"/>
          </p:cNvSpPr>
          <p:nvPr>
            <p:ph type="ftr" sz="quarter" idx="3"/>
          </p:nvPr>
        </p:nvSpPr>
        <p:spPr/>
        <p:txBody>
          <a:bodyPr/>
          <a:lstStyle/>
          <a:p>
            <a:pPr>
              <a:defRPr/>
            </a:pPr>
            <a:r>
              <a:rPr lang="en-US" smtClean="0"/>
              <a:t>S. Merlin (Qualcomm)</a:t>
            </a:r>
            <a:endParaRPr lang="en-US" dirty="0"/>
          </a:p>
        </p:txBody>
      </p:sp>
      <p:graphicFrame>
        <p:nvGraphicFramePr>
          <p:cNvPr id="12" name="Object 11"/>
          <p:cNvGraphicFramePr>
            <a:graphicFrameLocks noChangeAspect="1"/>
          </p:cNvGraphicFramePr>
          <p:nvPr>
            <p:extLst>
              <p:ext uri="{D42A27DB-BD31-4B8C-83A1-F6EECF244321}">
                <p14:modId xmlns:p14="http://schemas.microsoft.com/office/powerpoint/2010/main" val="4102989366"/>
              </p:ext>
            </p:extLst>
          </p:nvPr>
        </p:nvGraphicFramePr>
        <p:xfrm>
          <a:off x="1689066" y="3886200"/>
          <a:ext cx="5478463" cy="830263"/>
        </p:xfrm>
        <a:graphic>
          <a:graphicData uri="http://schemas.openxmlformats.org/presentationml/2006/ole">
            <mc:AlternateContent xmlns:mc="http://schemas.openxmlformats.org/markup-compatibility/2006">
              <mc:Choice xmlns:v="urn:schemas-microsoft-com:vml" Requires="v">
                <p:oleObj spid="_x0000_s3096" name="Document" r:id="rId5" imgW="5478811" imgH="900451" progId="Word.Document.12">
                  <p:embed/>
                </p:oleObj>
              </mc:Choice>
              <mc:Fallback>
                <p:oleObj name="Document" r:id="rId5" imgW="5478811" imgH="900451" progId="Word.Document.12">
                  <p:embed/>
                  <p:pic>
                    <p:nvPicPr>
                      <p:cNvPr id="0" name=""/>
                      <p:cNvPicPr/>
                      <p:nvPr/>
                    </p:nvPicPr>
                    <p:blipFill>
                      <a:blip r:embed="rId6"/>
                      <a:stretch>
                        <a:fillRect/>
                      </a:stretch>
                    </p:blipFill>
                    <p:spPr>
                      <a:xfrm>
                        <a:off x="1689066" y="3886200"/>
                        <a:ext cx="5478463" cy="830263"/>
                      </a:xfrm>
                      <a:prstGeom prst="rect">
                        <a:avLst/>
                      </a:prstGeom>
                    </p:spPr>
                  </p:pic>
                </p:oleObj>
              </mc:Fallback>
            </mc:AlternateContent>
          </a:graphicData>
        </a:graphic>
      </p:graphicFrame>
    </p:spTree>
    <p:extLst>
      <p:ext uri="{BB962C8B-B14F-4D97-AF65-F5344CB8AC3E}">
        <p14:creationId xmlns:p14="http://schemas.microsoft.com/office/powerpoint/2010/main" val="3641237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r>
              <a:rPr lang="en-US" dirty="0" smtClean="0"/>
              <a:t>Move </a:t>
            </a:r>
            <a:r>
              <a:rPr lang="en-US" dirty="0"/>
              <a:t>to add to the </a:t>
            </a:r>
            <a:r>
              <a:rPr lang="en-US" dirty="0" smtClean="0"/>
              <a:t>SFD</a:t>
            </a:r>
            <a:endParaRPr lang="en-US" dirty="0"/>
          </a:p>
          <a:p>
            <a:pPr lvl="1"/>
            <a:r>
              <a:rPr lang="en-US" dirty="0"/>
              <a:t>The spec shall define a new control frame format that carries </a:t>
            </a:r>
            <a:r>
              <a:rPr lang="en-GB" dirty="0"/>
              <a:t>sufficient information to identify the STAs transmitting the UL MU PPDUs and allocating resources for the UL MU PPDUs.</a:t>
            </a:r>
            <a:endParaRPr lang="en-US" dirty="0"/>
          </a:p>
          <a:p>
            <a:pPr lvl="2"/>
            <a:r>
              <a:rPr lang="en-US" dirty="0"/>
              <a:t>The format is as in figure</a:t>
            </a:r>
          </a:p>
          <a:p>
            <a:pPr lvl="2"/>
            <a:endParaRPr lang="en-US" dirty="0"/>
          </a:p>
          <a:p>
            <a:pPr lvl="2"/>
            <a:endParaRPr lang="en-US" dirty="0"/>
          </a:p>
          <a:p>
            <a:pPr lvl="2"/>
            <a:endParaRPr lang="en-US" dirty="0"/>
          </a:p>
          <a:p>
            <a:pPr lvl="2"/>
            <a:r>
              <a:rPr lang="en-US" dirty="0"/>
              <a:t>Presence of A1 is TBD</a:t>
            </a:r>
          </a:p>
          <a:p>
            <a:pPr lvl="2"/>
            <a:endParaRPr lang="en-US" dirty="0"/>
          </a:p>
          <a:p>
            <a:pPr lvl="2"/>
            <a:r>
              <a:rPr lang="en-US" dirty="0"/>
              <a:t>60Y/0N/11A</a:t>
            </a:r>
          </a:p>
          <a:p>
            <a:endParaRPr lang="en-US" dirty="0"/>
          </a:p>
          <a:p>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14</a:t>
            </a:fld>
            <a:endParaRPr lang="en-US" dirty="0"/>
          </a:p>
        </p:txBody>
      </p:sp>
      <p:sp>
        <p:nvSpPr>
          <p:cNvPr id="5" name="Footer Placeholder 4"/>
          <p:cNvSpPr>
            <a:spLocks noGrp="1"/>
          </p:cNvSpPr>
          <p:nvPr>
            <p:ph type="ftr" sz="quarter" idx="3"/>
          </p:nvPr>
        </p:nvSpPr>
        <p:spPr/>
        <p:txBody>
          <a:bodyPr/>
          <a:lstStyle/>
          <a:p>
            <a:pPr>
              <a:defRPr/>
            </a:pPr>
            <a:r>
              <a:rPr lang="en-US" smtClean="0"/>
              <a:t>S. Merlin (Qualcomm)</a:t>
            </a:r>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2652256060"/>
              </p:ext>
            </p:extLst>
          </p:nvPr>
        </p:nvGraphicFramePr>
        <p:xfrm>
          <a:off x="1689066" y="3886200"/>
          <a:ext cx="5478463" cy="830263"/>
        </p:xfrm>
        <a:graphic>
          <a:graphicData uri="http://schemas.openxmlformats.org/presentationml/2006/ole">
            <mc:AlternateContent xmlns:mc="http://schemas.openxmlformats.org/markup-compatibility/2006">
              <mc:Choice xmlns:v="urn:schemas-microsoft-com:vml" Requires="v">
                <p:oleObj spid="_x0000_s4099" name="Document" r:id="rId4" imgW="5478811" imgH="900451" progId="Word.Document.12">
                  <p:embed/>
                </p:oleObj>
              </mc:Choice>
              <mc:Fallback>
                <p:oleObj name="Document" r:id="rId4" imgW="5478811" imgH="900451" progId="Word.Document.12">
                  <p:embed/>
                  <p:pic>
                    <p:nvPicPr>
                      <p:cNvPr id="0" name=""/>
                      <p:cNvPicPr/>
                      <p:nvPr/>
                    </p:nvPicPr>
                    <p:blipFill>
                      <a:blip r:embed="rId5"/>
                      <a:stretch>
                        <a:fillRect/>
                      </a:stretch>
                    </p:blipFill>
                    <p:spPr>
                      <a:xfrm>
                        <a:off x="1689066" y="3886200"/>
                        <a:ext cx="5478463" cy="830263"/>
                      </a:xfrm>
                      <a:prstGeom prst="rect">
                        <a:avLst/>
                      </a:prstGeom>
                    </p:spPr>
                  </p:pic>
                </p:oleObj>
              </mc:Fallback>
            </mc:AlternateContent>
          </a:graphicData>
        </a:graphic>
      </p:graphicFrame>
    </p:spTree>
    <p:extLst>
      <p:ext uri="{BB962C8B-B14F-4D97-AF65-F5344CB8AC3E}">
        <p14:creationId xmlns:p14="http://schemas.microsoft.com/office/powerpoint/2010/main" val="10606409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[1] 11-15-0132r6 Spec Framework</a:t>
            </a:r>
          </a:p>
          <a:p>
            <a:pPr marL="0" indent="0">
              <a:buNone/>
            </a:pP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15</a:t>
            </a:fld>
            <a:endParaRPr lang="en-US" dirty="0"/>
          </a:p>
        </p:txBody>
      </p:sp>
      <p:sp>
        <p:nvSpPr>
          <p:cNvPr id="5" name="Footer Placeholder 4"/>
          <p:cNvSpPr>
            <a:spLocks noGrp="1"/>
          </p:cNvSpPr>
          <p:nvPr>
            <p:ph type="ftr" sz="quarter" idx="3"/>
          </p:nvPr>
        </p:nvSpPr>
        <p:spPr/>
        <p:txBody>
          <a:bodyPr/>
          <a:lstStyle/>
          <a:p>
            <a:pPr>
              <a:defRPr/>
            </a:pPr>
            <a:r>
              <a:rPr lang="en-US" smtClean="0"/>
              <a:t>S. Merlin (Qualcomm)</a:t>
            </a:r>
            <a:endParaRPr lang="en-US" dirty="0"/>
          </a:p>
        </p:txBody>
      </p:sp>
    </p:spTree>
    <p:extLst>
      <p:ext uri="{BB962C8B-B14F-4D97-AF65-F5344CB8AC3E}">
        <p14:creationId xmlns:p14="http://schemas.microsoft.com/office/powerpoint/2010/main" val="24716057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altLang="zh-CN" dirty="0"/>
              <a:t>Authors (continued</a:t>
            </a:r>
            <a:r>
              <a:rPr lang="en-US" altLang="zh-CN" dirty="0" smtClean="0"/>
              <a:t>)</a:t>
            </a:r>
            <a:endParaRPr lang="en-US" dirty="0"/>
          </a:p>
        </p:txBody>
      </p:sp>
      <p:sp>
        <p:nvSpPr>
          <p:cNvPr id="14" name="Content Placeholder 13"/>
          <p:cNvSpPr>
            <a:spLocks noGrp="1"/>
          </p:cNvSpPr>
          <p:nvPr>
            <p:ph idx="1"/>
          </p:nvPr>
        </p:nvSpPr>
        <p:spPr/>
        <p:txBody>
          <a:bodyPr/>
          <a:lstStyle/>
          <a:p>
            <a:endParaRPr lang="en-US"/>
          </a:p>
        </p:txBody>
      </p:sp>
      <p:sp>
        <p:nvSpPr>
          <p:cNvPr id="6" name="Slide Number Placeholder 5"/>
          <p:cNvSpPr>
            <a:spLocks noGrp="1"/>
          </p:cNvSpPr>
          <p:nvPr>
            <p:ph type="sldNum" sz="quarter" idx="11"/>
          </p:nvPr>
        </p:nvSpPr>
        <p:spPr>
          <a:xfrm>
            <a:off x="4341813" y="6475413"/>
            <a:ext cx="536575" cy="184150"/>
          </a:xfrm>
        </p:spPr>
        <p:txBody>
          <a:bodyPr/>
          <a:lstStyle/>
          <a:p>
            <a:r>
              <a:rPr lang="en-US" smtClean="0"/>
              <a:t>Slide </a:t>
            </a:r>
            <a:fld id="{C1789BC7-C074-42CC-ADF8-5107DF6BD1C1}" type="slidenum">
              <a:rPr lang="en-US" smtClean="0"/>
              <a:pPr/>
              <a:t>2</a:t>
            </a:fld>
            <a:endParaRPr lang="en-US" dirty="0"/>
          </a:p>
        </p:txBody>
      </p:sp>
      <p:graphicFrame>
        <p:nvGraphicFramePr>
          <p:cNvPr id="10" name="Table 9"/>
          <p:cNvGraphicFramePr>
            <a:graphicFrameLocks noGrp="1"/>
          </p:cNvGraphicFramePr>
          <p:nvPr>
            <p:extLst/>
          </p:nvPr>
        </p:nvGraphicFramePr>
        <p:xfrm>
          <a:off x="800100" y="3810000"/>
          <a:ext cx="7239000" cy="247906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Robert Stacey</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Eldad Perahia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eldad.perahia@intel.com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a:t>
                      </a:r>
                      <a:r>
                        <a:rPr lang="en-US" sz="1200" dirty="0" err="1" smtClean="0">
                          <a:solidFill>
                            <a:srgbClr val="000000"/>
                          </a:solidFill>
                          <a:latin typeface="+mn-lt"/>
                          <a:ea typeface="Times New Roman"/>
                          <a:cs typeface="Arial"/>
                        </a:rPr>
                        <a:t>cariou</a:t>
                      </a:r>
                      <a:r>
                        <a:rPr lang="en-US" sz="1200" dirty="0" smtClean="0">
                          <a:solidFill>
                            <a:srgbClr val="000000"/>
                          </a:solidFill>
                          <a:latin typeface="+mn-lt"/>
                          <a:ea typeface="Times New Roman"/>
                          <a:cs typeface="Arial"/>
                        </a:rPr>
                        <a:t>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Rongzhen</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rongzhen.yang@intel.com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1" name="Table 10"/>
          <p:cNvGraphicFramePr>
            <a:graphicFrameLocks noGrp="1"/>
          </p:cNvGraphicFramePr>
          <p:nvPr>
            <p:extLst/>
          </p:nvPr>
        </p:nvGraphicFramePr>
        <p:xfrm>
          <a:off x="800100" y="1981200"/>
          <a:ext cx="7239000" cy="180078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1" dirty="0">
                          <a:solidFill>
                            <a:srgbClr val="000000"/>
                          </a:solidFill>
                          <a:latin typeface="Times New Roman"/>
                          <a:ea typeface="Times New Roman"/>
                          <a:cs typeface="Arial"/>
                        </a:rPr>
                        <a:t>Broadcom</a:t>
                      </a: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mfischer@broadcom.com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Andrew Blanksby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Vinko Erceg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defTabSz="914400"/>
            <a:endParaRPr lang="zh-CN" altLang="en-US" sz="2000" kern="0" dirty="0"/>
          </a:p>
        </p:txBody>
      </p:sp>
      <p:sp>
        <p:nvSpPr>
          <p:cNvPr id="2" name="Footer Placeholder 1"/>
          <p:cNvSpPr>
            <a:spLocks noGrp="1"/>
          </p:cNvSpPr>
          <p:nvPr>
            <p:ph type="ftr" sz="quarter" idx="3"/>
          </p:nvPr>
        </p:nvSpPr>
        <p:spPr/>
        <p:txBody>
          <a:bodyPr/>
          <a:lstStyle/>
          <a:p>
            <a:pPr>
              <a:defRPr/>
            </a:pPr>
            <a:r>
              <a:rPr lang="en-US" smtClean="0"/>
              <a:t>S. Merlin (Qualcomm)</a:t>
            </a:r>
            <a:endParaRPr lang="en-US" dirty="0"/>
          </a:p>
        </p:txBody>
      </p:sp>
    </p:spTree>
    <p:extLst>
      <p:ext uri="{BB962C8B-B14F-4D97-AF65-F5344CB8AC3E}">
        <p14:creationId xmlns:p14="http://schemas.microsoft.com/office/powerpoint/2010/main" val="6761100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4" name="Content Placeholder 3"/>
          <p:cNvSpPr>
            <a:spLocks noGrp="1"/>
          </p:cNvSpPr>
          <p:nvPr>
            <p:ph idx="1"/>
          </p:nvPr>
        </p:nvSpPr>
        <p:spPr/>
        <p:txBody>
          <a:bodyPr/>
          <a:lstStyle/>
          <a:p>
            <a:endParaRPr lang="en-US"/>
          </a:p>
        </p:txBody>
      </p:sp>
      <p:sp>
        <p:nvSpPr>
          <p:cNvPr id="6" name="灯片编号占位符 5"/>
          <p:cNvSpPr>
            <a:spLocks noGrp="1"/>
          </p:cNvSpPr>
          <p:nvPr>
            <p:ph type="sldNum" sz="quarter" idx="11"/>
          </p:nvPr>
        </p:nvSpPr>
        <p:spPr>
          <a:xfrm>
            <a:off x="4341813" y="6475413"/>
            <a:ext cx="536575" cy="184150"/>
          </a:xfrm>
        </p:spPr>
        <p:txBody>
          <a:bodyPr/>
          <a:lstStyle/>
          <a:p>
            <a:r>
              <a:rPr lang="en-US" smtClean="0"/>
              <a:t>Slide </a:t>
            </a:r>
            <a:fld id="{E7E6215C-0148-4EB1-A390-22B113FC486F}" type="slidenum">
              <a:rPr lang="en-US" smtClean="0"/>
              <a:pPr/>
              <a:t>3</a:t>
            </a:fld>
            <a:endParaRPr lang="en-US"/>
          </a:p>
        </p:txBody>
      </p:sp>
      <p:graphicFrame>
        <p:nvGraphicFramePr>
          <p:cNvPr id="9" name="Table 8"/>
          <p:cNvGraphicFramePr>
            <a:graphicFrameLocks noGrp="1"/>
          </p:cNvGraphicFramePr>
          <p:nvPr>
            <p:extLst/>
          </p:nvPr>
        </p:nvGraphicFramePr>
        <p:xfrm>
          <a:off x="762000" y="1524000"/>
          <a:ext cx="7239000" cy="384500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Jie</a:t>
                      </a:r>
                      <a:r>
                        <a:rPr lang="en-US" sz="1200" baseline="0" dirty="0" smtClean="0">
                          <a:latin typeface="Times New Roman"/>
                          <a:ea typeface="Times New Roman"/>
                          <a:cs typeface="Arial"/>
                        </a:rPr>
                        <a:t>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jiehuang@marvell.com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Edward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edwardau@marvell.com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Footer Placeholder 1"/>
          <p:cNvSpPr>
            <a:spLocks noGrp="1"/>
          </p:cNvSpPr>
          <p:nvPr>
            <p:ph type="ftr" sz="quarter" idx="3"/>
          </p:nvPr>
        </p:nvSpPr>
        <p:spPr/>
        <p:txBody>
          <a:bodyPr/>
          <a:lstStyle/>
          <a:p>
            <a:pPr>
              <a:defRPr/>
            </a:pPr>
            <a:r>
              <a:rPr lang="en-US" smtClean="0"/>
              <a:t>S. Merlin (Qualcomm)</a:t>
            </a:r>
            <a:endParaRPr lang="en-US" dirty="0"/>
          </a:p>
        </p:txBody>
      </p:sp>
    </p:spTree>
    <p:extLst>
      <p:ext uri="{BB962C8B-B14F-4D97-AF65-F5344CB8AC3E}">
        <p14:creationId xmlns:p14="http://schemas.microsoft.com/office/powerpoint/2010/main" val="25084501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4" name="Content Placeholder 3"/>
          <p:cNvSpPr>
            <a:spLocks noGrp="1"/>
          </p:cNvSpPr>
          <p:nvPr>
            <p:ph idx="1"/>
          </p:nvPr>
        </p:nvSpPr>
        <p:spPr/>
        <p:txBody>
          <a:bodyPr/>
          <a:lstStyle/>
          <a:p>
            <a:endParaRPr lang="en-US"/>
          </a:p>
        </p:txBody>
      </p:sp>
      <p:sp>
        <p:nvSpPr>
          <p:cNvPr id="6" name="灯片编号占位符 5"/>
          <p:cNvSpPr>
            <a:spLocks noGrp="1"/>
          </p:cNvSpPr>
          <p:nvPr>
            <p:ph type="sldNum" sz="quarter" idx="11"/>
          </p:nvPr>
        </p:nvSpPr>
        <p:spPr>
          <a:xfrm>
            <a:off x="4341813" y="6475413"/>
            <a:ext cx="536575" cy="184150"/>
          </a:xfrm>
        </p:spPr>
        <p:txBody>
          <a:bodyPr/>
          <a:lstStyle/>
          <a:p>
            <a:r>
              <a:rPr lang="en-US" smtClean="0"/>
              <a:t>Slide </a:t>
            </a:r>
            <a:fld id="{E7E6215C-0148-4EB1-A390-22B113FC486F}" type="slidenum">
              <a:rPr lang="en-US" smtClean="0"/>
              <a:pPr/>
              <a:t>4</a:t>
            </a:fld>
            <a:endParaRPr lang="en-US"/>
          </a:p>
        </p:txBody>
      </p:sp>
      <p:graphicFrame>
        <p:nvGraphicFramePr>
          <p:cNvPr id="13" name="Table 12"/>
          <p:cNvGraphicFramePr>
            <a:graphicFrameLocks noGrp="1"/>
          </p:cNvGraphicFramePr>
          <p:nvPr/>
        </p:nvGraphicFramePr>
        <p:xfrm>
          <a:off x="762000" y="1520575"/>
          <a:ext cx="7772400" cy="483613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a:t>
                      </a:r>
                      <a:r>
                        <a:rPr lang="en-US" sz="1200" dirty="0" err="1">
                          <a:solidFill>
                            <a:srgbClr val="000000"/>
                          </a:solidFill>
                          <a:latin typeface="Times New Roman"/>
                          <a:ea typeface="Times New Roman"/>
                          <a:cs typeface="Arial"/>
                        </a:rPr>
                        <a:t>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Straatweg 66-S Breukelen, 3621 BR Netherlands</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5775 Morehouse Dr. San Diego, CA,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5775 Morehouse Dr. San Diego, CA,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Menzo Wentink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Richard Van Nee</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Rolf De Vegt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Simone Merlin</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Tevfik</a:t>
                      </a:r>
                      <a:r>
                        <a:rPr lang="en-US" sz="1200" dirty="0">
                          <a:solidFill>
                            <a:srgbClr val="000000"/>
                          </a:solidFill>
                          <a:latin typeface="Times New Roman"/>
                          <a:ea typeface="Times New Roman"/>
                          <a:cs typeface="Arial"/>
                        </a:rPr>
                        <a:t> </a:t>
                      </a:r>
                      <a:r>
                        <a:rPr lang="en-US" sz="1200" dirty="0" err="1">
                          <a:solidFill>
                            <a:srgbClr val="000000"/>
                          </a:solidFill>
                          <a:latin typeface="Times New Roman"/>
                          <a:ea typeface="Times New Roman"/>
                          <a:cs typeface="Arial"/>
                        </a:rPr>
                        <a:t>Yucek</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Footer Placeholder 1"/>
          <p:cNvSpPr>
            <a:spLocks noGrp="1"/>
          </p:cNvSpPr>
          <p:nvPr>
            <p:ph type="ftr" sz="quarter" idx="3"/>
          </p:nvPr>
        </p:nvSpPr>
        <p:spPr/>
        <p:txBody>
          <a:bodyPr/>
          <a:lstStyle/>
          <a:p>
            <a:pPr>
              <a:defRPr/>
            </a:pPr>
            <a:r>
              <a:rPr lang="en-US" smtClean="0"/>
              <a:t>S. Merlin (Qualcomm)</a:t>
            </a:r>
            <a:endParaRPr lang="en-US" dirty="0"/>
          </a:p>
        </p:txBody>
      </p:sp>
    </p:spTree>
    <p:extLst>
      <p:ext uri="{BB962C8B-B14F-4D97-AF65-F5344CB8AC3E}">
        <p14:creationId xmlns:p14="http://schemas.microsoft.com/office/powerpoint/2010/main" val="3021929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4" name="Content Placeholder 3"/>
          <p:cNvSpPr>
            <a:spLocks noGrp="1"/>
          </p:cNvSpPr>
          <p:nvPr>
            <p:ph idx="1"/>
          </p:nvPr>
        </p:nvSpPr>
        <p:spPr/>
        <p:txBody>
          <a:bodyPr/>
          <a:lstStyle/>
          <a:p>
            <a:endParaRPr lang="en-US"/>
          </a:p>
        </p:txBody>
      </p:sp>
      <p:sp>
        <p:nvSpPr>
          <p:cNvPr id="6" name="灯片编号占位符 5"/>
          <p:cNvSpPr>
            <a:spLocks noGrp="1"/>
          </p:cNvSpPr>
          <p:nvPr>
            <p:ph type="sldNum" sz="quarter" idx="11"/>
          </p:nvPr>
        </p:nvSpPr>
        <p:spPr>
          <a:xfrm>
            <a:off x="4341813" y="6475413"/>
            <a:ext cx="536575" cy="184150"/>
          </a:xfrm>
        </p:spPr>
        <p:txBody>
          <a:bodyPr/>
          <a:lstStyle/>
          <a:p>
            <a:r>
              <a:rPr lang="en-US" smtClean="0"/>
              <a:t>Slide </a:t>
            </a:r>
            <a:fld id="{E7E6215C-0148-4EB1-A390-22B113FC486F}" type="slidenum">
              <a:rPr lang="en-US" smtClean="0"/>
              <a:pPr/>
              <a:t>5</a:t>
            </a:fld>
            <a:endParaRPr lang="en-US"/>
          </a:p>
        </p:txBody>
      </p:sp>
      <p:graphicFrame>
        <p:nvGraphicFramePr>
          <p:cNvPr id="13" name="Table 12"/>
          <p:cNvGraphicFramePr>
            <a:graphicFrameLocks noGrp="1"/>
          </p:cNvGraphicFramePr>
          <p:nvPr/>
        </p:nvGraphicFramePr>
        <p:xfrm>
          <a:off x="722313" y="1732052"/>
          <a:ext cx="7239000" cy="337875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No. 1 Dusing 1</a:t>
                      </a:r>
                      <a:r>
                        <a:rPr lang="en-GB" sz="1200" baseline="30000">
                          <a:solidFill>
                            <a:srgbClr val="000000"/>
                          </a:solidFill>
                          <a:latin typeface="Times New Roman"/>
                          <a:ea typeface="Times New Roman"/>
                          <a:cs typeface="Arial"/>
                        </a:rPr>
                        <a:t>st</a:t>
                      </a:r>
                      <a:r>
                        <a:rPr lang="en-GB" sz="1200">
                          <a:solidFill>
                            <a:srgbClr val="000000"/>
                          </a:solidFill>
                          <a:latin typeface="Times New Roman"/>
                          <a:ea typeface="Times New Roman"/>
                          <a:cs typeface="Arial"/>
                        </a:rPr>
                        <a:t> Road, Hsinchu, Taiwan</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+886-3-567-0766</a:t>
                      </a: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Chingwa Hu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chinghwa.yu@mediatek.com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2860 Junction Ave, San Jose, CA 95134, USA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thomas.pare@mediatek.com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ChaoChun Wang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chaochun.wang@mediatek.com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James Wang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Jianhan Liu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Jianhan.Liu@mediatek.com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Tianyu Wu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Russell Huang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nvGraphicFramePr>
        <p:xfrm>
          <a:off x="722313" y="5110804"/>
          <a:ext cx="7239000" cy="110888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85920">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2"/>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5983">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3"/>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59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4"/>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59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5983">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6"/>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Footer Placeholder 1"/>
          <p:cNvSpPr>
            <a:spLocks noGrp="1"/>
          </p:cNvSpPr>
          <p:nvPr>
            <p:ph type="ftr" sz="quarter" idx="3"/>
          </p:nvPr>
        </p:nvSpPr>
        <p:spPr/>
        <p:txBody>
          <a:bodyPr/>
          <a:lstStyle/>
          <a:p>
            <a:pPr>
              <a:defRPr/>
            </a:pPr>
            <a:r>
              <a:rPr lang="en-US" smtClean="0"/>
              <a:t>S. Merlin (Qualcomm)</a:t>
            </a:r>
            <a:endParaRPr lang="en-US" dirty="0"/>
          </a:p>
        </p:txBody>
      </p:sp>
    </p:spTree>
    <p:extLst>
      <p:ext uri="{BB962C8B-B14F-4D97-AF65-F5344CB8AC3E}">
        <p14:creationId xmlns:p14="http://schemas.microsoft.com/office/powerpoint/2010/main" val="3933014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4" name="Content Placeholder 3"/>
          <p:cNvSpPr>
            <a:spLocks noGrp="1"/>
          </p:cNvSpPr>
          <p:nvPr>
            <p:ph idx="1"/>
          </p:nvPr>
        </p:nvSpPr>
        <p:spPr/>
        <p:txBody>
          <a:bodyPr/>
          <a:lstStyle/>
          <a:p>
            <a:endParaRPr lang="en-US"/>
          </a:p>
        </p:txBody>
      </p:sp>
      <p:sp>
        <p:nvSpPr>
          <p:cNvPr id="6" name="灯片编号占位符 5"/>
          <p:cNvSpPr>
            <a:spLocks noGrp="1"/>
          </p:cNvSpPr>
          <p:nvPr>
            <p:ph type="sldNum" sz="quarter" idx="11"/>
          </p:nvPr>
        </p:nvSpPr>
        <p:spPr>
          <a:xfrm>
            <a:off x="4341813" y="6475413"/>
            <a:ext cx="536575" cy="184150"/>
          </a:xfrm>
        </p:spPr>
        <p:txBody>
          <a:bodyPr/>
          <a:lstStyle/>
          <a:p>
            <a:r>
              <a:rPr lang="en-US" smtClean="0"/>
              <a:t>Slide </a:t>
            </a:r>
            <a:fld id="{E7E6215C-0148-4EB1-A390-22B113FC486F}" type="slidenum">
              <a:rPr lang="en-US" smtClean="0"/>
              <a:pPr/>
              <a:t>6</a:t>
            </a:fld>
            <a:endParaRPr lang="en-US"/>
          </a:p>
        </p:txBody>
      </p:sp>
      <p:graphicFrame>
        <p:nvGraphicFramePr>
          <p:cNvPr id="13" name="Table 12"/>
          <p:cNvGraphicFramePr>
            <a:graphicFrameLocks noGrp="1"/>
          </p:cNvGraphicFramePr>
          <p:nvPr/>
        </p:nvGraphicFramePr>
        <p:xfrm>
          <a:off x="800100" y="1777706"/>
          <a:ext cx="7467600" cy="4444420"/>
        </p:xfrm>
        <a:graphic>
          <a:graphicData uri="http://schemas.openxmlformats.org/drawingml/2006/table">
            <a:tbl>
              <a:tblPr firstRow="1" bandRow="1">
                <a:tableStyleId>{F5AB1C69-6EDB-4FF4-983F-18BD219EF322}</a:tableStyleId>
              </a:tblPr>
              <a:tblGrid>
                <a:gridCol w="1493520"/>
                <a:gridCol w="795905"/>
                <a:gridCol w="2198670"/>
                <a:gridCol w="1171560"/>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Phillip Barber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The Lone Star State, TX</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pbarber@broadbandmobiletech.com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Peter Loc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peterloc@iwirelesstech.com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liule@huawei.com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Rob.Sun@huawei.com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David X.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Zhou </a:t>
                      </a:r>
                      <a:r>
                        <a:rPr lang="en-US" sz="1200" dirty="0" err="1">
                          <a:solidFill>
                            <a:srgbClr val="000000"/>
                          </a:solidFill>
                          <a:latin typeface="Times New Roman"/>
                          <a:ea typeface="Times New Roman"/>
                          <a:cs typeface="Arial"/>
                        </a:rPr>
                        <a:t>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+86-18565826350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Lanzhou1@huawei.com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Footer Placeholder 1"/>
          <p:cNvSpPr>
            <a:spLocks noGrp="1"/>
          </p:cNvSpPr>
          <p:nvPr>
            <p:ph type="ftr" sz="quarter" idx="3"/>
          </p:nvPr>
        </p:nvSpPr>
        <p:spPr/>
        <p:txBody>
          <a:bodyPr/>
          <a:lstStyle/>
          <a:p>
            <a:pPr>
              <a:defRPr/>
            </a:pPr>
            <a:r>
              <a:rPr lang="en-US" smtClean="0"/>
              <a:t>S. Merlin (Qualcomm)</a:t>
            </a:r>
            <a:endParaRPr lang="en-US" dirty="0"/>
          </a:p>
        </p:txBody>
      </p:sp>
    </p:spTree>
    <p:extLst>
      <p:ext uri="{BB962C8B-B14F-4D97-AF65-F5344CB8AC3E}">
        <p14:creationId xmlns:p14="http://schemas.microsoft.com/office/powerpoint/2010/main" val="28857730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4" name="Content Placeholder 3"/>
          <p:cNvSpPr>
            <a:spLocks noGrp="1"/>
          </p:cNvSpPr>
          <p:nvPr>
            <p:ph idx="1"/>
          </p:nvPr>
        </p:nvSpPr>
        <p:spPr/>
        <p:txBody>
          <a:bodyPr/>
          <a:lstStyle/>
          <a:p>
            <a:endParaRPr lang="en-US"/>
          </a:p>
        </p:txBody>
      </p:sp>
      <p:sp>
        <p:nvSpPr>
          <p:cNvPr id="6" name="灯片编号占位符 5"/>
          <p:cNvSpPr>
            <a:spLocks noGrp="1"/>
          </p:cNvSpPr>
          <p:nvPr>
            <p:ph type="sldNum" sz="quarter" idx="11"/>
          </p:nvPr>
        </p:nvSpPr>
        <p:spPr>
          <a:xfrm>
            <a:off x="4341813" y="6475413"/>
            <a:ext cx="536575" cy="184150"/>
          </a:xfrm>
        </p:spPr>
        <p:txBody>
          <a:bodyPr/>
          <a:lstStyle/>
          <a:p>
            <a:r>
              <a:rPr lang="en-US" smtClean="0"/>
              <a:t>Slide </a:t>
            </a:r>
            <a:fld id="{E7E6215C-0148-4EB1-A390-22B113FC486F}" type="slidenum">
              <a:rPr lang="en-US" smtClean="0"/>
              <a:pPr/>
              <a:t>7</a:t>
            </a:fld>
            <a:endParaRPr lang="en-US"/>
          </a:p>
        </p:txBody>
      </p:sp>
      <p:graphicFrame>
        <p:nvGraphicFramePr>
          <p:cNvPr id="13" name="Table 12"/>
          <p:cNvGraphicFramePr>
            <a:graphicFrameLocks noGrp="1"/>
          </p:cNvGraphicFramePr>
          <p:nvPr/>
        </p:nvGraphicFramePr>
        <p:xfrm>
          <a:off x="762000" y="1633449"/>
          <a:ext cx="7620000" cy="3294104"/>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Wookbong Lee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wookbong.lee@lge.com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Giwon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giwon.park@lge.com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Derham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Orange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nvGraphicFramePr>
        <p:xfrm>
          <a:off x="762000" y="4942468"/>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Footer Placeholder 1"/>
          <p:cNvSpPr>
            <a:spLocks noGrp="1"/>
          </p:cNvSpPr>
          <p:nvPr>
            <p:ph type="ftr" sz="quarter" idx="3"/>
          </p:nvPr>
        </p:nvSpPr>
        <p:spPr/>
        <p:txBody>
          <a:bodyPr/>
          <a:lstStyle/>
          <a:p>
            <a:pPr>
              <a:defRPr/>
            </a:pPr>
            <a:r>
              <a:rPr lang="en-US" smtClean="0"/>
              <a:t>S. Merlin (Qualcomm)</a:t>
            </a:r>
            <a:endParaRPr lang="en-US" dirty="0"/>
          </a:p>
        </p:txBody>
      </p:sp>
    </p:spTree>
    <p:extLst>
      <p:ext uri="{BB962C8B-B14F-4D97-AF65-F5344CB8AC3E}">
        <p14:creationId xmlns:p14="http://schemas.microsoft.com/office/powerpoint/2010/main" val="11531053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4" name="Content Placeholder 3"/>
          <p:cNvSpPr>
            <a:spLocks noGrp="1"/>
          </p:cNvSpPr>
          <p:nvPr>
            <p:ph idx="1"/>
          </p:nvPr>
        </p:nvSpPr>
        <p:spPr/>
        <p:txBody>
          <a:bodyPr/>
          <a:lstStyle/>
          <a:p>
            <a:endParaRPr lang="en-US"/>
          </a:p>
        </p:txBody>
      </p:sp>
      <p:sp>
        <p:nvSpPr>
          <p:cNvPr id="6" name="灯片编号占位符 5"/>
          <p:cNvSpPr>
            <a:spLocks noGrp="1"/>
          </p:cNvSpPr>
          <p:nvPr>
            <p:ph type="sldNum" sz="quarter" idx="11"/>
          </p:nvPr>
        </p:nvSpPr>
        <p:spPr>
          <a:xfrm>
            <a:off x="4341813" y="6475413"/>
            <a:ext cx="536575" cy="184150"/>
          </a:xfrm>
        </p:spPr>
        <p:txBody>
          <a:bodyPr/>
          <a:lstStyle/>
          <a:p>
            <a:r>
              <a:rPr lang="en-US" smtClean="0"/>
              <a:t>Slide </a:t>
            </a:r>
            <a:fld id="{E7E6215C-0148-4EB1-A390-22B113FC486F}" type="slidenum">
              <a:rPr lang="en-US" smtClean="0"/>
              <a:pPr/>
              <a:t>8</a:t>
            </a:fld>
            <a:endParaRPr lang="en-US"/>
          </a:p>
        </p:txBody>
      </p:sp>
      <p:graphicFrame>
        <p:nvGraphicFramePr>
          <p:cNvPr id="13" name="Table 12"/>
          <p:cNvGraphicFramePr>
            <a:graphicFrameLocks noGrp="1"/>
          </p:cNvGraphicFramePr>
          <p:nvPr/>
        </p:nvGraphicFramePr>
        <p:xfrm>
          <a:off x="457200" y="1752600"/>
          <a:ext cx="8153400" cy="4476032"/>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Yusuke </a:t>
                      </a:r>
                      <a:r>
                        <a:rPr lang="en-US" sz="1200" dirty="0" err="1">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a:t>
                      </a:r>
                      <a:r>
                        <a:rPr lang="en-US" sz="1200" dirty="0" err="1">
                          <a:solidFill>
                            <a:srgbClr val="000000"/>
                          </a:solidFill>
                          <a:latin typeface="Times New Roman"/>
                          <a:ea typeface="Times New Roman"/>
                          <a:cs typeface="Arial"/>
                        </a:rPr>
                        <a:t>Kishida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kishida.akira@lab.ntt.co.jp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Fujio</a:t>
                      </a:r>
                      <a:r>
                        <a:rPr lang="en-US" sz="1200" dirty="0">
                          <a:solidFill>
                            <a:srgbClr val="000000"/>
                          </a:solidFill>
                          <a:latin typeface="Times New Roman"/>
                          <a:ea typeface="Times New Roman"/>
                          <a:cs typeface="Arial"/>
                        </a:rPr>
                        <a:t> Watanabe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000" dirty="0">
                          <a:solidFill>
                            <a:srgbClr val="000000"/>
                          </a:solidFill>
                          <a:latin typeface="Times New Roman"/>
                          <a:ea typeface="Times New Roman"/>
                          <a:cs typeface="Arial"/>
                        </a:rPr>
                        <a:t>3240 </a:t>
                      </a:r>
                      <a:r>
                        <a:rPr lang="en-US" sz="1000" dirty="0" err="1">
                          <a:solidFill>
                            <a:srgbClr val="000000"/>
                          </a:solidFill>
                          <a:latin typeface="Times New Roman"/>
                          <a:ea typeface="Times New Roman"/>
                          <a:cs typeface="Arial"/>
                        </a:rPr>
                        <a:t>Hillview</a:t>
                      </a:r>
                      <a:r>
                        <a:rPr lang="en-US" sz="1000" dirty="0">
                          <a:solidFill>
                            <a:srgbClr val="000000"/>
                          </a:solidFill>
                          <a:latin typeface="Times New Roman"/>
                          <a:ea typeface="Times New Roman"/>
                          <a:cs typeface="Arial"/>
                        </a:rPr>
                        <a:t> Ave, Palo Alto, CA </a:t>
                      </a:r>
                      <a:r>
                        <a:rPr lang="en-US" sz="1000" dirty="0" smtClean="0">
                          <a:solidFill>
                            <a:srgbClr val="000000"/>
                          </a:solidFill>
                          <a:latin typeface="Times New Roman"/>
                          <a:ea typeface="Times New Roman"/>
                          <a:cs typeface="Arial"/>
                        </a:rPr>
                        <a:t>94304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watanabe@docomoinnovations.com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Haralabos</a:t>
                      </a:r>
                      <a:r>
                        <a:rPr lang="en-US" sz="1200" dirty="0">
                          <a:solidFill>
                            <a:srgbClr val="000000"/>
                          </a:solidFill>
                          <a:latin typeface="Times New Roman"/>
                          <a:ea typeface="Times New Roman"/>
                          <a:cs typeface="Arial"/>
                        </a:rPr>
                        <a:t> Papadopoulos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hpapadopoulos@docomoinnovations.com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Footer Placeholder 1"/>
          <p:cNvSpPr>
            <a:spLocks noGrp="1"/>
          </p:cNvSpPr>
          <p:nvPr>
            <p:ph type="ftr" sz="quarter" idx="3"/>
          </p:nvPr>
        </p:nvSpPr>
        <p:spPr/>
        <p:txBody>
          <a:bodyPr/>
          <a:lstStyle/>
          <a:p>
            <a:pPr>
              <a:defRPr/>
            </a:pPr>
            <a:r>
              <a:rPr lang="en-US" smtClean="0"/>
              <a:t>S. Merlin (Qualcomm)</a:t>
            </a:r>
            <a:endParaRPr lang="en-US" dirty="0"/>
          </a:p>
        </p:txBody>
      </p:sp>
    </p:spTree>
    <p:extLst>
      <p:ext uri="{BB962C8B-B14F-4D97-AF65-F5344CB8AC3E}">
        <p14:creationId xmlns:p14="http://schemas.microsoft.com/office/powerpoint/2010/main" val="42757004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GB" sz="1800" dirty="0" smtClean="0"/>
              <a:t>From the SFD [1]: “An </a:t>
            </a:r>
            <a:r>
              <a:rPr lang="en-GB" sz="1800" dirty="0"/>
              <a:t>UL MU PPDU (MU-MIMO or OFDMA) is sent as an immediate response (IFS TBD) to a Trigger frame (format TBD) sent by the AP. [MAC Motion #3, March 2015</a:t>
            </a:r>
            <a:r>
              <a:rPr lang="en-GB" sz="1800" dirty="0" smtClean="0"/>
              <a:t>]”</a:t>
            </a:r>
          </a:p>
          <a:p>
            <a:endParaRPr lang="en-GB" sz="1800" dirty="0" smtClean="0"/>
          </a:p>
          <a:p>
            <a:endParaRPr lang="en-GB" sz="1800" dirty="0"/>
          </a:p>
          <a:p>
            <a:endParaRPr lang="en-GB" sz="1800" dirty="0" smtClean="0"/>
          </a:p>
          <a:p>
            <a:endParaRPr lang="en-GB" sz="1800" dirty="0"/>
          </a:p>
          <a:p>
            <a:endParaRPr lang="en-GB" sz="1800" dirty="0" smtClean="0"/>
          </a:p>
          <a:p>
            <a:pPr marL="0" indent="0">
              <a:buNone/>
            </a:pPr>
            <a:endParaRPr lang="en-GB" sz="1800" dirty="0"/>
          </a:p>
          <a:p>
            <a:pPr marL="0" indent="0">
              <a:buNone/>
            </a:pPr>
            <a:endParaRPr lang="en-GB" sz="1800" dirty="0"/>
          </a:p>
          <a:p>
            <a:r>
              <a:rPr lang="en-GB" sz="1800" dirty="0" smtClean="0"/>
              <a:t>This presentation discusses the format of the trigger frame</a:t>
            </a:r>
            <a:endParaRPr lang="en-US" sz="18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9</a:t>
            </a:fld>
            <a:endParaRPr lang="en-US" dirty="0"/>
          </a:p>
        </p:txBody>
      </p:sp>
      <p:sp>
        <p:nvSpPr>
          <p:cNvPr id="5" name="Footer Placeholder 4"/>
          <p:cNvSpPr>
            <a:spLocks noGrp="1"/>
          </p:cNvSpPr>
          <p:nvPr>
            <p:ph type="ftr" sz="quarter" idx="3"/>
          </p:nvPr>
        </p:nvSpPr>
        <p:spPr/>
        <p:txBody>
          <a:bodyPr/>
          <a:lstStyle/>
          <a:p>
            <a:pPr>
              <a:defRPr/>
            </a:pPr>
            <a:r>
              <a:rPr lang="en-US" smtClean="0"/>
              <a:t>S. Merlin (Qualcomm)</a:t>
            </a:r>
            <a:endParaRPr lang="en-US" dirty="0"/>
          </a:p>
        </p:txBody>
      </p:sp>
      <p:graphicFrame>
        <p:nvGraphicFramePr>
          <p:cNvPr id="7" name="개체 6"/>
          <p:cNvGraphicFramePr>
            <a:graphicFrameLocks noChangeAspect="1"/>
          </p:cNvGraphicFramePr>
          <p:nvPr>
            <p:extLst>
              <p:ext uri="{D42A27DB-BD31-4B8C-83A1-F6EECF244321}">
                <p14:modId xmlns:p14="http://schemas.microsoft.com/office/powerpoint/2010/main" val="384760030"/>
              </p:ext>
            </p:extLst>
          </p:nvPr>
        </p:nvGraphicFramePr>
        <p:xfrm>
          <a:off x="1828800" y="3273902"/>
          <a:ext cx="4800600" cy="1680210"/>
        </p:xfrm>
        <a:graphic>
          <a:graphicData uri="http://schemas.openxmlformats.org/presentationml/2006/ole">
            <mc:AlternateContent xmlns:mc="http://schemas.openxmlformats.org/markup-compatibility/2006">
              <mc:Choice xmlns:v="urn:schemas-microsoft-com:vml" Requires="v">
                <p:oleObj spid="_x0000_s2073" name="Visio" r:id="rId3" imgW="4924531" imgH="1666840" progId="Visio.Drawing.11">
                  <p:embed/>
                </p:oleObj>
              </mc:Choice>
              <mc:Fallback>
                <p:oleObj name="Visio" r:id="rId3" imgW="4924531" imgH="1666840" progId="Visio.Drawing.11">
                  <p:embed/>
                  <p:pic>
                    <p:nvPicPr>
                      <p:cNvPr id="0" name=""/>
                      <p:cNvPicPr>
                        <a:picLocks noChangeAspect="1" noChangeArrowheads="1"/>
                      </p:cNvPicPr>
                      <p:nvPr/>
                    </p:nvPicPr>
                    <p:blipFill>
                      <a:blip r:embed="rId4"/>
                      <a:srcRect/>
                      <a:stretch>
                        <a:fillRect/>
                      </a:stretch>
                    </p:blipFill>
                    <p:spPr bwMode="auto">
                      <a:xfrm>
                        <a:off x="1828800" y="3273902"/>
                        <a:ext cx="4800600" cy="1680210"/>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1472663543"/>
      </p:ext>
    </p:extLst>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0b70e71a-8460-4b39-85bd-6974af91860c">YMAJDHSWYS42-2-3609</_dlc_DocId>
    <_dlc_DocIdUrl xmlns="0b70e71a-8460-4b39-85bd-6974af91860c">
      <Url>https://projects.qualcomm.com/sites/WiFi-Advanced/_layouts/15/DocIdRedir.aspx?ID=YMAJDHSWYS42-2-3609</Url>
      <Description>YMAJDHSWYS42-2-3609</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mso-contentType ?>
<p:Policy xmlns:p="office.server.policy" id="" local="true">
  <p:Name>Document</p:Name>
  <p:Description/>
  <p:Statement/>
  <p:PolicyItems>
    <p:PolicyItem featureId="QualcommTagPolicy" staticId="0x010100311240EB9AFDC146A8D3FE4112FB4C30" UniqueId="895f98c7-af52-49b2-86d4-130fde7b5aa3">
      <p:Name>Qualcomm Tagging Policy</p:Name>
      <p:Description>Qualcomm Custom Policy for Tagging</p:Description>
      <p:CustomData/>
    </p:PolicyItem>
  </p:PolicyItems>
</p:Policy>
</file>

<file path=customXml/item5.xml><?xml version="1.0" encoding="utf-8"?>
<ct:contentTypeSchema xmlns:ct="http://schemas.microsoft.com/office/2006/metadata/contentType" xmlns:ma="http://schemas.microsoft.com/office/2006/metadata/properties/metaAttributes" ct:_="" ma:_="" ma:contentTypeName="Document" ma:contentTypeID="0x010100311240EB9AFDC146A8D3FE4112FB4C30" ma:contentTypeVersion="7" ma:contentTypeDescription="Create a new document." ma:contentTypeScope="" ma:versionID="f1fb0e7afeca2442021ecd262bfa0247">
  <xsd:schema xmlns:xsd="http://www.w3.org/2001/XMLSchema" xmlns:xs="http://www.w3.org/2001/XMLSchema" xmlns:p="http://schemas.microsoft.com/office/2006/metadata/properties" xmlns:ns1="http://schemas.microsoft.com/sharepoint/v3" xmlns:ns2="0b70e71a-8460-4b39-85bd-6974af91860c" targetNamespace="http://schemas.microsoft.com/office/2006/metadata/properties" ma:root="true" ma:fieldsID="b1c5b9b3698bd7e94a80e64b949295c6" ns1:_="" ns2:_="">
    <xsd:import namespace="http://schemas.microsoft.com/sharepoint/v3"/>
    <xsd:import namespace="0b70e71a-8460-4b39-85bd-6974af91860c"/>
    <xsd:element name="properties">
      <xsd:complexType>
        <xsd:sequence>
          <xsd:element name="documentManagement">
            <xsd:complexType>
              <xsd:all>
                <xsd:element ref="ns2:_dlc_DocId" minOccurs="0"/>
                <xsd:element ref="ns2:_dlc_DocIdUrl" minOccurs="0"/>
                <xsd:element ref="ns2:_dlc_DocIdPersistId" minOccurs="0"/>
                <xsd:element ref="ns1:_dlc_Exempt" minOccurs="0"/>
                <xsd:element ref="ns2:QBU"/>
                <xsd:element ref="ns2:QDEPT"/>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1"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b70e71a-8460-4b39-85bd-6974af91860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QBU" ma:index="12" ma:displayName="Qualcomm Business Unit" ma:default="Corporate" ma:internalName="QBU" ma:readOnly="true">
      <xsd:simpleType>
        <xsd:restriction base="dms:Text"/>
      </xsd:simpleType>
    </xsd:element>
    <xsd:element name="QDEPT" ma:index="13" ma:displayName="Qualcomm Department" ma:default="Corporate-RD" ma:internalName="QDEPT"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441D6BA-E1CA-418A-B591-77973486C554}">
  <ds:schemaRefs>
    <ds:schemaRef ds:uri="http://schemas.microsoft.com/office/2006/metadata/properties"/>
    <ds:schemaRef ds:uri="http://schemas.microsoft.com/office/infopath/2007/PartnerControls"/>
    <ds:schemaRef ds:uri="0b70e71a-8460-4b39-85bd-6974af91860c"/>
  </ds:schemaRefs>
</ds:datastoreItem>
</file>

<file path=customXml/itemProps2.xml><?xml version="1.0" encoding="utf-8"?>
<ds:datastoreItem xmlns:ds="http://schemas.openxmlformats.org/officeDocument/2006/customXml" ds:itemID="{CB5402E7-1114-4125-AC40-B14A8CCAF16E}">
  <ds:schemaRefs>
    <ds:schemaRef ds:uri="http://schemas.microsoft.com/sharepoint/v3/contenttype/forms"/>
  </ds:schemaRefs>
</ds:datastoreItem>
</file>

<file path=customXml/itemProps3.xml><?xml version="1.0" encoding="utf-8"?>
<ds:datastoreItem xmlns:ds="http://schemas.openxmlformats.org/officeDocument/2006/customXml" ds:itemID="{5A6B7886-6A41-42E6-AC70-0D10470955D1}">
  <ds:schemaRefs>
    <ds:schemaRef ds:uri="http://schemas.microsoft.com/sharepoint/events"/>
  </ds:schemaRefs>
</ds:datastoreItem>
</file>

<file path=customXml/itemProps4.xml><?xml version="1.0" encoding="utf-8"?>
<ds:datastoreItem xmlns:ds="http://schemas.openxmlformats.org/officeDocument/2006/customXml" ds:itemID="{57574AD2-4534-4F23-A361-4A4DDA2CDD97}">
  <ds:schemaRefs>
    <ds:schemaRef ds:uri="office.server.policy"/>
  </ds:schemaRefs>
</ds:datastoreItem>
</file>

<file path=customXml/itemProps5.xml><?xml version="1.0" encoding="utf-8"?>
<ds:datastoreItem xmlns:ds="http://schemas.openxmlformats.org/officeDocument/2006/customXml" ds:itemID="{E5CAEB6B-C0C9-44BA-AE17-2B2587BF6A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b70e71a-8460-4b39-85bd-6974af9186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ACcord Submission Template</Template>
  <TotalTime>52794</TotalTime>
  <Words>1673</Words>
  <Application>Microsoft Office PowerPoint</Application>
  <PresentationFormat>On-screen Show (4:3)</PresentationFormat>
  <Paragraphs>592</Paragraphs>
  <Slides>15</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23" baseType="lpstr">
      <vt:lpstr>Arial</vt:lpstr>
      <vt:lpstr>Calibri</vt:lpstr>
      <vt:lpstr>Qualcomm Office Regular</vt:lpstr>
      <vt:lpstr>Qualcomm Regular</vt:lpstr>
      <vt:lpstr>Times New Roman</vt:lpstr>
      <vt:lpstr>ACcord Submission Template</vt:lpstr>
      <vt:lpstr>Visio</vt:lpstr>
      <vt:lpstr>Document</vt:lpstr>
      <vt:lpstr>Trigger Frame Format </vt:lpstr>
      <vt:lpstr>Authors (continued)</vt:lpstr>
      <vt:lpstr>Authors (continued)</vt:lpstr>
      <vt:lpstr>Authors (continued)</vt:lpstr>
      <vt:lpstr>Authors (continued)</vt:lpstr>
      <vt:lpstr>Authors (continued)</vt:lpstr>
      <vt:lpstr>Authors (continued)</vt:lpstr>
      <vt:lpstr>Authors (continued)</vt:lpstr>
      <vt:lpstr>Introduction</vt:lpstr>
      <vt:lpstr>Trigger Information Format</vt:lpstr>
      <vt:lpstr>Examples of Trigger Information</vt:lpstr>
      <vt:lpstr>Usage</vt:lpstr>
      <vt:lpstr>Straw poll </vt:lpstr>
      <vt:lpstr>Motion</vt:lpstr>
      <vt:lpstr>References</vt:lpstr>
    </vt:vector>
  </TitlesOfParts>
  <Company>Qualcomm</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 MU MIMO MAC / UL OFMDA MAC</dc:title>
  <dc:creator>Qualcomm</dc:creator>
  <cp:lastModifiedBy>Merlin, Simone</cp:lastModifiedBy>
  <cp:revision>812</cp:revision>
  <cp:lastPrinted>1998-02-10T13:28:06Z</cp:lastPrinted>
  <dcterms:created xsi:type="dcterms:W3CDTF">2009-12-02T19:05:24Z</dcterms:created>
  <dcterms:modified xsi:type="dcterms:W3CDTF">2015-07-16T01:22:58Z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-1282020409</vt:i4>
  </property>
  <property fmtid="{D5CDD505-2E9C-101B-9397-08002B2CF9AE}" pid="4" name="_EmailSubject">
    <vt:lpwstr>Trigger frame slides for DensiFi</vt:lpwstr>
  </property>
  <property fmtid="{D5CDD505-2E9C-101B-9397-08002B2CF9AE}" pid="5" name="_AuthorEmail">
    <vt:lpwstr>aasterja@qti.qualcomm.com</vt:lpwstr>
  </property>
  <property fmtid="{D5CDD505-2E9C-101B-9397-08002B2CF9AE}" pid="6" name="_AuthorEmailDisplayName">
    <vt:lpwstr>Asterjadhi, Alfred</vt:lpwstr>
  </property>
  <property fmtid="{D5CDD505-2E9C-101B-9397-08002B2CF9AE}" pid="7" name="_PreviousAdHocReviewCycleID">
    <vt:i4>894819530</vt:i4>
  </property>
  <property fmtid="{D5CDD505-2E9C-101B-9397-08002B2CF9AE}" pid="8" name="ContentTypeId">
    <vt:lpwstr>0x010100311240EB9AFDC146A8D3FE4112FB4C30</vt:lpwstr>
  </property>
  <property fmtid="{D5CDD505-2E9C-101B-9397-08002B2CF9AE}" pid="9" name="_dlc_DocIdItemGuid">
    <vt:lpwstr>10fd1be0-dabd-4867-888b-fdd6ac0a8523</vt:lpwstr>
  </property>
</Properties>
</file>