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204" r:id="rId6"/>
  </p:sldMasterIdLst>
  <p:notesMasterIdLst>
    <p:notesMasterId r:id="rId22"/>
  </p:notesMasterIdLst>
  <p:handoutMasterIdLst>
    <p:handoutMasterId r:id="rId23"/>
  </p:handoutMasterIdLst>
  <p:sldIdLst>
    <p:sldId id="610" r:id="rId7"/>
    <p:sldId id="761" r:id="rId8"/>
    <p:sldId id="762" r:id="rId9"/>
    <p:sldId id="763" r:id="rId10"/>
    <p:sldId id="764" r:id="rId11"/>
    <p:sldId id="765" r:id="rId12"/>
    <p:sldId id="766" r:id="rId13"/>
    <p:sldId id="767" r:id="rId14"/>
    <p:sldId id="717" r:id="rId15"/>
    <p:sldId id="728" r:id="rId16"/>
    <p:sldId id="754" r:id="rId17"/>
    <p:sldId id="760" r:id="rId18"/>
    <p:sldId id="757" r:id="rId19"/>
    <p:sldId id="758" r:id="rId20"/>
    <p:sldId id="740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erian, George" initials="CG" lastIdx="5" clrIdx="0">
    <p:extLst>
      <p:ext uri="{19B8F6BF-5375-455C-9EA6-DF929625EA0E}">
        <p15:presenceInfo xmlns:p15="http://schemas.microsoft.com/office/powerpoint/2012/main" userId="S-1-5-21-945540591-4024260831-3861152641-206784" providerId="AD"/>
      </p:ext>
    </p:extLst>
  </p:cmAuthor>
  <p:cmAuthor id="2" name="Ding, Gang" initials="DG" lastIdx="4" clrIdx="1">
    <p:extLst>
      <p:ext uri="{19B8F6BF-5375-455C-9EA6-DF929625EA0E}">
        <p15:presenceInfo xmlns:p15="http://schemas.microsoft.com/office/powerpoint/2012/main" userId="S-1-5-21-945540591-4024260831-3861152641-32577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0B1D0"/>
    <a:srgbClr val="E9EDF4"/>
    <a:srgbClr val="254061"/>
    <a:srgbClr val="252B9D"/>
    <a:srgbClr val="254092"/>
    <a:srgbClr val="D0D8E8"/>
    <a:srgbClr val="831B2A"/>
    <a:srgbClr val="1668B1"/>
    <a:srgbClr val="9F2133"/>
    <a:srgbClr val="224F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22" autoAdjust="0"/>
    <p:restoredTop sz="93033" autoAdjust="0"/>
  </p:normalViewPr>
  <p:slideViewPr>
    <p:cSldViewPr snapToGrid="0" snapToObjects="1">
      <p:cViewPr varScale="1">
        <p:scale>
          <a:sx n="93" d="100"/>
          <a:sy n="93" d="100"/>
        </p:scale>
        <p:origin x="636" y="78"/>
      </p:cViewPr>
      <p:guideLst>
        <p:guide orient="horz" pos="2160"/>
        <p:guide pos="2856"/>
      </p:guideLst>
    </p:cSldViewPr>
  </p:slideViewPr>
  <p:outlineViewPr>
    <p:cViewPr>
      <p:scale>
        <a:sx n="33" d="100"/>
        <a:sy n="33" d="100"/>
      </p:scale>
      <p:origin x="0" y="435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47" d="100"/>
          <a:sy n="47" d="100"/>
        </p:scale>
        <p:origin x="1920" y="3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commentAuthors" Target="commentAuthors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969766-CAE8-451F-8CAE-D2F487353803}" type="datetimeFigureOut">
              <a:rPr lang="en-US" smtClean="0"/>
              <a:t>7/11/2015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2DDC60-CF56-4A52-8E0A-0A8A3D73D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0102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DFEDBF-25F3-4962-88BC-7306E4C7F11D}" type="datetimeFigureOut">
              <a:rPr lang="en-US" smtClean="0"/>
              <a:t>7/11/2015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7C50F-071E-4D3B-9A71-41D99FA7C3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817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D7C50F-071E-4D3B-9A71-41D99FA7C3E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4232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D7C50F-071E-4D3B-9A71-41D99FA7C3E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11151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D7C50F-071E-4D3B-9A71-41D99FA7C3E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6366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it-IT" dirty="0" smtClean="0"/>
              <a:t>S. Merlin, Qualcomm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259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6102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S. Merlin, Qualcomm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259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00931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S. Merlin, Qualcomm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259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58243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440261" y="158449"/>
            <a:ext cx="7984071" cy="767581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0261" y="1096261"/>
            <a:ext cx="7984072" cy="5219872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122238" y="6510338"/>
            <a:ext cx="531812" cy="3317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25406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36B4BC7D-9FF8-4E04-BEB9-AFDEEF7824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48099"/>
            <a:ext cx="10259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6843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440261" y="158449"/>
            <a:ext cx="7984071" cy="767581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0261" y="1096261"/>
            <a:ext cx="7984072" cy="5219872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122238" y="6510338"/>
            <a:ext cx="531812" cy="3317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25406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36B4BC7D-9FF8-4E04-BEB9-AFDEEF7824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259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2069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it-IT" smtClean="0"/>
              <a:t>S. Merlin, Qualcomm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259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44703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it-IT" smtClean="0"/>
              <a:t>S. Merlin, Qualcomm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48099"/>
            <a:ext cx="10259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53070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S. Merlin, Qualcomm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 bwMode="auto">
          <a:xfrm>
            <a:off x="696913" y="332601"/>
            <a:ext cx="10259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837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S. Merlin, Qualcomm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 bwMode="auto">
          <a:xfrm>
            <a:off x="696913" y="332601"/>
            <a:ext cx="10259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3419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S. Merlin, Qualcomm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259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31216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S. Merlin, Qualcomm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259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9674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S. Merlin, Qualcomm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 bwMode="auto">
          <a:xfrm>
            <a:off x="696913" y="332601"/>
            <a:ext cx="10259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3308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S. Merlin, Qualcomm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 bwMode="auto">
          <a:xfrm>
            <a:off x="696913" y="332601"/>
            <a:ext cx="10259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48294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smtClean="0"/>
              <a:t>S. Merlin, Qualcomm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2399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smtClean="0"/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566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1200" dirty="0" smtClean="0"/>
              <a:t>Submission </a:t>
            </a:r>
            <a:endParaRPr lang="en-US" sz="1200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753958" y="303340"/>
            <a:ext cx="57042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4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802.11-15/0876r0</a:t>
            </a:r>
            <a:endParaRPr lang="en-US" sz="1800" b="1" dirty="0" smtClean="0">
              <a:solidFill>
                <a:schemeClr val="tx1"/>
              </a:solidFill>
              <a:cs typeface="+mn-cs"/>
            </a:endParaRPr>
          </a:p>
          <a:p>
            <a:pPr algn="r"/>
            <a:endParaRPr lang="en-US" sz="1400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527126" y="281239"/>
            <a:ext cx="12357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4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July 2015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894819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05" r:id="rId1"/>
    <p:sldLayoutId id="2147484206" r:id="rId2"/>
    <p:sldLayoutId id="2147484207" r:id="rId3"/>
    <p:sldLayoutId id="2147484208" r:id="rId4"/>
    <p:sldLayoutId id="2147484209" r:id="rId5"/>
    <p:sldLayoutId id="2147484210" r:id="rId6"/>
    <p:sldLayoutId id="2147484211" r:id="rId7"/>
    <p:sldLayoutId id="2147484212" r:id="rId8"/>
    <p:sldLayoutId id="2147484213" r:id="rId9"/>
    <p:sldLayoutId id="2147484214" r:id="rId10"/>
    <p:sldLayoutId id="2147484215" r:id="rId11"/>
    <p:sldLayoutId id="2147484216" r:id="rId12"/>
    <p:sldLayoutId id="2147484217" r:id="rId13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merlin@qti.qualcomm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47700" y="676890"/>
            <a:ext cx="7772400" cy="1470025"/>
          </a:xfrm>
        </p:spPr>
        <p:txBody>
          <a:bodyPr/>
          <a:lstStyle/>
          <a:p>
            <a:r>
              <a:rPr lang="en-US" dirty="0" smtClean="0"/>
              <a:t>Duration and MAC Padding </a:t>
            </a:r>
            <a:r>
              <a:rPr lang="en-US" dirty="0" smtClean="0"/>
              <a:t>for </a:t>
            </a:r>
            <a:r>
              <a:rPr lang="en-US" dirty="0" smtClean="0"/>
              <a:t>MU PPDUs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802976" y="1627983"/>
            <a:ext cx="7424584" cy="693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defTabSz="914400"/>
            <a:r>
              <a:rPr lang="en-US" sz="2000" kern="0" dirty="0" smtClean="0"/>
              <a:t>Date:</a:t>
            </a:r>
            <a:r>
              <a:rPr lang="en-US" sz="2000" b="0" kern="0" dirty="0" smtClean="0"/>
              <a:t> </a:t>
            </a:r>
            <a:r>
              <a:rPr lang="en-US" sz="2000" b="0" kern="0" dirty="0" smtClean="0"/>
              <a:t>2015-07-13</a:t>
            </a:r>
            <a:endParaRPr lang="en-US" sz="2000" b="0" kern="0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S. Merlin, Qualcomm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7085262-DAF8-40EB-B101-2C509DD64786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2158045"/>
              </p:ext>
            </p:extLst>
          </p:nvPr>
        </p:nvGraphicFramePr>
        <p:xfrm>
          <a:off x="762000" y="1987405"/>
          <a:ext cx="7772400" cy="448800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904392"/>
                <a:gridCol w="2674961"/>
                <a:gridCol w="756828"/>
                <a:gridCol w="1881739"/>
              </a:tblGrid>
              <a:tr h="220367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29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Simone Merlin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 smtClean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  <a:hlinkClick r:id="rId3"/>
                        </a:rPr>
                        <a:t>smerlin@qti.qualcomm.com</a:t>
                      </a:r>
                      <a:endParaRPr lang="en-US" sz="1100" dirty="0" smtClean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2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2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2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2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2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2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2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2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2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Vegt 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2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29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2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Yucek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2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5462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Duration of UL MU transmissions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2335" y="1734624"/>
            <a:ext cx="8139701" cy="4114800"/>
          </a:xfrm>
        </p:spPr>
        <p:txBody>
          <a:bodyPr/>
          <a:lstStyle/>
          <a:p>
            <a:r>
              <a:rPr lang="en-US" sz="1600" dirty="0" smtClean="0"/>
              <a:t>We propose tha</a:t>
            </a:r>
            <a:r>
              <a:rPr lang="en-US" sz="1600" dirty="0" smtClean="0"/>
              <a:t>t</a:t>
            </a:r>
            <a:endParaRPr lang="en-US" sz="1600" dirty="0" smtClean="0"/>
          </a:p>
          <a:p>
            <a:pPr lvl="1"/>
            <a:r>
              <a:rPr lang="en-US" sz="1600" dirty="0" smtClean="0"/>
              <a:t>The Trigger Frame indicates the duration of the response UL MU PPDU</a:t>
            </a:r>
          </a:p>
          <a:p>
            <a:pPr lvl="1"/>
            <a:r>
              <a:rPr lang="en-US" sz="1600" dirty="0" smtClean="0"/>
              <a:t>Each STA transmits an UL MU PPDU of the duration indicated by the Trigger</a:t>
            </a:r>
          </a:p>
          <a:p>
            <a:r>
              <a:rPr lang="en-US" sz="1600" dirty="0" smtClean="0"/>
              <a:t>Motivation</a:t>
            </a:r>
            <a:endParaRPr lang="en-US" sz="1600" dirty="0" smtClean="0"/>
          </a:p>
          <a:p>
            <a:pPr lvl="1"/>
            <a:r>
              <a:rPr lang="en-US" sz="1600" dirty="0" smtClean="0"/>
              <a:t>Each channel/stream occupied by the UL MU PPDU should be maintained busy for the time indicated by AP </a:t>
            </a:r>
          </a:p>
          <a:p>
            <a:pPr lvl="1"/>
            <a:r>
              <a:rPr lang="en-US" sz="1600" dirty="0" smtClean="0"/>
              <a:t>If a STA was allowed to end its transmission earlier,  the unused sub-channel could be acquired by an OBSS STA, which may initiate a transmissions, potentially resulting in:</a:t>
            </a:r>
          </a:p>
          <a:p>
            <a:pPr lvl="2"/>
            <a:r>
              <a:rPr lang="en-US" sz="1600" dirty="0" smtClean="0"/>
              <a:t>Interference with the following DL BAs</a:t>
            </a:r>
          </a:p>
          <a:p>
            <a:pPr lvl="3"/>
            <a:r>
              <a:rPr lang="en-US" sz="1100" dirty="0" smtClean="0"/>
              <a:t>Immediate BA not possible for STAs that terminated earlier</a:t>
            </a:r>
          </a:p>
          <a:p>
            <a:pPr lvl="2"/>
            <a:r>
              <a:rPr lang="en-US" sz="1600" dirty="0" smtClean="0"/>
              <a:t>Corrupted reception of the remaining UL MU PPDUs due to interference at AP</a:t>
            </a:r>
          </a:p>
          <a:p>
            <a:pPr lvl="2"/>
            <a:r>
              <a:rPr lang="en-US" sz="1600" dirty="0" smtClean="0"/>
              <a:t>In particular, the primary channel should not be left unused while other STAs are completing the UL MU PPDU transmission on secondary channels</a:t>
            </a:r>
          </a:p>
          <a:p>
            <a:pPr lvl="1"/>
            <a:r>
              <a:rPr lang="en-US" sz="1600" dirty="0" smtClean="0"/>
              <a:t>Certain receiver algorithms may be affected by sudden termination of one stream</a:t>
            </a:r>
          </a:p>
          <a:p>
            <a:pPr lvl="1"/>
            <a:r>
              <a:rPr lang="en-US" sz="1600" dirty="0" smtClean="0"/>
              <a:t>The virtual protection provided by trigger frame (NAV) or UL MU PPDU PHY preamble (deferral for the PPDU duration) is not fully reliable against OBSS [3]</a:t>
            </a:r>
          </a:p>
          <a:p>
            <a:pPr lvl="1"/>
            <a:r>
              <a:rPr lang="en-US" sz="1600" dirty="0"/>
              <a:t>Power save from early termination does not seem relevant</a:t>
            </a:r>
          </a:p>
          <a:p>
            <a:pPr lvl="1"/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pPr lvl="3"/>
            <a:endParaRPr lang="en-US" sz="1100" dirty="0" smtClean="0"/>
          </a:p>
          <a:p>
            <a:endParaRPr lang="en-US" sz="16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it-IT" smtClean="0"/>
              <a:t>S. Merlin, Qualcomm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026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Duration of DL OFDMA/MU-MIMO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06542"/>
            <a:ext cx="7772400" cy="4114800"/>
          </a:xfrm>
        </p:spPr>
        <p:txBody>
          <a:bodyPr/>
          <a:lstStyle/>
          <a:p>
            <a:r>
              <a:rPr lang="en-US" sz="1800" dirty="0" smtClean="0"/>
              <a:t>We propose that the transmission for all the STAs in a DL MU (MIMO,  OFDMA) PPDU shall end at the same time</a:t>
            </a:r>
            <a:endParaRPr lang="en-US" sz="1800" dirty="0" smtClean="0"/>
          </a:p>
          <a:p>
            <a:r>
              <a:rPr lang="en-US" sz="1800" dirty="0" smtClean="0"/>
              <a:t>The motivations are similar to what already discussed for UL case</a:t>
            </a:r>
          </a:p>
          <a:p>
            <a:pPr lvl="1"/>
            <a:r>
              <a:rPr lang="en-US" sz="1600" dirty="0" smtClean="0"/>
              <a:t>Early termination may result in significant transmit power level drop, which in turn may alter the effective channel (PA non-</a:t>
            </a:r>
            <a:r>
              <a:rPr lang="en-US" sz="1600" dirty="0" err="1" smtClean="0"/>
              <a:t>linearities</a:t>
            </a:r>
            <a:r>
              <a:rPr lang="en-US" sz="1600" dirty="0" smtClean="0"/>
              <a:t>) and disrupt the beamforming. It is safer to preserve a constant transmit power</a:t>
            </a:r>
            <a:endParaRPr lang="en-US" sz="1600" dirty="0" smtClean="0"/>
          </a:p>
          <a:p>
            <a:pPr lvl="1"/>
            <a:r>
              <a:rPr lang="en-US" sz="1600" dirty="0" smtClean="0"/>
              <a:t>If a STA was allowed to end its transmission earlier,  the unused sub-channel could be acquired by an OBSS STA, which may initiate a transmissions, potentially resulting in:</a:t>
            </a:r>
          </a:p>
          <a:p>
            <a:pPr lvl="2"/>
            <a:r>
              <a:rPr lang="en-US" sz="1400" dirty="0" smtClean="0"/>
              <a:t>Interference with the following UL BAs (and how would they be scheduled on the idle channels?)</a:t>
            </a:r>
          </a:p>
          <a:p>
            <a:pPr lvl="2"/>
            <a:r>
              <a:rPr lang="en-US" sz="1400" dirty="0" smtClean="0"/>
              <a:t>Corrupted reception of the remaining UL MU PPDUs due to ACI</a:t>
            </a:r>
          </a:p>
          <a:p>
            <a:pPr lvl="1"/>
            <a:r>
              <a:rPr lang="en-US" sz="1600" dirty="0" smtClean="0"/>
              <a:t>In particular, the primary channel should not be left unused while other STAs are completing the UL MU PPDU transmission on secondary channels</a:t>
            </a:r>
          </a:p>
          <a:p>
            <a:pPr lvl="1"/>
            <a:r>
              <a:rPr lang="en-US" sz="1600" dirty="0" smtClean="0"/>
              <a:t>A NAV-setting frame may be sent upfront to reserve the unused channels but it is not fully reliable against OBSS [3]</a:t>
            </a:r>
          </a:p>
          <a:p>
            <a:pPr lvl="1"/>
            <a:r>
              <a:rPr lang="en-US" sz="1600" dirty="0" smtClean="0"/>
              <a:t>Power save of early termination not so relevant</a:t>
            </a:r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it-IT" smtClean="0"/>
              <a:t>S. Merlin, Qualcomm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35162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A-MPDU MAC padding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2063" y="1724350"/>
            <a:ext cx="8311793" cy="4114800"/>
          </a:xfrm>
        </p:spPr>
        <p:txBody>
          <a:bodyPr/>
          <a:lstStyle/>
          <a:p>
            <a:r>
              <a:rPr lang="en-US" sz="1800" dirty="0" smtClean="0"/>
              <a:t>Although AP should efficiently multiplex data for different users in UL/DL MU PPDUs in a way that limits any wastage of resources, padding may be necessary in several cases</a:t>
            </a:r>
          </a:p>
          <a:p>
            <a:pPr lvl="1"/>
            <a:r>
              <a:rPr lang="en-US" sz="1600" dirty="0" smtClean="0"/>
              <a:t>Very unlikely the Data to/from each STA is exactly equal to the available PSDU bytes</a:t>
            </a:r>
          </a:p>
          <a:p>
            <a:r>
              <a:rPr lang="en-US" sz="1800" dirty="0" smtClean="0"/>
              <a:t>We propose that whenever A-MPDU MAC padding is necessary, the 11ac MAC padding procedure be used</a:t>
            </a:r>
          </a:p>
          <a:p>
            <a:r>
              <a:rPr lang="en-US" sz="1800" dirty="0" smtClean="0"/>
              <a:t>Brief background </a:t>
            </a:r>
            <a:r>
              <a:rPr lang="en-US" sz="1200" dirty="0" smtClean="0"/>
              <a:t>(see clause 9.13.5/6 of </a:t>
            </a:r>
            <a:r>
              <a:rPr lang="en-US" sz="1200" dirty="0" err="1" smtClean="0"/>
              <a:t>REVmc</a:t>
            </a:r>
            <a:r>
              <a:rPr lang="en-US" sz="1200" dirty="0" smtClean="0"/>
              <a:t>)</a:t>
            </a:r>
            <a:r>
              <a:rPr lang="en-US" sz="1800" dirty="0" smtClean="0"/>
              <a:t>: </a:t>
            </a:r>
          </a:p>
          <a:p>
            <a:pPr lvl="1"/>
            <a:r>
              <a:rPr lang="en-US" sz="1600" dirty="0" smtClean="0"/>
              <a:t>Given a PPDU duration, per each STA the PHY computes the number of  MAC bytes that can be sent in the payload (PSDU_LENGTH)</a:t>
            </a:r>
          </a:p>
          <a:p>
            <a:pPr lvl="2"/>
            <a:r>
              <a:rPr lang="en-US" sz="1400" dirty="0" smtClean="0"/>
              <a:t>How PHY derives the PSDU_LENGTH is irrelevant for the A-MPDU padding procedure</a:t>
            </a:r>
            <a:endParaRPr lang="en-US" sz="1400" dirty="0"/>
          </a:p>
          <a:p>
            <a:pPr lvl="1"/>
            <a:r>
              <a:rPr lang="en-US" sz="1600" dirty="0"/>
              <a:t>While </a:t>
            </a:r>
            <a:r>
              <a:rPr lang="en-US" sz="1600" dirty="0" smtClean="0"/>
              <a:t>A-</a:t>
            </a:r>
            <a:r>
              <a:rPr lang="en-US" sz="1600" dirty="0" err="1" smtClean="0"/>
              <a:t>MPDU_length</a:t>
            </a:r>
            <a:r>
              <a:rPr lang="en-US" sz="1600" dirty="0" smtClean="0"/>
              <a:t> </a:t>
            </a:r>
            <a:r>
              <a:rPr lang="en-US" sz="1600" dirty="0"/>
              <a:t>&lt; PSDU_LENGTH and A-</a:t>
            </a:r>
            <a:r>
              <a:rPr lang="en-US" sz="1600" dirty="0" err="1"/>
              <a:t>MPDU_Length</a:t>
            </a:r>
            <a:r>
              <a:rPr lang="en-US" sz="1600" dirty="0"/>
              <a:t> mod 4 ≠ 0, add a </a:t>
            </a:r>
            <a:r>
              <a:rPr lang="en-US" sz="1600" dirty="0" err="1"/>
              <a:t>subframe</a:t>
            </a:r>
            <a:r>
              <a:rPr lang="en-US" sz="1600" dirty="0"/>
              <a:t> pad </a:t>
            </a:r>
            <a:r>
              <a:rPr lang="en-US" sz="1600" dirty="0" err="1"/>
              <a:t>octect</a:t>
            </a:r>
            <a:r>
              <a:rPr lang="en-US" sz="1600" dirty="0"/>
              <a:t> and increment A-</a:t>
            </a:r>
            <a:r>
              <a:rPr lang="en-US" sz="1600" dirty="0" err="1"/>
              <a:t>MPDU_Length</a:t>
            </a:r>
            <a:r>
              <a:rPr lang="en-US" sz="1600" dirty="0"/>
              <a:t> by 1. </a:t>
            </a:r>
          </a:p>
          <a:p>
            <a:pPr lvl="1"/>
            <a:r>
              <a:rPr lang="en-US" sz="1600" dirty="0"/>
              <a:t>While A-</a:t>
            </a:r>
            <a:r>
              <a:rPr lang="en-US" sz="1600" dirty="0" err="1"/>
              <a:t>MPDU_length</a:t>
            </a:r>
            <a:r>
              <a:rPr lang="en-US" sz="1600" dirty="0"/>
              <a:t> + 4 ≤ PSDU_LENGTH, add an A-MPDU EOF </a:t>
            </a:r>
            <a:r>
              <a:rPr lang="en-US" sz="1600" dirty="0" err="1"/>
              <a:t>subframe</a:t>
            </a:r>
            <a:r>
              <a:rPr lang="en-US" sz="1600" dirty="0"/>
              <a:t> and increment A-</a:t>
            </a:r>
            <a:r>
              <a:rPr lang="en-US" sz="1600" dirty="0" err="1"/>
              <a:t>MPDU_Length</a:t>
            </a:r>
            <a:r>
              <a:rPr lang="en-US" sz="1600" dirty="0"/>
              <a:t> by 4. (EOF </a:t>
            </a:r>
            <a:r>
              <a:rPr lang="en-US" sz="1600" dirty="0" err="1"/>
              <a:t>subframe</a:t>
            </a:r>
            <a:r>
              <a:rPr lang="en-US" sz="1600" dirty="0"/>
              <a:t> has Length field = 0 and EOF field = 1)</a:t>
            </a:r>
          </a:p>
          <a:p>
            <a:pPr lvl="1"/>
            <a:r>
              <a:rPr lang="en-US" sz="1600" dirty="0"/>
              <a:t>While A-</a:t>
            </a:r>
            <a:r>
              <a:rPr lang="en-US" sz="1600" dirty="0" err="1"/>
              <a:t>MPDU_length</a:t>
            </a:r>
            <a:r>
              <a:rPr lang="en-US" sz="1600" dirty="0"/>
              <a:t> &lt; PSDU_LENGTH, add an EOF pad octet and increment A-</a:t>
            </a:r>
            <a:r>
              <a:rPr lang="en-US" sz="1600" dirty="0" err="1"/>
              <a:t>MPDU_Length</a:t>
            </a:r>
            <a:r>
              <a:rPr lang="en-US" sz="1600" dirty="0"/>
              <a:t> by 1</a:t>
            </a:r>
            <a:endParaRPr lang="en-US" sz="1800" dirty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S. Merlin, Qualcomm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3162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propose that the </a:t>
            </a:r>
            <a:r>
              <a:rPr lang="en-US" dirty="0" smtClean="0"/>
              <a:t>transmission </a:t>
            </a:r>
            <a:r>
              <a:rPr lang="en-US" dirty="0"/>
              <a:t>to/from all the </a:t>
            </a:r>
            <a:r>
              <a:rPr lang="en-US" dirty="0" smtClean="0"/>
              <a:t>STAs in an MU PPDU </a:t>
            </a:r>
            <a:r>
              <a:rPr lang="en-US" dirty="0"/>
              <a:t>end at the same </a:t>
            </a:r>
            <a:r>
              <a:rPr lang="en-US" dirty="0" smtClean="0"/>
              <a:t>time. </a:t>
            </a:r>
          </a:p>
          <a:p>
            <a:r>
              <a:rPr lang="en-US" dirty="0" smtClean="0"/>
              <a:t>A-MPDU MAC padding to be done </a:t>
            </a:r>
            <a:r>
              <a:rPr lang="en-US" dirty="0"/>
              <a:t>according to the 11ac procedure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S. Merlin, Qualcomm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8717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marR="0" indent="-228600">
              <a:spcBef>
                <a:spcPts val="0"/>
              </a:spcBef>
              <a:spcAft>
                <a:spcPts val="0"/>
              </a:spcAft>
            </a:pPr>
            <a:r>
              <a:rPr lang="en-US" kern="1600" dirty="0" smtClean="0">
                <a:latin typeface="Times New Roman" panose="02020603050405020304" pitchFamily="18" charset="0"/>
                <a:ea typeface="MS Mincho" panose="02020609040205080304" pitchFamily="49" charset="-128"/>
              </a:rPr>
              <a:t>Do you agree that</a:t>
            </a:r>
          </a:p>
          <a:p>
            <a:pPr marL="857250" lvl="1" indent="-228600">
              <a:spcBef>
                <a:spcPts val="0"/>
              </a:spcBef>
              <a:spcAft>
                <a:spcPts val="0"/>
              </a:spcAft>
            </a:pPr>
            <a:r>
              <a:rPr lang="en-US" kern="1600" dirty="0" smtClean="0">
                <a:latin typeface="Times New Roman" panose="02020603050405020304" pitchFamily="18" charset="0"/>
                <a:ea typeface="MS Mincho" panose="02020609040205080304" pitchFamily="49" charset="-128"/>
              </a:rPr>
              <a:t>The </a:t>
            </a:r>
            <a:r>
              <a:rPr lang="en-US" kern="1600" dirty="0">
                <a:latin typeface="Times New Roman" panose="02020603050405020304" pitchFamily="18" charset="0"/>
                <a:ea typeface="MS Mincho" panose="02020609040205080304" pitchFamily="49" charset="-128"/>
              </a:rPr>
              <a:t>transmission for all the STAs in a DL MU (MIMO, OFDMA) PPDU shall end at the same time. </a:t>
            </a:r>
            <a:endParaRPr lang="en-US" dirty="0" smtClean="0"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marL="857250" lvl="1" indent="-228600">
              <a:spcBef>
                <a:spcPts val="0"/>
              </a:spcBef>
              <a:spcAft>
                <a:spcPts val="0"/>
              </a:spcAft>
            </a:pPr>
            <a:r>
              <a:rPr lang="en-US" kern="1600" dirty="0" smtClean="0">
                <a:latin typeface="Times New Roman" panose="02020603050405020304" pitchFamily="18" charset="0"/>
                <a:ea typeface="MS Mincho" panose="02020609040205080304" pitchFamily="49" charset="-128"/>
              </a:rPr>
              <a:t>The </a:t>
            </a:r>
            <a:r>
              <a:rPr lang="en-US" kern="1600" dirty="0">
                <a:latin typeface="Times New Roman" panose="02020603050405020304" pitchFamily="18" charset="0"/>
                <a:ea typeface="MS Mincho" panose="02020609040205080304" pitchFamily="49" charset="-128"/>
              </a:rPr>
              <a:t>transmission from all the STAs in an UL MU PPDU shall end at the time indicated in Trigger </a:t>
            </a:r>
            <a:r>
              <a:rPr lang="en-US" kern="1600" dirty="0" smtClean="0">
                <a:latin typeface="Times New Roman" panose="02020603050405020304" pitchFamily="18" charset="0"/>
                <a:ea typeface="MS Mincho" panose="02020609040205080304" pitchFamily="49" charset="-128"/>
              </a:rPr>
              <a:t>frame.</a:t>
            </a:r>
            <a:endParaRPr lang="en-US" dirty="0" smtClean="0"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marL="857250" lvl="1" indent="-228600">
              <a:spcBef>
                <a:spcPts val="0"/>
              </a:spcBef>
              <a:spcAft>
                <a:spcPts val="0"/>
              </a:spcAft>
            </a:pPr>
            <a:r>
              <a:rPr lang="en-US" kern="1600" dirty="0" smtClean="0">
                <a:latin typeface="Times New Roman" panose="02020603050405020304" pitchFamily="18" charset="0"/>
                <a:ea typeface="MS Mincho" panose="02020609040205080304" pitchFamily="49" charset="-128"/>
              </a:rPr>
              <a:t>The </a:t>
            </a:r>
            <a:r>
              <a:rPr lang="en-US" kern="1600" dirty="0">
                <a:latin typeface="Times New Roman" panose="02020603050405020304" pitchFamily="18" charset="0"/>
                <a:ea typeface="MS Mincho" panose="02020609040205080304" pitchFamily="49" charset="-128"/>
              </a:rPr>
              <a:t>A-MPDU padding per each STA follows the 11ac procedure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S. Merlin, Qualcomm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0025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[1] </a:t>
            </a:r>
            <a:r>
              <a:rPr lang="en-US" sz="2000" dirty="0" smtClean="0"/>
              <a:t>11-15-0132-04-00ax-spec-framework.docx</a:t>
            </a:r>
            <a:endParaRPr lang="en-US" sz="2000" dirty="0"/>
          </a:p>
          <a:p>
            <a:r>
              <a:rPr lang="en-US" sz="2000" dirty="0" smtClean="0"/>
              <a:t>[2] 11-15-0365-00-00ax-ul-mu-procedure.pptx</a:t>
            </a:r>
          </a:p>
          <a:p>
            <a:r>
              <a:rPr lang="en-US" sz="2000" dirty="0"/>
              <a:t>[3] </a:t>
            </a:r>
            <a:r>
              <a:rPr lang="en-US" sz="2000" dirty="0" smtClean="0"/>
              <a:t>11-15-0367-00-00ax-obss-preamble-detection.ppt</a:t>
            </a:r>
          </a:p>
          <a:p>
            <a:r>
              <a:rPr lang="en-US" sz="2000" dirty="0" smtClean="0"/>
              <a:t>[4] 11-15-0617-00-00ax-duration-and-mac-padding-for-ul-mu-ppdus.pptx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S. Merlin, Qualcomm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5535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Authors (continued</a:t>
            </a:r>
            <a:r>
              <a:rPr lang="en-US" altLang="zh-CN" dirty="0" smtClean="0"/>
              <a:t>)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341813" y="6475413"/>
            <a:ext cx="536575" cy="184150"/>
          </a:xfrm>
        </p:spPr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/>
          </p:nvPr>
        </p:nvGraphicFramePr>
        <p:xfrm>
          <a:off x="800100" y="3810000"/>
          <a:ext cx="7239000" cy="247906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 Perahia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eldad.perahia@intel.com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cariou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rongzhen.yang@intel.com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800100" y="1981200"/>
          <a:ext cx="7239000" cy="18007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Andrew Blanksby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标题 18"/>
          <p:cNvSpPr txBox="1">
            <a:spLocks/>
          </p:cNvSpPr>
          <p:nvPr/>
        </p:nvSpPr>
        <p:spPr bwMode="auto">
          <a:xfrm>
            <a:off x="685800" y="762000"/>
            <a:ext cx="7772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 defTabSz="914400"/>
            <a:endParaRPr lang="zh-CN" alt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792127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Authors (continued)</a:t>
            </a:r>
            <a:endParaRPr lang="zh-CN" alt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>
          <a:xfrm>
            <a:off x="4341813" y="6475413"/>
            <a:ext cx="536575" cy="184150"/>
          </a:xfrm>
        </p:spPr>
        <p:txBody>
          <a:bodyPr/>
          <a:lstStyle/>
          <a:p>
            <a:r>
              <a:rPr lang="en-US" smtClean="0"/>
              <a:t>Slide </a:t>
            </a:r>
            <a:fld id="{E7E6215C-0148-4EB1-A390-22B113FC486F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762000" y="1524000"/>
          <a:ext cx="7239000" cy="384500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Jie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jiehuang@marvell.com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edwardau@marvell.com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2143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Authors (continued)</a:t>
            </a:r>
            <a:endParaRPr lang="zh-CN" alt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>
          <a:xfrm>
            <a:off x="4341813" y="6475413"/>
            <a:ext cx="536575" cy="184150"/>
          </a:xfrm>
        </p:spPr>
        <p:txBody>
          <a:bodyPr/>
          <a:lstStyle/>
          <a:p>
            <a:r>
              <a:rPr lang="en-US" smtClean="0"/>
              <a:t>Slide </a:t>
            </a:r>
            <a:fld id="{E7E6215C-0148-4EB1-A390-22B113FC486F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8087582"/>
              </p:ext>
            </p:extLst>
          </p:nvPr>
        </p:nvGraphicFramePr>
        <p:xfrm>
          <a:off x="762000" y="1520575"/>
          <a:ext cx="7772400" cy="48361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 66-S Breukelen, 3621 BR Netherlands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Vegt 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Yucek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8899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Authors (continued)</a:t>
            </a:r>
            <a:endParaRPr lang="zh-CN" alt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>
          <a:xfrm>
            <a:off x="4341813" y="6475413"/>
            <a:ext cx="536575" cy="184150"/>
          </a:xfrm>
        </p:spPr>
        <p:txBody>
          <a:bodyPr/>
          <a:lstStyle/>
          <a:p>
            <a:r>
              <a:rPr lang="en-US" smtClean="0"/>
              <a:t>Slide </a:t>
            </a:r>
            <a:fld id="{E7E6215C-0148-4EB1-A390-22B113FC486F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185736"/>
              </p:ext>
            </p:extLst>
          </p:nvPr>
        </p:nvGraphicFramePr>
        <p:xfrm>
          <a:off x="722313" y="1732052"/>
          <a:ext cx="7239000" cy="33787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Dusing 1</a:t>
                      </a:r>
                      <a:r>
                        <a:rPr lang="en-GB" sz="12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Hsinchu, Taiwan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7261805"/>
              </p:ext>
            </p:extLst>
          </p:nvPr>
        </p:nvGraphicFramePr>
        <p:xfrm>
          <a:off x="722313" y="5110804"/>
          <a:ext cx="7239000" cy="11088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859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9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98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98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9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744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Authors (continued)</a:t>
            </a:r>
            <a:endParaRPr lang="zh-CN" alt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>
          <a:xfrm>
            <a:off x="4341813" y="6475413"/>
            <a:ext cx="536575" cy="184150"/>
          </a:xfrm>
        </p:spPr>
        <p:txBody>
          <a:bodyPr/>
          <a:lstStyle/>
          <a:p>
            <a:r>
              <a:rPr lang="en-US" smtClean="0"/>
              <a:t>Slide </a:t>
            </a:r>
            <a:fld id="{E7E6215C-0148-4EB1-A390-22B113FC486F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5732961"/>
              </p:ext>
            </p:extLst>
          </p:nvPr>
        </p:nvGraphicFramePr>
        <p:xfrm>
          <a:off x="800100" y="1777706"/>
          <a:ext cx="7467600" cy="44444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/>
                <a:gridCol w="795905"/>
                <a:gridCol w="2198670"/>
                <a:gridCol w="1171560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Phillip Barber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The Lone Star State, TX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pbarber@broadbandmobiletech.com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Zhou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+86-18565826350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Lanzhou1@huawei.com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1113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Authors (continued)</a:t>
            </a:r>
            <a:endParaRPr lang="zh-CN" alt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>
          <a:xfrm>
            <a:off x="4341813" y="6475413"/>
            <a:ext cx="536575" cy="184150"/>
          </a:xfrm>
        </p:spPr>
        <p:txBody>
          <a:bodyPr/>
          <a:lstStyle/>
          <a:p>
            <a:r>
              <a:rPr lang="en-US" smtClean="0"/>
              <a:t>Slide </a:t>
            </a:r>
            <a:fld id="{E7E6215C-0148-4EB1-A390-22B113FC486F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6396315"/>
              </p:ext>
            </p:extLst>
          </p:nvPr>
        </p:nvGraphicFramePr>
        <p:xfrm>
          <a:off x="762000" y="1633449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Wookbong Lee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wookbong.lee@lge.com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Derham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7663646"/>
              </p:ext>
            </p:extLst>
          </p:nvPr>
        </p:nvGraphicFramePr>
        <p:xfrm>
          <a:off x="762000" y="4942468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Pooya Monajemi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7234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Authors (continued)</a:t>
            </a:r>
            <a:endParaRPr lang="zh-CN" alt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>
          <a:xfrm>
            <a:off x="4341813" y="6475413"/>
            <a:ext cx="536575" cy="184150"/>
          </a:xfrm>
        </p:spPr>
        <p:txBody>
          <a:bodyPr/>
          <a:lstStyle/>
          <a:p>
            <a:r>
              <a:rPr lang="en-US" smtClean="0"/>
              <a:t>Slide </a:t>
            </a:r>
            <a:fld id="{E7E6215C-0148-4EB1-A390-22B113FC486F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6575003"/>
              </p:ext>
            </p:extLst>
          </p:nvPr>
        </p:nvGraphicFramePr>
        <p:xfrm>
          <a:off x="457200" y="1752600"/>
          <a:ext cx="8153400" cy="44760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kishida.akira@lab.ntt.co.jp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2418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Introduction</a:t>
            </a:r>
            <a:endParaRPr lang="en-US" dirty="0"/>
          </a:p>
        </p:txBody>
      </p:sp>
      <p:sp>
        <p:nvSpPr>
          <p:cNvPr id="4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600" dirty="0" smtClean="0"/>
              <a:t>The </a:t>
            </a:r>
            <a:r>
              <a:rPr lang="en-GB" sz="1600" dirty="0" err="1" smtClean="0"/>
              <a:t>TGax</a:t>
            </a:r>
            <a:r>
              <a:rPr lang="en-GB" sz="1600" dirty="0" smtClean="0"/>
              <a:t> SFD [1] incudes initial specifications for the UL and DL MU OFDMA/MIMO operation</a:t>
            </a:r>
          </a:p>
          <a:p>
            <a:pPr lvl="1"/>
            <a:r>
              <a:rPr lang="en-GB" sz="1400" dirty="0" smtClean="0"/>
              <a:t>Initial PHY definitions of UL/DL MU PPDU format  </a:t>
            </a:r>
            <a:r>
              <a:rPr lang="en-GB" sz="1400" dirty="0" smtClean="0"/>
              <a:t> </a:t>
            </a:r>
          </a:p>
          <a:p>
            <a:pPr lvl="1"/>
            <a:r>
              <a:rPr lang="en-GB" sz="1400" dirty="0" smtClean="0"/>
              <a:t>MAC operation for UL MU</a:t>
            </a:r>
          </a:p>
          <a:p>
            <a:pPr lvl="2"/>
            <a:r>
              <a:rPr lang="en-GB" sz="1200" dirty="0" smtClean="0"/>
              <a:t>An UL MU PPDU (MU-MIMO or OFDMA) is sent as an immediate response (IFS TBD) to a Trigger frame (format TBD) sent by the AP. [MAC Motion #3, March 2015]</a:t>
            </a:r>
            <a:endParaRPr lang="en-US" sz="1200" dirty="0" smtClean="0"/>
          </a:p>
          <a:p>
            <a:pPr lvl="1"/>
            <a:r>
              <a:rPr lang="en-GB" sz="1400" dirty="0" smtClean="0"/>
              <a:t>Acknowledgement operation: </a:t>
            </a:r>
          </a:p>
          <a:p>
            <a:pPr lvl="2"/>
            <a:r>
              <a:rPr lang="en-GB" sz="1200" dirty="0" smtClean="0"/>
              <a:t>The amendment shall include a mechanism to multiplex BA/ACK responses to DL MU transmission. </a:t>
            </a:r>
          </a:p>
          <a:p>
            <a:pPr lvl="1"/>
            <a:r>
              <a:rPr lang="en-GB" sz="1400" dirty="0" smtClean="0"/>
              <a:t>From [2]:</a:t>
            </a:r>
            <a:endParaRPr lang="en-US" sz="1400" dirty="0" smtClean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r>
              <a:rPr lang="en-US" sz="1600" dirty="0" smtClean="0"/>
              <a:t>This presentation discusses the duration of MU PPDUs and the related MAC A-MPDU padding procedure, following up on [4]</a:t>
            </a:r>
            <a:endParaRPr lang="en-US" sz="16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it-IT" smtClean="0"/>
              <a:t>S. Merlin, Qualcomm</a:t>
            </a:r>
            <a:endParaRPr lang="en-US" dirty="0"/>
          </a:p>
        </p:txBody>
      </p:sp>
      <p:graphicFrame>
        <p:nvGraphicFramePr>
          <p:cNvPr id="7" name="개체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1637217"/>
              </p:ext>
            </p:extLst>
          </p:nvPr>
        </p:nvGraphicFramePr>
        <p:xfrm>
          <a:off x="2393722" y="4330333"/>
          <a:ext cx="4280355" cy="149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4" name="Visio" r:id="rId4" imgW="4924531" imgH="1666840" progId="Visio.Drawing.11">
                  <p:embed/>
                </p:oleObj>
              </mc:Choice>
              <mc:Fallback>
                <p:oleObj name="Visio" r:id="rId4" imgW="4924531" imgH="1666840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93722" y="4330333"/>
                        <a:ext cx="4280355" cy="1498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6952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0b70e71a-8460-4b39-85bd-6974af91860c">YMAJDHSWYS42-2-3919</_dlc_DocId>
    <_dlc_DocIdUrl xmlns="0b70e71a-8460-4b39-85bd-6974af91860c">
      <Url>https://projects.qualcomm.com/sites/WiFi-Advanced/_layouts/15/DocIdRedir.aspx?ID=YMAJDHSWYS42-2-3919</Url>
      <Description>YMAJDHSWYS42-2-3919</Description>
    </_dlc_DocIdUrl>
  </documentManagement>
</p:properti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1240EB9AFDC146A8D3FE4112FB4C30" ma:contentTypeVersion="7" ma:contentTypeDescription="Create a new document." ma:contentTypeScope="" ma:versionID="f1fb0e7afeca2442021ecd262bfa0247">
  <xsd:schema xmlns:xsd="http://www.w3.org/2001/XMLSchema" xmlns:xs="http://www.w3.org/2001/XMLSchema" xmlns:p="http://schemas.microsoft.com/office/2006/metadata/properties" xmlns:ns1="http://schemas.microsoft.com/sharepoint/v3" xmlns:ns2="0b70e71a-8460-4b39-85bd-6974af91860c" targetNamespace="http://schemas.microsoft.com/office/2006/metadata/properties" ma:root="true" ma:fieldsID="b1c5b9b3698bd7e94a80e64b949295c6" ns1:_="" ns2:_="">
    <xsd:import namespace="http://schemas.microsoft.com/sharepoint/v3"/>
    <xsd:import namespace="0b70e71a-8460-4b39-85bd-6974af91860c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_dlc_Exempt" minOccurs="0"/>
                <xsd:element ref="ns2:QBU"/>
                <xsd:element ref="ns2:QDEPT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dlc_Exempt" ma:index="11" nillable="true" ma:displayName="Exempt from Policy" ma:hidden="true" ma:internalName="_dlc_Exempt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70e71a-8460-4b39-85bd-6974af91860c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QBU" ma:index="12" ma:displayName="Qualcomm Business Unit" ma:default="Corporate" ma:internalName="QBU" ma:readOnly="true">
      <xsd:simpleType>
        <xsd:restriction base="dms:Text"/>
      </xsd:simpleType>
    </xsd:element>
    <xsd:element name="QDEPT" ma:index="13" ma:displayName="Qualcomm Department" ma:default="Corporate-RD" ma:internalName="QDEPT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p:Policy xmlns:p="office.server.policy" id="" local="true">
  <p:Name>Document</p:Name>
  <p:Description/>
  <p:Statement/>
  <p:PolicyItems>
    <p:PolicyItem featureId="QualcommTagPolicy" staticId="0x010100311240EB9AFDC146A8D3FE4112FB4C30" UniqueId="895f98c7-af52-49b2-86d4-130fde7b5aa3">
      <p:Name>Qualcomm Tagging Policy</p:Name>
      <p:Description>Qualcomm Custom Policy for Tagging</p:Description>
      <p:CustomData/>
    </p:PolicyItem>
  </p:PolicyItems>
</p:Policy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C273C1-465A-4EFE-AE4F-ECDDB7135E41}">
  <ds:schemaRefs>
    <ds:schemaRef ds:uri="http://schemas.microsoft.com/office/2006/metadata/properties"/>
    <ds:schemaRef ds:uri="http://schemas.microsoft.com/office/infopath/2007/PartnerControls"/>
    <ds:schemaRef ds:uri="0b70e71a-8460-4b39-85bd-6974af91860c"/>
  </ds:schemaRefs>
</ds:datastoreItem>
</file>

<file path=customXml/itemProps2.xml><?xml version="1.0" encoding="utf-8"?>
<ds:datastoreItem xmlns:ds="http://schemas.openxmlformats.org/officeDocument/2006/customXml" ds:itemID="{D9037B53-8446-40B9-9E56-E887F7D66E44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770AD3DD-9AB4-4476-97CC-D4BC59D497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0b70e71a-8460-4b39-85bd-6974af91860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CD10C255-1271-47BF-B015-BB64F0FC44CF}">
  <ds:schemaRefs>
    <ds:schemaRef ds:uri="office.server.policy"/>
  </ds:schemaRefs>
</ds:datastoreItem>
</file>

<file path=customXml/itemProps5.xml><?xml version="1.0" encoding="utf-8"?>
<ds:datastoreItem xmlns:ds="http://schemas.openxmlformats.org/officeDocument/2006/customXml" ds:itemID="{9B3EAA00-1CBE-459F-B7E8-AF55EBB16AD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75248</TotalTime>
  <Words>1875</Words>
  <Application>Microsoft Office PowerPoint</Application>
  <PresentationFormat>On-screen Show (4:3)</PresentationFormat>
  <Paragraphs>561</Paragraphs>
  <Slides>15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MS Mincho</vt:lpstr>
      <vt:lpstr>Arial</vt:lpstr>
      <vt:lpstr>Calibri</vt:lpstr>
      <vt:lpstr>Times New Roman</vt:lpstr>
      <vt:lpstr>ACcord Submission Template</vt:lpstr>
      <vt:lpstr>Visio</vt:lpstr>
      <vt:lpstr>Duration and MAC Padding for MU PPDUs 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Introduction</vt:lpstr>
      <vt:lpstr>Duration of UL MU transmissions</vt:lpstr>
      <vt:lpstr>Duration of DL OFDMA/MU-MIMO</vt:lpstr>
      <vt:lpstr>A-MPDU MAC padding</vt:lpstr>
      <vt:lpstr>Conclusions</vt:lpstr>
      <vt:lpstr>SP 1</vt:lpstr>
      <vt:lpstr>References</vt:lpstr>
    </vt:vector>
  </TitlesOfParts>
  <Company>Image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</dc:creator>
  <cp:lastModifiedBy>Merlin, Simone</cp:lastModifiedBy>
  <cp:revision>2233</cp:revision>
  <dcterms:created xsi:type="dcterms:W3CDTF">2012-05-29T15:24:34Z</dcterms:created>
  <dcterms:modified xsi:type="dcterms:W3CDTF">2015-07-13T08:56:04Z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819448251</vt:i4>
  </property>
  <property fmtid="{D5CDD505-2E9C-101B-9397-08002B2CF9AE}" pid="3" name="_NewReviewCycle">
    <vt:lpwstr/>
  </property>
  <property fmtid="{D5CDD505-2E9C-101B-9397-08002B2CF9AE}" pid="4" name="_EmailSubject">
    <vt:lpwstr>Padding for UL MU</vt:lpwstr>
  </property>
  <property fmtid="{D5CDD505-2E9C-101B-9397-08002B2CF9AE}" pid="5" name="_AuthorEmail">
    <vt:lpwstr>gding@qti.qualcomm.com</vt:lpwstr>
  </property>
  <property fmtid="{D5CDD505-2E9C-101B-9397-08002B2CF9AE}" pid="6" name="_AuthorEmailDisplayName">
    <vt:lpwstr>Ding, Gang</vt:lpwstr>
  </property>
  <property fmtid="{D5CDD505-2E9C-101B-9397-08002B2CF9AE}" pid="7" name="_PreviousAdHocReviewCycleID">
    <vt:i4>1654311991</vt:i4>
  </property>
  <property fmtid="{D5CDD505-2E9C-101B-9397-08002B2CF9AE}" pid="8" name="_dlc_DocIdItemGuid">
    <vt:lpwstr>c11f6c4c-7702-4763-accd-bb23742319aa</vt:lpwstr>
  </property>
  <property fmtid="{D5CDD505-2E9C-101B-9397-08002B2CF9AE}" pid="9" name="ContentTypeId">
    <vt:lpwstr>0x010100311240EB9AFDC146A8D3FE4112FB4C30</vt:lpwstr>
  </property>
</Properties>
</file>