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329" r:id="rId2"/>
    <p:sldId id="339" r:id="rId3"/>
    <p:sldId id="340" r:id="rId4"/>
    <p:sldId id="341" r:id="rId5"/>
    <p:sldId id="342" r:id="rId6"/>
    <p:sldId id="343" r:id="rId7"/>
    <p:sldId id="344" r:id="rId8"/>
    <p:sldId id="350" r:id="rId9"/>
    <p:sldId id="330" r:id="rId10"/>
    <p:sldId id="331" r:id="rId11"/>
    <p:sldId id="346" r:id="rId12"/>
    <p:sldId id="348" r:id="rId13"/>
    <p:sldId id="349" r:id="rId14"/>
    <p:sldId id="337" r:id="rId15"/>
    <p:sldId id="354" r:id="rId16"/>
    <p:sldId id="338" r:id="rId17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537" autoAdjust="0"/>
    <p:restoredTop sz="91095" autoAdjust="0"/>
  </p:normalViewPr>
  <p:slideViewPr>
    <p:cSldViewPr>
      <p:cViewPr varScale="1">
        <p:scale>
          <a:sx n="81" d="100"/>
          <a:sy n="81" d="100"/>
        </p:scale>
        <p:origin x="1206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9" d="100"/>
          <a:sy n="79" d="100"/>
        </p:scale>
        <p:origin x="-3228" y="-9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/>
            </a:lvl1pPr>
          </a:lstStyle>
          <a:p>
            <a:pPr>
              <a:defRPr/>
            </a:pPr>
            <a:r>
              <a:rPr lang="en-US"/>
              <a:t>doc.: IEEE 802.11-11/0xxxr0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/>
            </a:lvl1pPr>
          </a:lstStyle>
          <a:p>
            <a:pPr>
              <a:defRPr/>
            </a:pPr>
            <a:r>
              <a:rPr lang="en-US"/>
              <a:t>November 2011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pPr>
              <a:defRPr/>
            </a:pPr>
            <a:r>
              <a:rPr lang="en-US"/>
              <a:t>Osama Aboul-Magd (Samsung)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DD5554DB-DCC5-447B-A5ED-CF59F2F91F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779918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/>
            </a:lvl1pPr>
          </a:lstStyle>
          <a:p>
            <a:pPr>
              <a:defRPr/>
            </a:pPr>
            <a:r>
              <a:rPr lang="en-US"/>
              <a:t>doc.: IEEE 802.11-11/0xxxr0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/>
            </a:lvl1pPr>
          </a:lstStyle>
          <a:p>
            <a:pPr>
              <a:defRPr/>
            </a:pPr>
            <a:r>
              <a:rPr lang="en-US"/>
              <a:t>November 2011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/>
            </a:lvl5pPr>
          </a:lstStyle>
          <a:p>
            <a:pPr lvl="4">
              <a:defRPr/>
            </a:pPr>
            <a:r>
              <a:rPr lang="en-US"/>
              <a:t>Osama Aboul-Magd (Samsung)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8494B09C-02D3-414B-B0EE-19148CC64A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8219467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189"/>
            <a:ext cx="1182055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March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360379" y="6475413"/>
            <a:ext cx="218354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Kiseon Ryu, et al. (LG Electronics)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7E6215C-0148-4EB1-A390-22B113FC48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189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/>
            </a:lvl1pPr>
          </a:lstStyle>
          <a:p>
            <a:pPr>
              <a:defRPr/>
            </a:pPr>
            <a:r>
              <a:rPr lang="en-US" altLang="zh-CN" dirty="0" smtClean="0"/>
              <a:t>July 2015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13909" y="6475413"/>
            <a:ext cx="193001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/>
            </a:lvl1pPr>
          </a:lstStyle>
          <a:p>
            <a:pPr>
              <a:defRPr/>
            </a:pPr>
            <a:r>
              <a:rPr lang="en-US" dirty="0" smtClean="0"/>
              <a:t>Chittabrata Ghosh, et al. (Intel)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F64F216-E6B4-4849-8EF5-D25189C9AA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4189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802.11-15/0875r1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562" r:id="rId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mailto:rporat@broadcom.com" TargetMode="Externa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4189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July 2015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6613909" y="6475413"/>
            <a:ext cx="1930016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Chittabrata Ghosh, et al. (Intel)</a:t>
            </a:r>
            <a:endParaRPr 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7" name="标题 1"/>
          <p:cNvSpPr txBox="1">
            <a:spLocks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zh-CN" kern="0" dirty="0" smtClean="0"/>
              <a:t>Random Access with Trigger Frames using OFDMA</a:t>
            </a:r>
            <a:endParaRPr lang="zh-CN" altLang="en-US" kern="0" dirty="0"/>
          </a:p>
        </p:txBody>
      </p:sp>
      <p:sp>
        <p:nvSpPr>
          <p:cNvPr id="8" name="Rectangle 6"/>
          <p:cNvSpPr txBox="1">
            <a:spLocks noChangeArrowheads="1"/>
          </p:cNvSpPr>
          <p:nvPr/>
        </p:nvSpPr>
        <p:spPr bwMode="auto">
          <a:xfrm>
            <a:off x="685800" y="2057400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Date: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2015-07-13</a:t>
            </a:r>
          </a:p>
        </p:txBody>
      </p:sp>
      <p:sp>
        <p:nvSpPr>
          <p:cNvPr id="9" name="Rectangle 12"/>
          <p:cNvSpPr>
            <a:spLocks noChangeArrowheads="1"/>
          </p:cNvSpPr>
          <p:nvPr/>
        </p:nvSpPr>
        <p:spPr bwMode="auto">
          <a:xfrm>
            <a:off x="914400" y="25146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10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6722922"/>
              </p:ext>
            </p:extLst>
          </p:nvPr>
        </p:nvGraphicFramePr>
        <p:xfrm>
          <a:off x="762000" y="2971800"/>
          <a:ext cx="7620000" cy="274320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24000"/>
                <a:gridCol w="1203158"/>
                <a:gridCol w="1684421"/>
                <a:gridCol w="1363579"/>
                <a:gridCol w="1844842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Chittabrata Ghosh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9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Intel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9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2200</a:t>
                      </a:r>
                      <a:r>
                        <a:rPr lang="en-US" sz="1200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Mission College Blvd.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Santa</a:t>
                      </a:r>
                      <a:r>
                        <a:rPr lang="en-US" sz="1200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Clara, CA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95054, 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USA 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9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1-415-244-8904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chittabrata.ghosh@intel.com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Robert Stacey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robert.stacey@intel.com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Eldad Perahia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eldad.perahia@intel.com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Shahrnaz Azizi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shahrnaz.azizi@intel.com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 Huang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po-kai.huang@intel.com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Qinghua Li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quinghua.li@intel.com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Laurent Cariou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laurent.cariou@intel.com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Xiaogang Chen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xiaogang.c.chen@intel.com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Rongzhen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rongzhen.yang@intel.com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49862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UL MU features in 11ax PAR and SFD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114800"/>
          </a:xfrm>
        </p:spPr>
        <p:txBody>
          <a:bodyPr/>
          <a:lstStyle/>
          <a:p>
            <a:r>
              <a:rPr lang="en-US" altLang="ko-KR" sz="2000" dirty="0" smtClean="0"/>
              <a:t>In the 11ax PAR [1], </a:t>
            </a:r>
          </a:p>
          <a:p>
            <a:pPr lvl="1"/>
            <a:r>
              <a:rPr lang="en-US" altLang="ko-KR" sz="1800" dirty="0"/>
              <a:t>This project may include the capability to handle multiple simultaneous communications in both the spatial and frequency domains, in both the UL and DL.</a:t>
            </a:r>
            <a:endParaRPr lang="ko-KR" altLang="ko-KR" sz="1800" dirty="0"/>
          </a:p>
          <a:p>
            <a:r>
              <a:rPr lang="en-US" altLang="ko-KR" sz="2000" dirty="0" smtClean="0"/>
              <a:t>Chapter 4 </a:t>
            </a:r>
            <a:r>
              <a:rPr lang="en-US" altLang="ko-KR" sz="2000" dirty="0"/>
              <a:t>Multi-user (MU) features</a:t>
            </a:r>
            <a:r>
              <a:rPr lang="en-US" altLang="ko-KR" sz="2000" dirty="0" smtClean="0"/>
              <a:t> of 11ax SFD [2] mentions: </a:t>
            </a:r>
            <a:endParaRPr lang="en-US" altLang="ko-KR" sz="1800" b="1" u="sng" dirty="0"/>
          </a:p>
          <a:p>
            <a:pPr lvl="1"/>
            <a:r>
              <a:rPr lang="en-GB" sz="1800" b="0" dirty="0"/>
              <a:t>An UL MU PPDU (MU-MIMO or OFDMA) is sent as an immediate response (IFS TBD) to a Trigger frame (format TBD) sent by the </a:t>
            </a:r>
            <a:r>
              <a:rPr lang="en-GB" sz="1800" b="0" dirty="0" smtClean="0"/>
              <a:t>AP</a:t>
            </a:r>
            <a:endParaRPr lang="en-US" sz="1800" b="0" dirty="0"/>
          </a:p>
          <a:p>
            <a:r>
              <a:rPr lang="en-US" altLang="ko-KR" sz="2000" dirty="0" smtClean="0"/>
              <a:t>UL MU procedure [3] is proposed in March IEEE meeting</a:t>
            </a:r>
          </a:p>
          <a:p>
            <a:pPr lvl="1"/>
            <a:r>
              <a:rPr lang="en-US" sz="1600" dirty="0" smtClean="0"/>
              <a:t>The </a:t>
            </a:r>
            <a:r>
              <a:rPr lang="en-US" sz="1600" dirty="0"/>
              <a:t>Trigger frame indicates the STA ID and allocated resource </a:t>
            </a:r>
            <a:r>
              <a:rPr lang="en-US" sz="1600" dirty="0" smtClean="0"/>
              <a:t>unit </a:t>
            </a:r>
            <a:endParaRPr lang="en-US" sz="1600" dirty="0"/>
          </a:p>
          <a:p>
            <a:r>
              <a:rPr lang="en-US" sz="2000" dirty="0"/>
              <a:t>However, several scenarios exist where the AP is unaware that a particular STA has traffic to send</a:t>
            </a:r>
          </a:p>
          <a:p>
            <a:pPr lvl="1"/>
            <a:r>
              <a:rPr lang="en-US" altLang="ko-KR" sz="1600" dirty="0" smtClean="0"/>
              <a:t>Associated 802.11ax devices waking up from sleep state</a:t>
            </a:r>
          </a:p>
          <a:p>
            <a:pPr lvl="1"/>
            <a:r>
              <a:rPr lang="en-US" altLang="ko-KR" sz="1600" dirty="0" smtClean="0"/>
              <a:t>Unassociated STAs intending to reach an AP</a:t>
            </a:r>
          </a:p>
          <a:p>
            <a:pPr lvl="1"/>
            <a:endParaRPr lang="ko-KR" altLang="en-US" sz="1600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7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6613909" y="6475413"/>
            <a:ext cx="1930016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Chittabrata Ghosh, et al. (Intel)</a:t>
            </a:r>
            <a:endParaRPr lang="en-US" dirty="0"/>
          </a:p>
        </p:txBody>
      </p:sp>
      <p:sp>
        <p:nvSpPr>
          <p:cNvPr id="9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4189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July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1314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Motivation for Random Access for UL MU Transmissions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7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6613909" y="6475413"/>
            <a:ext cx="1930016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Chittabrata Ghosh, et al. (Intel)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r>
              <a:rPr lang="en-US" sz="2000" dirty="0" smtClean="0"/>
              <a:t>OFDMA </a:t>
            </a:r>
            <a:r>
              <a:rPr lang="en-US" sz="2000" dirty="0"/>
              <a:t>supports </a:t>
            </a:r>
            <a:r>
              <a:rPr lang="en-US" sz="2000" dirty="0" smtClean="0"/>
              <a:t>more flexibility on packet transmission:</a:t>
            </a:r>
            <a:endParaRPr lang="en-US" sz="2000" dirty="0"/>
          </a:p>
          <a:p>
            <a:pPr lvl="1"/>
            <a:r>
              <a:rPr lang="en-US" dirty="0"/>
              <a:t>Closing the link with significant asymmetry </a:t>
            </a:r>
            <a:r>
              <a:rPr lang="en-US" dirty="0" smtClean="0"/>
              <a:t>(&gt;=10dB) in </a:t>
            </a:r>
            <a:r>
              <a:rPr lang="en-US" dirty="0"/>
              <a:t>transmit </a:t>
            </a:r>
            <a:r>
              <a:rPr lang="en-US" dirty="0" smtClean="0"/>
              <a:t>power between AP and STAs located far away</a:t>
            </a:r>
          </a:p>
          <a:p>
            <a:pPr lvl="1"/>
            <a:r>
              <a:rPr lang="en-US" dirty="0" smtClean="0"/>
              <a:t>STAs use the Trigger frame allowing random access (TF-R) for UL transmissions on narrow bandwidth</a:t>
            </a:r>
            <a:endParaRPr lang="en-US" dirty="0"/>
          </a:p>
          <a:p>
            <a:r>
              <a:rPr lang="en-US" sz="2000" dirty="0"/>
              <a:t>U</a:t>
            </a:r>
            <a:r>
              <a:rPr lang="en-US" sz="2000" dirty="0" smtClean="0"/>
              <a:t>nassociated STAs intending to send UL frames to an AP</a:t>
            </a:r>
          </a:p>
          <a:p>
            <a:pPr lvl="1"/>
            <a:r>
              <a:rPr lang="en-US" dirty="0" smtClean="0"/>
              <a:t>STAs use TF-R for UL management frames (Association Request, Probe Request, etc.) </a:t>
            </a:r>
          </a:p>
          <a:p>
            <a:pPr lvl="1"/>
            <a:r>
              <a:rPr lang="en-US" dirty="0" smtClean="0"/>
              <a:t>Reduces SU UL transmissions from unassociated STAs   </a:t>
            </a:r>
          </a:p>
          <a:p>
            <a:r>
              <a:rPr lang="en-US" sz="2000" dirty="0" smtClean="0"/>
              <a:t>UL MU transmissions using TF-Rs reduce number </a:t>
            </a:r>
            <a:r>
              <a:rPr lang="en-US" sz="2000" dirty="0"/>
              <a:t>of SU UL </a:t>
            </a:r>
            <a:r>
              <a:rPr lang="en-US" sz="2000" dirty="0" smtClean="0"/>
              <a:t>transmissions in conventional EDCA-based access</a:t>
            </a:r>
          </a:p>
          <a:p>
            <a:pPr lvl="1"/>
            <a:r>
              <a:rPr lang="en-US" sz="1600" dirty="0" smtClean="0"/>
              <a:t>Efficient, specially for short packet transmissions with </a:t>
            </a:r>
            <a:r>
              <a:rPr lang="en-US" sz="1600" dirty="0" err="1" smtClean="0"/>
              <a:t>bursty</a:t>
            </a:r>
            <a:r>
              <a:rPr lang="en-US" sz="1600" dirty="0" smtClean="0"/>
              <a:t> traffic  </a:t>
            </a:r>
            <a:endParaRPr lang="en-US" sz="1600" dirty="0"/>
          </a:p>
          <a:p>
            <a:endParaRPr lang="en-US" sz="2000" dirty="0"/>
          </a:p>
          <a:p>
            <a:pPr lvl="1"/>
            <a:endParaRPr lang="en-US" dirty="0" smtClean="0"/>
          </a:p>
        </p:txBody>
      </p:sp>
      <p:sp>
        <p:nvSpPr>
          <p:cNvPr id="9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4189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July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0244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TF-R for MU UL Transmissions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838200" y="1828800"/>
            <a:ext cx="7848600" cy="4114800"/>
          </a:xfrm>
        </p:spPr>
        <p:txBody>
          <a:bodyPr/>
          <a:lstStyle/>
          <a:p>
            <a:pPr lvl="0"/>
            <a:r>
              <a:rPr lang="en-US" sz="2000" dirty="0"/>
              <a:t>We propose to define a Trigger Frame for Random access (TF-R) which includes at least one allocation for a resource </a:t>
            </a:r>
            <a:r>
              <a:rPr lang="en-US" sz="2000" dirty="0" smtClean="0"/>
              <a:t>unit</a:t>
            </a:r>
            <a:r>
              <a:rPr lang="en-US" sz="2000" dirty="0"/>
              <a:t> </a:t>
            </a:r>
            <a:r>
              <a:rPr lang="en-US" sz="2000" dirty="0" smtClean="0"/>
              <a:t>(RU) that </a:t>
            </a:r>
            <a:r>
              <a:rPr lang="en-US" sz="2000" dirty="0"/>
              <a:t>can be randomly accessed by more than one </a:t>
            </a:r>
            <a:r>
              <a:rPr lang="en-US" sz="2000" dirty="0" smtClean="0"/>
              <a:t>STA</a:t>
            </a:r>
            <a:endParaRPr lang="en-US" sz="2000" dirty="0"/>
          </a:p>
          <a:p>
            <a:r>
              <a:rPr lang="en-US" sz="2000" dirty="0" smtClean="0"/>
              <a:t>An </a:t>
            </a:r>
            <a:r>
              <a:rPr lang="en-US" sz="2000" dirty="0"/>
              <a:t>STA decodes the TF-R and detects </a:t>
            </a:r>
            <a:r>
              <a:rPr lang="en-US" sz="2000" dirty="0" smtClean="0"/>
              <a:t>the </a:t>
            </a:r>
            <a:r>
              <a:rPr lang="en-US" sz="2000" dirty="0"/>
              <a:t>identifiers and corresponding </a:t>
            </a:r>
            <a:r>
              <a:rPr lang="en-US" sz="2000" dirty="0" smtClean="0"/>
              <a:t>assigned resource </a:t>
            </a:r>
            <a:r>
              <a:rPr lang="en-US" sz="2000" dirty="0"/>
              <a:t>units </a:t>
            </a:r>
            <a:endParaRPr lang="en-US" sz="2000" dirty="0" smtClean="0"/>
          </a:p>
          <a:p>
            <a:r>
              <a:rPr lang="en-US" sz="2000" dirty="0" smtClean="0"/>
              <a:t>Random access is similar to slotted Aloha and yields an efficiency </a:t>
            </a:r>
            <a:r>
              <a:rPr lang="en-US" sz="2000" dirty="0" smtClean="0"/>
              <a:t>of 38% (maximum) </a:t>
            </a:r>
            <a:endParaRPr lang="en-US" sz="2000" i="1" baseline="-25000" dirty="0"/>
          </a:p>
          <a:p>
            <a:endParaRPr lang="en-US" altLang="ko-KR" sz="2000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7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6613909" y="6475413"/>
            <a:ext cx="1930016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Chittabrata Ghosh, et al. (Intel)</a:t>
            </a:r>
            <a:endParaRPr lang="en-US" dirty="0"/>
          </a:p>
        </p:txBody>
      </p:sp>
      <p:sp>
        <p:nvSpPr>
          <p:cNvPr id="9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4189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July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9784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Illustration of Random Access with TF-R with Existing UL MU Procedure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 bwMode="auto">
          <a:xfrm flipV="1">
            <a:off x="990600" y="4818845"/>
            <a:ext cx="6096000" cy="4539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8" name="Rectangle 7"/>
          <p:cNvSpPr/>
          <p:nvPr/>
        </p:nvSpPr>
        <p:spPr bwMode="auto">
          <a:xfrm>
            <a:off x="2286000" y="3170713"/>
            <a:ext cx="609600" cy="165267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2286000" y="3132133"/>
            <a:ext cx="609600" cy="342901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 RU 1 AID 0</a:t>
            </a:r>
          </a:p>
        </p:txBody>
      </p:sp>
      <p:sp>
        <p:nvSpPr>
          <p:cNvPr id="10" name="Rectangle 9"/>
          <p:cNvSpPr/>
          <p:nvPr/>
        </p:nvSpPr>
        <p:spPr bwMode="auto">
          <a:xfrm>
            <a:off x="2286000" y="3464766"/>
            <a:ext cx="609600" cy="348853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RU 2  AID 0</a:t>
            </a:r>
          </a:p>
        </p:txBody>
      </p:sp>
      <p:sp>
        <p:nvSpPr>
          <p:cNvPr id="11" name="Rectangle 10"/>
          <p:cNvSpPr/>
          <p:nvPr/>
        </p:nvSpPr>
        <p:spPr bwMode="auto">
          <a:xfrm>
            <a:off x="2288230" y="3804659"/>
            <a:ext cx="609600" cy="343255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RU 3 AID 0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1906512" y="2423606"/>
            <a:ext cx="181504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Trigger Frame (TF-R) </a:t>
            </a:r>
          </a:p>
          <a:p>
            <a:r>
              <a:rPr lang="en-US" sz="1400" dirty="0" smtClean="0"/>
              <a:t>(random access)</a:t>
            </a:r>
            <a:endParaRPr lang="en-US" sz="1400" dirty="0"/>
          </a:p>
        </p:txBody>
      </p:sp>
      <p:sp>
        <p:nvSpPr>
          <p:cNvPr id="48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6613909" y="6475413"/>
            <a:ext cx="1930016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Chittabrata Ghosh, et al. (Intel)</a:t>
            </a:r>
            <a:endParaRPr lang="en-US" dirty="0"/>
          </a:p>
        </p:txBody>
      </p:sp>
      <p:cxnSp>
        <p:nvCxnSpPr>
          <p:cNvPr id="53" name="Straight Arrow Connector 52"/>
          <p:cNvCxnSpPr/>
          <p:nvPr/>
        </p:nvCxnSpPr>
        <p:spPr bwMode="auto">
          <a:xfrm flipV="1">
            <a:off x="1605150" y="3962364"/>
            <a:ext cx="470492" cy="7131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58" name="Rectangle 57"/>
          <p:cNvSpPr/>
          <p:nvPr/>
        </p:nvSpPr>
        <p:spPr bwMode="auto">
          <a:xfrm>
            <a:off x="4519550" y="4419600"/>
            <a:ext cx="585850" cy="40475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 ACK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0" name="Rectangle 69"/>
          <p:cNvSpPr/>
          <p:nvPr/>
        </p:nvSpPr>
        <p:spPr bwMode="auto">
          <a:xfrm>
            <a:off x="3122223" y="4408026"/>
            <a:ext cx="1143000" cy="410819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UL MU</a:t>
            </a:r>
            <a:r>
              <a:rPr kumimoji="0" lang="en-US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PPDU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aseline="0" dirty="0" smtClean="0"/>
              <a:t>    (STA</a:t>
            </a:r>
            <a:r>
              <a:rPr lang="en-US" dirty="0" smtClean="0"/>
              <a:t> 1</a:t>
            </a:r>
            <a:r>
              <a:rPr lang="en-US" baseline="0" dirty="0" smtClean="0"/>
              <a:t>)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1" name="Rectangle 70"/>
          <p:cNvSpPr/>
          <p:nvPr/>
        </p:nvSpPr>
        <p:spPr bwMode="auto">
          <a:xfrm>
            <a:off x="3120248" y="3998025"/>
            <a:ext cx="1143000" cy="410819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UL MU</a:t>
            </a:r>
            <a:r>
              <a:rPr kumimoji="0" lang="en-US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PPDU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aseline="0" dirty="0" smtClean="0"/>
              <a:t>    (STA</a:t>
            </a:r>
            <a:r>
              <a:rPr lang="en-US" dirty="0" smtClean="0"/>
              <a:t> 2</a:t>
            </a:r>
            <a:r>
              <a:rPr lang="en-US" baseline="0" dirty="0" smtClean="0"/>
              <a:t>)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2" name="Oval 71"/>
          <p:cNvSpPr/>
          <p:nvPr/>
        </p:nvSpPr>
        <p:spPr bwMode="auto">
          <a:xfrm>
            <a:off x="2169225" y="3105741"/>
            <a:ext cx="822093" cy="365048"/>
          </a:xfrm>
          <a:prstGeom prst="ellipse">
            <a:avLst/>
          </a:prstGeom>
          <a:noFill/>
          <a:ln w="28575" cap="flat" cmpd="sng" algn="ctr">
            <a:solidFill>
              <a:srgbClr val="C00000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74" name="Straight Arrow Connector 73"/>
          <p:cNvCxnSpPr/>
          <p:nvPr/>
        </p:nvCxnSpPr>
        <p:spPr bwMode="auto">
          <a:xfrm flipV="1">
            <a:off x="1574471" y="3206701"/>
            <a:ext cx="560768" cy="10653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36" name="Rectangle 35"/>
          <p:cNvSpPr/>
          <p:nvPr/>
        </p:nvSpPr>
        <p:spPr bwMode="auto">
          <a:xfrm>
            <a:off x="2290950" y="4137695"/>
            <a:ext cx="609600" cy="343255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RU 4 AID 0</a:t>
            </a:r>
          </a:p>
        </p:txBody>
      </p:sp>
      <p:sp>
        <p:nvSpPr>
          <p:cNvPr id="37" name="Rectangle 36"/>
          <p:cNvSpPr/>
          <p:nvPr/>
        </p:nvSpPr>
        <p:spPr bwMode="auto">
          <a:xfrm>
            <a:off x="2286254" y="4480950"/>
            <a:ext cx="609600" cy="343255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RU 5 AID 0</a:t>
            </a:r>
          </a:p>
        </p:txBody>
      </p:sp>
      <p:sp>
        <p:nvSpPr>
          <p:cNvPr id="45" name="Oval 44"/>
          <p:cNvSpPr/>
          <p:nvPr/>
        </p:nvSpPr>
        <p:spPr bwMode="auto">
          <a:xfrm>
            <a:off x="2146892" y="3803824"/>
            <a:ext cx="844426" cy="364580"/>
          </a:xfrm>
          <a:prstGeom prst="ellipse">
            <a:avLst/>
          </a:prstGeom>
          <a:noFill/>
          <a:ln w="28575" cap="flat" cmpd="sng" algn="ctr">
            <a:solidFill>
              <a:srgbClr val="C00000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9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4189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July 2015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685800" y="3313232"/>
            <a:ext cx="1143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STA 2 selects RU 1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914400" y="4034135"/>
            <a:ext cx="1143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STA 1 selects RU 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7710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Summary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In this presentation, we </a:t>
            </a:r>
            <a:r>
              <a:rPr lang="en-US" altLang="zh-CN" dirty="0" smtClean="0"/>
              <a:t>proposed </a:t>
            </a:r>
            <a:r>
              <a:rPr lang="en-US" altLang="zh-CN" dirty="0" smtClean="0"/>
              <a:t>to define a trigger frame to enable random </a:t>
            </a:r>
            <a:r>
              <a:rPr lang="en-US" altLang="zh-CN" dirty="0" smtClean="0"/>
              <a:t>access mechanism </a:t>
            </a:r>
            <a:r>
              <a:rPr lang="en-US" altLang="zh-CN" dirty="0" smtClean="0"/>
              <a:t>for </a:t>
            </a:r>
            <a:r>
              <a:rPr lang="en-US" altLang="zh-CN" dirty="0" smtClean="0"/>
              <a:t>UL MU transmissions</a:t>
            </a:r>
          </a:p>
          <a:p>
            <a:r>
              <a:rPr lang="en-US" altLang="zh-CN" dirty="0" smtClean="0"/>
              <a:t>The </a:t>
            </a:r>
            <a:r>
              <a:rPr lang="en-US" altLang="zh-CN" dirty="0" smtClean="0"/>
              <a:t>RU selection process is TBD</a:t>
            </a:r>
          </a:p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7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6613909" y="6475413"/>
            <a:ext cx="1930016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Chittabrata Ghosh, et al. (Intel)</a:t>
            </a:r>
            <a:endParaRPr lang="en-US" dirty="0"/>
          </a:p>
        </p:txBody>
      </p:sp>
      <p:sp>
        <p:nvSpPr>
          <p:cNvPr id="9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4189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July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3059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References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altLang="zh-CN" b="0" dirty="0" smtClean="0"/>
              <a:t>[1] </a:t>
            </a:r>
            <a:r>
              <a:rPr lang="en-GB" altLang="zh-CN" dirty="0" smtClean="0"/>
              <a:t>IEEE 802.11-14/0165r1 “802.11 HEW SG Proposed PAR”</a:t>
            </a:r>
          </a:p>
          <a:p>
            <a:pPr>
              <a:buNone/>
            </a:pPr>
            <a:r>
              <a:rPr lang="en-GB" altLang="zh-CN" b="0" dirty="0"/>
              <a:t>[2] </a:t>
            </a:r>
            <a:r>
              <a:rPr lang="en-GB" altLang="ko-KR" dirty="0"/>
              <a:t>IEEE </a:t>
            </a:r>
            <a:r>
              <a:rPr lang="en-GB" altLang="ko-KR" dirty="0" smtClean="0"/>
              <a:t>802.11-15/0132r2 </a:t>
            </a:r>
            <a:r>
              <a:rPr lang="en-GB" altLang="zh-CN" b="0" dirty="0" smtClean="0"/>
              <a:t>“</a:t>
            </a:r>
            <a:r>
              <a:rPr lang="en-US" altLang="ko-KR" dirty="0" smtClean="0"/>
              <a:t>Specification </a:t>
            </a:r>
            <a:r>
              <a:rPr lang="en-US" altLang="ko-KR" dirty="0"/>
              <a:t>Framework for </a:t>
            </a:r>
            <a:r>
              <a:rPr lang="en-US" altLang="ko-KR" dirty="0" smtClean="0"/>
              <a:t>Tax”</a:t>
            </a:r>
          </a:p>
          <a:p>
            <a:pPr>
              <a:buNone/>
            </a:pPr>
            <a:r>
              <a:rPr lang="en-US" altLang="zh-CN" b="0" dirty="0" smtClean="0"/>
              <a:t>[3] </a:t>
            </a:r>
            <a:r>
              <a:rPr lang="en-GB" altLang="ko-KR" dirty="0" smtClean="0"/>
              <a:t>IEEE 802.11-15/0365r0 “</a:t>
            </a:r>
            <a:r>
              <a:rPr lang="en-US" altLang="zh-CN" dirty="0" smtClean="0"/>
              <a:t>UL </a:t>
            </a:r>
            <a:r>
              <a:rPr lang="en-US" altLang="zh-CN" dirty="0"/>
              <a:t>MU </a:t>
            </a:r>
            <a:r>
              <a:rPr lang="en-US" altLang="zh-CN" dirty="0" smtClean="0"/>
              <a:t>Procedure”</a:t>
            </a:r>
            <a:endParaRPr lang="zh-CN" altLang="en-US" dirty="0"/>
          </a:p>
          <a:p>
            <a:pPr>
              <a:buNone/>
            </a:pPr>
            <a:endParaRPr lang="en-US" altLang="zh-CN" b="0" dirty="0" smtClean="0"/>
          </a:p>
          <a:p>
            <a:pPr>
              <a:buNone/>
            </a:pPr>
            <a:endParaRPr lang="en-US" altLang="ja-JP" b="0" dirty="0" smtClean="0">
              <a:ea typeface="MS PGothic" pitchFamily="34" charset="-128"/>
            </a:endParaRPr>
          </a:p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7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6613909" y="6475413"/>
            <a:ext cx="1930016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Chittabrata Ghosh, et al. (Intel)</a:t>
            </a:r>
            <a:endParaRPr lang="en-US" dirty="0"/>
          </a:p>
        </p:txBody>
      </p:sp>
      <p:sp>
        <p:nvSpPr>
          <p:cNvPr id="9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4189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July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0009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Straw-poll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Do you agree to add to the spec framework?</a:t>
            </a:r>
            <a:endParaRPr lang="en-US" altLang="ko-KR" dirty="0"/>
          </a:p>
          <a:p>
            <a:pPr marL="0" indent="0">
              <a:buNone/>
            </a:pPr>
            <a:r>
              <a:rPr lang="en-GB" altLang="ko-KR" b="0" i="1" dirty="0"/>
              <a:t>The spec shall define </a:t>
            </a:r>
            <a:r>
              <a:rPr lang="en-US" altLang="ko-KR" b="0" i="1" dirty="0" smtClean="0"/>
              <a:t>a Trigger frame that allocates resources for random access</a:t>
            </a:r>
            <a:r>
              <a:rPr lang="en-GB" altLang="ko-KR" b="0" i="1" dirty="0" smtClean="0"/>
              <a:t>.</a:t>
            </a:r>
          </a:p>
          <a:p>
            <a:pPr marL="0" indent="0">
              <a:buNone/>
            </a:pPr>
            <a:endParaRPr lang="en-GB" altLang="ko-KR" dirty="0"/>
          </a:p>
          <a:p>
            <a:pPr marL="0" indent="0">
              <a:buNone/>
            </a:pPr>
            <a:r>
              <a:rPr lang="en-US" altLang="ko-KR" dirty="0" smtClean="0"/>
              <a:t>Yes:</a:t>
            </a:r>
          </a:p>
          <a:p>
            <a:pPr marL="0" indent="0">
              <a:buNone/>
            </a:pPr>
            <a:r>
              <a:rPr lang="en-US" altLang="ko-KR" dirty="0" smtClean="0"/>
              <a:t>No:</a:t>
            </a:r>
          </a:p>
          <a:p>
            <a:pPr marL="0" indent="0">
              <a:buNone/>
            </a:pPr>
            <a:r>
              <a:rPr lang="en-US" altLang="ko-KR" dirty="0" smtClean="0"/>
              <a:t>Abstain</a:t>
            </a: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7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6613909" y="6475413"/>
            <a:ext cx="1930016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Chittabrata Ghosh, et al. (Intel)</a:t>
            </a:r>
            <a:endParaRPr lang="en-US" dirty="0"/>
          </a:p>
        </p:txBody>
      </p:sp>
      <p:sp>
        <p:nvSpPr>
          <p:cNvPr id="9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4189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July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4648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7" name="标题 18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8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603806"/>
              </p:ext>
            </p:extLst>
          </p:nvPr>
        </p:nvGraphicFramePr>
        <p:xfrm>
          <a:off x="762000" y="1219200"/>
          <a:ext cx="7772400" cy="483613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54480"/>
                <a:gridCol w="1227221"/>
                <a:gridCol w="1718110"/>
                <a:gridCol w="1390850"/>
                <a:gridCol w="1881739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Albert Van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Zelst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Qualcomm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 66-S Breukelen, 3621 BR Netherlands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allert@qti.qualcomm.com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Alfred Asterjadhi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aasterja@qti.qualcomm.com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Bin Tian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btian@qti.qualcomm.com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Carlos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Aldana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caldana@qca.qualcomm.com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George Cherian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gcherian@qti.qualcomm.com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Gwendolyn Barriac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gbarriac@qti.qualcomm.com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Hemanth Sampath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hsampath@qti.qualcomm.com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Menzo Wentink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</a:t>
                      </a:r>
                      <a:r>
                        <a:rPr lang="en-US" sz="10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Netherlands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mwentink@qti.qualcomm.com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 Van Nee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Netherlands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rvannee@qti.qualcomm.com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Rolf De Vegt 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rolfv@qca.qualcomm.com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Sameer Vermani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svverman@qti.qualcomm.com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Simone Merlin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smerlin@qti.qualcomm.com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Tevfik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Yucek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tyucek@qca.qualcomm.com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VK Jones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vkjones@qca.qualcomm.com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Youhan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youhank@qca.qualcomm.com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9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6613909" y="6475413"/>
            <a:ext cx="1930016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Chittabrata Ghosh, et al. (Intel)</a:t>
            </a:r>
            <a:endParaRPr lang="en-US" dirty="0"/>
          </a:p>
        </p:txBody>
      </p:sp>
      <p:sp>
        <p:nvSpPr>
          <p:cNvPr id="11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4189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July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1745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7" name="标题 18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8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6915860"/>
              </p:ext>
            </p:extLst>
          </p:nvPr>
        </p:nvGraphicFramePr>
        <p:xfrm>
          <a:off x="762000" y="1143000"/>
          <a:ext cx="7239000" cy="448622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Ron Porat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Broadcom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  <a:hlinkClick r:id="rId2"/>
                        </a:rPr>
                        <a:t>rporat@broadcom.com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Matthew Fischer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mfischer@broadcom.com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Sriram Venkateswaran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Tu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Nguyen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Vinko Erceg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Kiseon Ryu</a:t>
                      </a:r>
                      <a:endParaRPr lang="en-US" altLang="ko-KR" sz="1200" dirty="0" smtClean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LG Electronics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19,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Yangjae-daero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11gil,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Seocho-gu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Seoul 137-130, Korea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+82-1023566164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kiseon.ryu@lge.com</a:t>
                      </a:r>
                      <a:endParaRPr lang="en-US" altLang="ko-KR" sz="1100" dirty="0" smtClean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Jinyoung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Chun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jiny.chun@lge.com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Jinsoo Choi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js.choi@lge.com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Jeongki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jeongki.kim@lge.com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Suhwook</a:t>
                      </a:r>
                      <a:r>
                        <a:rPr lang="en-US" altLang="ko-KR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Kim</a:t>
                      </a:r>
                      <a:endParaRPr lang="en-US" altLang="ko-KR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suhwook.kim@lge.com  </a:t>
                      </a:r>
                      <a:endParaRPr lang="en-US" altLang="ko-KR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Hyeyoung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Choi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hy0117.choi@lge.com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Dongguk</a:t>
                      </a:r>
                      <a:r>
                        <a:rPr lang="en-US" altLang="ko-KR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Lim</a:t>
                      </a:r>
                      <a:endParaRPr lang="en-US" altLang="ko-KR" sz="1200" dirty="0" smtClean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dongguk.lim@lge.com </a:t>
                      </a:r>
                      <a:endParaRPr lang="en-US" altLang="ko-KR" sz="1100" dirty="0" smtClean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Eunsung</a:t>
                      </a:r>
                      <a:r>
                        <a:rPr lang="en-US" altLang="ko-KR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Park</a:t>
                      </a:r>
                      <a:endParaRPr lang="en-US" altLang="ko-KR" sz="1200" dirty="0" smtClean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esung.park@lge.com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Jinmin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jinmin1230.kim@lge.com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HanGyu Cho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hg.cho@lge.com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9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6613909" y="6475413"/>
            <a:ext cx="1930016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Chittabrata Ghosh, et al. (Intel)</a:t>
            </a:r>
            <a:endParaRPr lang="en-US" dirty="0"/>
          </a:p>
        </p:txBody>
      </p:sp>
      <p:sp>
        <p:nvSpPr>
          <p:cNvPr id="11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4189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July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4060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7" name="标题 18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8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5534061"/>
              </p:ext>
            </p:extLst>
          </p:nvPr>
        </p:nvGraphicFramePr>
        <p:xfrm>
          <a:off x="762000" y="1182536"/>
          <a:ext cx="7467600" cy="483726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93520"/>
                <a:gridCol w="1179095"/>
                <a:gridCol w="1650733"/>
                <a:gridCol w="1336307"/>
                <a:gridCol w="1807945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Phillip Barber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Huawei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The Lone Star State, TX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pbarber@broadbandmobiletech.com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Peter Loc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peterloc@iwirelesstech.com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 Liu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+86-18601656691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liule@huawei.com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 Luo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jun.l@huawei.com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Yi Luo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+86-18665891036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Roy.luoyi@huawei.com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Yingpei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Lin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linyingpei@huawei.com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Jiyong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Pang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pangjiyong@huawei.com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Zhigang Rong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10180 Telesis Court, Suite 365, San Diego, CA  92121 NA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zhigang.rong@huawei.com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 Sun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Rob.Sun@huawei.com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David X.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david.yangxun@huawei.com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Yunsong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10180 Telesis Court, Suite 365, San Diego, CA  92121 NA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yangyunsong@huawei.com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Zhou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+86-18565826350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Lanzhou1@huawei.com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Junghoon Suh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Junghoon.Suh@huawei.com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Jiayin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+86-18601656691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zhangjiayin@huawei.com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9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6613909" y="6475413"/>
            <a:ext cx="1930016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Chittabrata Ghosh, et al. (Intel)</a:t>
            </a:r>
            <a:endParaRPr lang="en-US" dirty="0"/>
          </a:p>
        </p:txBody>
      </p:sp>
      <p:sp>
        <p:nvSpPr>
          <p:cNvPr id="11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4189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July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0962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7" name="标题 18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8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474286"/>
              </p:ext>
            </p:extLst>
          </p:nvPr>
        </p:nvGraphicFramePr>
        <p:xfrm>
          <a:off x="990600" y="1143000"/>
          <a:ext cx="7239000" cy="4946816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19200"/>
                <a:gridCol w="18288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Hongyuan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4"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Marvell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4"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5488 Marvell Lane,</a:t>
                      </a:r>
                      <a:b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Santa Clara, CA, 95054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4"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408-222-2500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hongyuan@marvell.com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Yakun Sun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yakunsun@marvell.com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Lei Wang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Leileiw@marvell.com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Liwen Chu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liwenchu@marvell.com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Mingguan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Xu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mxu@marvell.com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Jinjing Jiang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jinjing@marvell.com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yzhang@marvell.com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Rui Cao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ruicao@marvell.com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Jie</a:t>
                      </a:r>
                      <a:r>
                        <a:rPr lang="en-US" sz="12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Huang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jiehuang@marvell.com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Sudhir Srinivasa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sudhirs@marvell.com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Saga Tamhane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sagar@marvell.com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Mao 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my@marvel</a:t>
                      </a: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..com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Edward Au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edwardau@marvell.com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Hui-Ling 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Lou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hlou@marvell.com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Derham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Orange</a:t>
                      </a:r>
                      <a:endParaRPr lang="en-US" altLang="ko-KR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thomas.derham@orange.com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Brian Hart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 smtClean="0">
                          <a:latin typeface="+mn-lt"/>
                          <a:ea typeface="Times New Roman"/>
                          <a:cs typeface="Arial"/>
                        </a:rPr>
                        <a:t>Cisco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170 W Tasman </a:t>
                      </a:r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Dr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San Jose, CA 95134</a:t>
                      </a:r>
                      <a:endParaRPr lang="en-US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brianh@cisco.com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Pooya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Monajemi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pmonajem@cisco.com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9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6613909" y="6475413"/>
            <a:ext cx="1930016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Chittabrata Ghosh, et al. (Intel)</a:t>
            </a:r>
            <a:endParaRPr lang="en-US" dirty="0"/>
          </a:p>
        </p:txBody>
      </p:sp>
      <p:sp>
        <p:nvSpPr>
          <p:cNvPr id="11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4189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July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3965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7" name="标题 18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8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2055968"/>
              </p:ext>
            </p:extLst>
          </p:nvPr>
        </p:nvGraphicFramePr>
        <p:xfrm>
          <a:off x="457200" y="1345648"/>
          <a:ext cx="8153400" cy="447603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0680"/>
                <a:gridCol w="1287379"/>
                <a:gridCol w="1802331"/>
                <a:gridCol w="1459029"/>
                <a:gridCol w="1973981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Fei Tong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Samsung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Innovation Park,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Cambridge CB4 0DS   (U.K.)   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+44 1223 434633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f.tong@samsung.com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Hyunjeong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Maetan 3-dong; Yongtong-Gu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Suwon; South Korea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+82-31-279-9028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hyunjeong.kang@samsung.com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Kaushik Josiam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1301, E. Lookout Dr,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Richardson TX 75070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(972) 761 7437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k.josiam@samsung.com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Mark Rison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Innovation Park,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Cambridge CB4 0DS   (U.K.)   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+44 1223  434600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m.rison@samsung.com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Rakesh Taori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1301, E. Lookout Dr,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Richardson TX 75070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(972) 761 7470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rakesh.taori@samsung.com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Sanghyun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Chang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Maetan 3-dong; Yongtong-Gu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Suwon; South Korea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+82-10-8864-1751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s29.chang@samsung.com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Yasushi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Takatori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NTT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1-1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Hikari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-no-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oka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Yokosuka, Kanagawa 239-0847 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Japan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takatori.yasushi@lab.ntt.co.jp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Yasuhiko Inoue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inoue.yasuhiko@lab.ntt.co.jp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Yusuke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Asai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asai.yusuke@lab.ntt.co.jp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Koichi Ishihara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ishihara.koichi@lab.ntt.co.jp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Akira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Kishida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kishida.akira@lab.ntt.co.jp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Akira Yamada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NTT DOCOMO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3-6, Hikarinooka, Yokosuka-shi, Kanagawa, 239-8536, Japan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yamadaakira@nttdocomo.com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Fujio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Watanabe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3240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Hillview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Ave, Palo Alto, CA 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94304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watanabe@docomoinnovations.com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Haralabos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Papadopoulos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hpapadopoulos@docomoinnovations.com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9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6613909" y="6475413"/>
            <a:ext cx="1930016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Chittabrata Ghosh, et al. (Intel)</a:t>
            </a:r>
            <a:endParaRPr lang="en-US" dirty="0"/>
          </a:p>
        </p:txBody>
      </p:sp>
      <p:sp>
        <p:nvSpPr>
          <p:cNvPr id="11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4189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July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4429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7" name="标题 18"/>
          <p:cNvSpPr>
            <a:spLocks noGrp="1"/>
          </p:cNvSpPr>
          <p:nvPr>
            <p:ph type="title"/>
          </p:nvPr>
        </p:nvSpPr>
        <p:spPr>
          <a:xfrm>
            <a:off x="685800" y="736048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8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6910801"/>
              </p:ext>
            </p:extLst>
          </p:nvPr>
        </p:nvGraphicFramePr>
        <p:xfrm>
          <a:off x="762000" y="1193248"/>
          <a:ext cx="7239000" cy="475601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 Yee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Mediatek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No. 1 Dusing 1</a:t>
                      </a:r>
                      <a:r>
                        <a:rPr lang="en-GB" sz="1200" baseline="30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</a:t>
                      </a: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Hsinchu, Taiwan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+886-3-567-0766</a:t>
                      </a: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james.yee@mediatek.com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Alan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Jauh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alan.jauh@mediatek.com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Chingwa Hu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chinghwa.yu@mediatek.com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Frank Hsu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frank.hsu@mediatek.com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 Pare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Mediatek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USA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2860 Junction Ave, San Jose, CA 95134, USA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+1-408-526-1899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thomas.pare@mediatek.com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ChaoChun Wang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chaochun.wang@mediatek.com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 Wang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james.wang@mediatek.com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latin typeface="Times New Roman"/>
                          <a:ea typeface="Times New Roman"/>
                          <a:cs typeface="Arial"/>
                        </a:rPr>
                        <a:t>Jianhan Liu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Jianhan.Liu@mediatek.com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latin typeface="Times New Roman"/>
                          <a:ea typeface="Times New Roman"/>
                          <a:cs typeface="Arial"/>
                        </a:rPr>
                        <a:t>Tianyu Wu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tianyu.wu@mediatek.com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Times New Roman"/>
                          <a:ea typeface="Times New Roman"/>
                          <a:cs typeface="Arial"/>
                        </a:rPr>
                        <a:t>Russell Huang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russell.huang@mediatek.com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Bo Sun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ZTE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#9 </a:t>
                      </a: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Wuxingduan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</a:t>
                      </a: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Xifeng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Rd., Xi’an, China</a:t>
                      </a: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sun.bo1@zte.com.cn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Kaiying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Lv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lv.kaiying@zte.com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Yonggang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Fang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yfang@ztetx.com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Ke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Yao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yao.ke5@zte.com.cn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Weimin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Xing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xing.weimin@zte.com.cn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9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6613909" y="6475413"/>
            <a:ext cx="1930016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Chittabrata Ghosh, et al. (Intel)</a:t>
            </a:r>
            <a:endParaRPr lang="en-US" dirty="0"/>
          </a:p>
        </p:txBody>
      </p:sp>
      <p:sp>
        <p:nvSpPr>
          <p:cNvPr id="11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4189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July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4272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graphicFrame>
        <p:nvGraphicFramePr>
          <p:cNvPr id="7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479649"/>
              </p:ext>
            </p:extLst>
          </p:nvPr>
        </p:nvGraphicFramePr>
        <p:xfrm>
          <a:off x="685800" y="1295400"/>
          <a:ext cx="7620000" cy="164139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24000"/>
                <a:gridCol w="1203158"/>
                <a:gridCol w="1684421"/>
                <a:gridCol w="1363579"/>
                <a:gridCol w="1844842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Joonsuk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Apple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Cupertino</a:t>
                      </a:r>
                      <a:r>
                        <a:rPr lang="en-US" sz="1200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CA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+1-408-974-5967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joonsuk@apple.com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Aon </a:t>
                      </a: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Mujtaba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mujtaba@apple.com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Guoqing Li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guoqing_li@apple.com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Eric Wong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ericwong@apple.com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Chris</a:t>
                      </a:r>
                      <a:r>
                        <a:rPr lang="en-US" sz="12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Hartman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chartman@apple.com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8" name="标题 18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10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6613909" y="6475413"/>
            <a:ext cx="1930016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Chittabrata Ghosh, et al. (Intel)</a:t>
            </a:r>
            <a:endParaRPr lang="en-US" dirty="0"/>
          </a:p>
        </p:txBody>
      </p:sp>
      <p:sp>
        <p:nvSpPr>
          <p:cNvPr id="11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4189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July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2551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Abstract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2000" dirty="0"/>
              <a:t>In this </a:t>
            </a:r>
            <a:r>
              <a:rPr lang="en-US" altLang="zh-CN" sz="2000" dirty="0" smtClean="0"/>
              <a:t>contribution</a:t>
            </a:r>
            <a:r>
              <a:rPr lang="en-US" altLang="zh-CN" sz="2000" dirty="0"/>
              <a:t>, we </a:t>
            </a:r>
            <a:r>
              <a:rPr lang="en-US" altLang="zh-CN" sz="2000" dirty="0" smtClean="0"/>
              <a:t>propose to enable random </a:t>
            </a:r>
            <a:r>
              <a:rPr lang="en-US" altLang="zh-CN" sz="2000" dirty="0" smtClean="0"/>
              <a:t>access mechanism for UL MU transmissions</a:t>
            </a:r>
          </a:p>
          <a:p>
            <a:pPr marL="0" indent="0">
              <a:buNone/>
            </a:pPr>
            <a:endParaRPr lang="en-US" altLang="zh-CN" sz="2000" dirty="0"/>
          </a:p>
          <a:p>
            <a:r>
              <a:rPr lang="en-US" sz="2000" dirty="0" smtClean="0"/>
              <a:t>We </a:t>
            </a:r>
            <a:r>
              <a:rPr lang="en-US" sz="2000" dirty="0"/>
              <a:t>propose that the Trigger frame </a:t>
            </a:r>
            <a:r>
              <a:rPr lang="en-US" sz="2000" dirty="0" smtClean="0"/>
              <a:t>supports </a:t>
            </a:r>
            <a:r>
              <a:rPr lang="en-US" sz="2000" dirty="0"/>
              <a:t>the allocation of resource units for random </a:t>
            </a:r>
            <a:r>
              <a:rPr lang="en-US" sz="2000" dirty="0" smtClean="0"/>
              <a:t>access</a:t>
            </a:r>
          </a:p>
          <a:p>
            <a:pPr lvl="1"/>
            <a:r>
              <a:rPr lang="en-US" sz="1600" dirty="0" smtClean="0"/>
              <a:t>STAs </a:t>
            </a:r>
            <a:r>
              <a:rPr lang="en-US" sz="1600" dirty="0"/>
              <a:t>can randomly select among these resources for their UL MU PPDU </a:t>
            </a:r>
            <a:r>
              <a:rPr lang="en-US" sz="1600" dirty="0" smtClean="0"/>
              <a:t>transmissions</a:t>
            </a:r>
          </a:p>
          <a:p>
            <a:endParaRPr lang="en-US" altLang="zh-CN" sz="2000" dirty="0" smtClean="0"/>
          </a:p>
          <a:p>
            <a:endParaRPr lang="en-US" altLang="zh-CN" sz="2000" dirty="0"/>
          </a:p>
          <a:p>
            <a:endParaRPr lang="en-US" altLang="zh-CN" sz="2000" dirty="0"/>
          </a:p>
          <a:p>
            <a:endParaRPr lang="en-US" altLang="zh-CN" sz="2000" dirty="0"/>
          </a:p>
          <a:p>
            <a:endParaRPr lang="ko-KR" altLang="en-US" sz="2000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7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6613909" y="6475413"/>
            <a:ext cx="1930016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Chittabrata Ghosh, et al. (Intel)</a:t>
            </a:r>
            <a:endParaRPr lang="en-US" dirty="0"/>
          </a:p>
        </p:txBody>
      </p:sp>
      <p:sp>
        <p:nvSpPr>
          <p:cNvPr id="9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4189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July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7066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20803</TotalTime>
  <Words>1537</Words>
  <Application>Microsoft Office PowerPoint</Application>
  <PresentationFormat>On-screen Show (4:3)</PresentationFormat>
  <Paragraphs>506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MS PGothic</vt:lpstr>
      <vt:lpstr>Arial</vt:lpstr>
      <vt:lpstr>Calibri</vt:lpstr>
      <vt:lpstr>Times New Roman</vt:lpstr>
      <vt:lpstr>802-11-Submission</vt:lpstr>
      <vt:lpstr>PowerPoint Presentation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Abstract</vt:lpstr>
      <vt:lpstr>UL MU features in 11ax PAR and SFD</vt:lpstr>
      <vt:lpstr>Motivation for Random Access for UL MU Transmissions </vt:lpstr>
      <vt:lpstr>TF-R for MU UL Transmissions</vt:lpstr>
      <vt:lpstr>Illustration of Random Access with TF-R with Existing UL MU Procedure</vt:lpstr>
      <vt:lpstr>Summary</vt:lpstr>
      <vt:lpstr>References</vt:lpstr>
      <vt:lpstr>Straw-poll</vt:lpstr>
    </vt:vector>
  </TitlesOfParts>
  <Company>Nortel Networks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Chittabrata Ghosh (Intel)</dc:creator>
  <cp:lastModifiedBy>Ghosh, Chittabrata</cp:lastModifiedBy>
  <cp:revision>44</cp:revision>
  <cp:lastPrinted>1998-02-10T13:28:06Z</cp:lastPrinted>
  <dcterms:created xsi:type="dcterms:W3CDTF">2008-11-13T20:03:38Z</dcterms:created>
  <dcterms:modified xsi:type="dcterms:W3CDTF">2015-07-14T18:17:20Z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(12)O48q+nWDiKNAVXoAwq58w7ATF5BZpxUzus1FEuepahc6BRLUWdfXeHQFTCUY0LJy0k4VdhaUClKE+vHO/U/motQ7Wb1X6FEINaTQp83XOx2BItWIbj5xAwc7fSGfvIwmYRGyL4qGcJJSI9XZSQep4A/nUuphoyrhe3oxvqEJPOKTczKvvau+mW7kqHnBpP519it8/UnQRGhlIED5mAWPEyEULZbSSOGpiatRqZMuhIlclVUp</vt:lpwstr>
  </property>
  <property fmtid="{D5CDD505-2E9C-101B-9397-08002B2CF9AE}" pid="3" name="_ms_pID_7253431">
    <vt:lpwstr>JdMpdpX7QmQ4nGISJH/6krrrZV8TEcEo6tOuiCKMSlaUCGZIKH8Uar/dF1lESTPqWarib82bc+2YgRORXHtHTVMZJ8gMAOOvbHedi+Dm0KgxwdnE2N7+RVIihi0P/qiLiIp72ufZRjrRRw7Q0GuYP8jw6ZK0h5SGYiKGjLOCy7nSCnaDOozJOHy5I5Ycht6CD+TV1pESuux5hmpq1rxsEWi79jlwMQBdhtfPvIJNU3hpnn6R</vt:lpwstr>
  </property>
  <property fmtid="{D5CDD505-2E9C-101B-9397-08002B2CF9AE}" pid="4" name="_ms_pID_7253432">
    <vt:lpwstr>Frsbmfxl6ooXI+lsZs2+ICBSpX9SlJbjMhZx+cFe+qz3NCgYIG4eIU4iYAtE1IPnpm+f73tUQQ4SNUrpg8S06Pgu6DJ+vdO9WvWwcAWqw2ofHKZ5a2QRdHvz1iIwPEE5w719KocfxcfWsK33OwQ0H4pxJKu8ZZLwMMeMM191ZTx/QaEBwbKGgZh8IXOQN/gpthwsWXjZmo3mfMn3j25vAQwQ0C1uTtJrpImS7OZniU4szkDU</vt:lpwstr>
  </property>
  <property fmtid="{D5CDD505-2E9C-101B-9397-08002B2CF9AE}" pid="5" name="_ms_pID_725343_00">
    <vt:lpwstr>_ms_pID_725343</vt:lpwstr>
  </property>
  <property fmtid="{D5CDD505-2E9C-101B-9397-08002B2CF9AE}" pid="6" name="_ms_pID_7253431_00">
    <vt:lpwstr>_ms_pID_7253431</vt:lpwstr>
  </property>
  <property fmtid="{D5CDD505-2E9C-101B-9397-08002B2CF9AE}" pid="7" name="_ms_pID_7253432_00">
    <vt:lpwstr>_ms_pID_7253432</vt:lpwstr>
  </property>
  <property fmtid="{D5CDD505-2E9C-101B-9397-08002B2CF9AE}" pid="8" name="_ms_pID_7253433">
    <vt:lpwstr>GfJxEXfnJe00EzBCu+KQyLmeK9EJ98gw80NbYqdhwRUMY7F6ROELDHyMGL3L1y7qvL71h2Idqjndrjd+F6tk6apxRdWTPtrUIeeYcyEalhr1iOkJ9+9sQ/hfyRVpqRCRjakmAsShMGKKAgjEwAfExL4ulDY3Ern6vWSBhnTL9o8buAOb9fqstp2C/309bB38eCgjcRTglFjHofZ8tii+C4EPg290R4PSpHCKrH9pwFZAK+xY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g5gBKICN+FruGYoCLwv/KRf8LKdtYteLhG91/UuD1lEo0T4X/vSs7MB4R1OKAYsiGLuyT+FO/D/N6l0uJhT5wV8ymwQwQ8ebjynJpnEMSkWgyJkJEQKdA/GH62EwS+qYPvoPfCRsQ16Se71R1pD+mZJf3bG4Sszy55EcHCtSOC/7KnnDYYHRgF1f5PvZIdiMU7lhzOK3aK7QUW5pqj/R/mBQ9e6XirQsi64x92kam7/YiuqW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l8zMZXm9027LIFPZcm+cUyjM04DAUAL7XPF/dXx+40GC6xcBG4KoYyRGGmxPyxKLlfP6818gcK41BmvTKF42hlVUlr3ibzx4Bjet+4pEmFj77ATNXV1KiqJGg+BHb2mXB26Bqz23HDOMZuaoD9G2G3TRXFSRuftWz7D6zohCRmLvamBSplpGa69vstE2z0FKZHm0td9oMn3YL80Rq5KSAp3Sn1fRmpzjcjzrtyHnhJwjE+ph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/MFl0gSydiGeibz9zCPuvyXpgdAJZSrSVK7ZrG3xD2J1+TjDzHBFIDTvoen38MRaXHF3NY1pC7wHEbGiJxqw1NEiGjPuQ4PVc/MznTkc0I4zBsosWU7HRnOPBlUJFXmDTuOZf7hg8FJGN1xdz5nlGVD+qTlmzGegQhooA7BWzsEeIMi79rfgL+p9jGkXbPhLE/TE5beERwb1m21XsV7nLDUA9wuQmzDBSMBZys2Td/Jqsri+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v/QN5e+cAd8N4D+PmlBdIjTeT2MzuMNqSh3zGrWBLEQO71Q6uGoEuEeO3bZXOFgMIV2Nc3gtybOjqDq3sZmGkVKcxhpd3d3WxrmuUG4CvhyAnlAbU/X6JVuAgMU2jGcKqzt5+/9SHpK5u8O/uwD1WBskgRF4Ll0XXgDNP27/wOW74Y+rJbAKx7gGd66UYED0AHb19WoMrLUsZrVAPQMLph0ONJ9SFdneehFMCvoI1rGDmTFV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Eldks0dBSyFTgqQgGJ5jqxuD6nVrWpLgAD4Ej6DQTMrQ/7LNgCXgGV80TsdOkE4XJ8SY1HbmlOnnKHGPTH2qv133+kVzhNsazg2LmNONJlTDVIWGXwBvw/VTI0Td33/Q7m5whKP/1/9Nq3ZMll0qRTq878uIxI0uS4GNOxthxYOo4DVUl7URN3Wb2ox3EeH46MrMc2UfOdumbZtIiOtUQ1mwehGholsLXzgIdoDqf4XC/mib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Pt9s0J2eRSy4INBoBWeclyXK/coYnG4GxgSvaJSBogJyeNj0HXni2FXuXowWLVnW0UADYL3pELvKCi/d8VSnNYt1LK6lUnrBv0KkPj0S8Qm2+thR70Bhrxi4GKvDSDT+z2G053sh3qlRaSqxe546uBJaBBBiSjd8bPsPwLw61+fv4vcYmPHEy7Kh4HEiIYqS5kSc3tI4R1kIqwDH1FmKmuuXX1ENIhy5i48fJcJZ7QD3ewX+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m25z3VO4nd4yE0tY8PCXQvu8G9YgKold1kYSqYyEP2xpwD1XcVeOcNgZkRzXwh5RFIXwrfFnm2ExwuaKFitTTJ0U3xQ2zDasuZpnFMJQ94T8cV+bwd1u4OERT5O+ud/IYdouK6zBX7ZzoCmOLnBh3zT7hrGg7ai1eYuXU7nQLkJ4FifhhBwQUS/zWCnRwiiVVZdqNj4TpQdiAj33Zg+LZyH+OKV6InrxufeguXI+OKCg0wSm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JuDSaHJjOVj42EzH9eVbBc9CBrBDuc8xRXY/ps/5DmL4NsSAelFiyEJ04Qxeg5jUo+QXruHzMBMQKO0+O1DC4dQJs3dOTsCv3wqqrPf6xCnDrbtdgH7cKa1lL5ydlG5HALnDPdpAiEbibQ34PnGprRxV5K1ne/Ben+X+1Icgk/xGxV71tGRtUg6G5Zlv1XuSycKcuP0lFzNrCI+w6VdW8BdzLA4=</vt:lpwstr>
  </property>
  <property fmtid="{D5CDD505-2E9C-101B-9397-08002B2CF9AE}" pid="25" name="_ms_pID_72534311_00">
    <vt:lpwstr>_ms_pID_72534311</vt:lpwstr>
  </property>
  <property fmtid="{D5CDD505-2E9C-101B-9397-08002B2CF9AE}" pid="26" name="_ms_pID_72534312">
    <vt:lpwstr>/yfZ4czZ59UV8/NrsE0kbA==</vt:lpwstr>
  </property>
  <property fmtid="{D5CDD505-2E9C-101B-9397-08002B2CF9AE}" pid="27" name="_ms_pID_72534312_00">
    <vt:lpwstr>_ms_pID_72534312</vt:lpwstr>
  </property>
  <property fmtid="{D5CDD505-2E9C-101B-9397-08002B2CF9AE}" pid="28" name="_new_ms_pID_72543">
    <vt:lpwstr>(3)nCf1xpqXPYT8RfBO5Ve4UkkDWZuIY3iYDGd2p5gujpGqtnkqN+KVpqLus0mXjQQvDFd/fD9M
HnlbksKOFyXvpfrHNkgQbVu8kz/OErbgGUHyJ1cdUiuLR4wtX1HDUMPfs1Ve80fKChup64f8
HahZ7d55NHhFdkKMPLoAB3YL50SaXDWgQZkPGMKvA0F7m6crLfa0czIez5P5Fj68nMeymwxA
SrHrgFvlX+SFpUxmoV</vt:lpwstr>
  </property>
  <property fmtid="{D5CDD505-2E9C-101B-9397-08002B2CF9AE}" pid="29" name="_new_ms_pID_725431">
    <vt:lpwstr>qbh7DaZW3rk+Oab6jfYlEnZ7vzqIfJ1/bADbUrdBdvsSa2aDBlRF5Z
QWom8/UHqbOBlNlcFIyvEpLIA+LCeEro6VMQK/ik4idn6bkeAqW20gzOVd3q6Mch7j737r/7
z1LplAHosNzXjw12G1+xbwXSkwoEyrmyk/y1E95DBwwRB58eRHFvPnn9vKG4ZooM6mfJfsip
3JYKh5TDNJyHpLS7gG+gX389S0xEpAbfDgWi</vt:lpwstr>
  </property>
  <property fmtid="{D5CDD505-2E9C-101B-9397-08002B2CF9AE}" pid="30" name="_new_ms_pID_725432">
    <vt:lpwstr>SJkphKn5KKZhnhC6QDlxJ4KJJuEsV4cbsp7o
gvXnCHAMb/3CgfOoNcxXOX2pIOFfOiZtiRJAC8xqN7UCMePCKG3oFCYXMyA7IIlz7cGzNxBu
</vt:lpwstr>
  </property>
  <property fmtid="{D5CDD505-2E9C-101B-9397-08002B2CF9AE}" pid="31" name="sflag">
    <vt:lpwstr>1421071364</vt:lpwstr>
  </property>
</Properties>
</file>