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50" r:id="rId9"/>
    <p:sldId id="330" r:id="rId10"/>
    <p:sldId id="331" r:id="rId11"/>
    <p:sldId id="346" r:id="rId12"/>
    <p:sldId id="348" r:id="rId13"/>
    <p:sldId id="349" r:id="rId14"/>
    <p:sldId id="337" r:id="rId15"/>
    <p:sldId id="354" r:id="rId16"/>
    <p:sldId id="338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802.11-15/0875r1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Random Access with Trigger Frames using OFDMA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2015-07-13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22922"/>
              </p:ext>
            </p:extLst>
          </p:nvPr>
        </p:nvGraphicFramePr>
        <p:xfrm>
          <a:off x="762000" y="2971800"/>
          <a:ext cx="7620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features in 11ax PAR and SFD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11ax PAR [1], </a:t>
            </a:r>
          </a:p>
          <a:p>
            <a:pPr lvl="1"/>
            <a:r>
              <a:rPr lang="en-US" altLang="ko-KR" sz="1800" dirty="0"/>
              <a:t>This project may include the capability to handle multiple simultaneous communications in both the spatial and frequency domains, in both the UL and DL.</a:t>
            </a:r>
            <a:endParaRPr lang="ko-KR" altLang="ko-KR" sz="1800" dirty="0"/>
          </a:p>
          <a:p>
            <a:r>
              <a:rPr lang="en-US" altLang="ko-KR" sz="2000" dirty="0" smtClean="0"/>
              <a:t>Chapter 4 </a:t>
            </a:r>
            <a:r>
              <a:rPr lang="en-US" altLang="ko-KR" sz="2000" dirty="0"/>
              <a:t>Multi-user (MU) features</a:t>
            </a:r>
            <a:r>
              <a:rPr lang="en-US" altLang="ko-KR" sz="2000" dirty="0" smtClean="0"/>
              <a:t> of 11ax SFD [2] mentions: </a:t>
            </a:r>
            <a:endParaRPr lang="en-US" altLang="ko-KR" sz="1800" b="1" u="sng" dirty="0"/>
          </a:p>
          <a:p>
            <a:pPr lvl="1"/>
            <a:r>
              <a:rPr lang="en-GB" sz="1800" b="0" dirty="0"/>
              <a:t>An UL MU PPDU (MU-MIMO or OFDMA) is sent as an immediate response (IFS TBD) to a Trigger frame (format TBD) sent by the </a:t>
            </a:r>
            <a:r>
              <a:rPr lang="en-GB" sz="1800" b="0" dirty="0" smtClean="0"/>
              <a:t>AP</a:t>
            </a:r>
            <a:endParaRPr lang="en-US" sz="1800" b="0" dirty="0"/>
          </a:p>
          <a:p>
            <a:r>
              <a:rPr lang="en-US" altLang="ko-KR" sz="2000" dirty="0" smtClean="0"/>
              <a:t>UL MU procedure [3] is proposed in March IEEE meeting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Trigger frame indicates the STA ID and allocated resource </a:t>
            </a:r>
            <a:r>
              <a:rPr lang="en-US" sz="1600" dirty="0" smtClean="0"/>
              <a:t>unit </a:t>
            </a:r>
            <a:endParaRPr lang="en-US" sz="1600" dirty="0"/>
          </a:p>
          <a:p>
            <a:r>
              <a:rPr lang="en-US" sz="2000" dirty="0"/>
              <a:t>However, several scenarios exist where the AP is unaware that a particular STA has traffic to send</a:t>
            </a:r>
          </a:p>
          <a:p>
            <a:pPr lvl="1"/>
            <a:r>
              <a:rPr lang="en-US" altLang="ko-KR" sz="1600" dirty="0" smtClean="0"/>
              <a:t>Associated 802.11ax devices waking up from sleep state</a:t>
            </a:r>
          </a:p>
          <a:p>
            <a:pPr lvl="1"/>
            <a:r>
              <a:rPr lang="en-US" altLang="ko-KR" sz="1600" dirty="0" smtClean="0"/>
              <a:t>Unassociated STAs intending to reach an AP</a:t>
            </a:r>
          </a:p>
          <a:p>
            <a:pPr lvl="1"/>
            <a:endParaRPr lang="ko-KR" altLang="en-US" sz="1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Random Access for UL MU Transmissions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OFDMA </a:t>
            </a:r>
            <a:r>
              <a:rPr lang="en-US" sz="2000" dirty="0"/>
              <a:t>supports </a:t>
            </a:r>
            <a:r>
              <a:rPr lang="en-US" sz="2000" dirty="0" smtClean="0"/>
              <a:t>more flexibility on packet transmission:</a:t>
            </a:r>
            <a:endParaRPr lang="en-US" sz="2000" dirty="0"/>
          </a:p>
          <a:p>
            <a:pPr lvl="1"/>
            <a:r>
              <a:rPr lang="en-US" dirty="0"/>
              <a:t>Closing the link with significant asymmetry </a:t>
            </a:r>
            <a:r>
              <a:rPr lang="en-US" dirty="0" smtClean="0"/>
              <a:t>(&gt;=10dB) in </a:t>
            </a:r>
            <a:r>
              <a:rPr lang="en-US" dirty="0"/>
              <a:t>transmit </a:t>
            </a:r>
            <a:r>
              <a:rPr lang="en-US" dirty="0" smtClean="0"/>
              <a:t>power between AP and STAs located far away</a:t>
            </a:r>
          </a:p>
          <a:p>
            <a:pPr lvl="1"/>
            <a:r>
              <a:rPr lang="en-US" dirty="0" smtClean="0"/>
              <a:t>STAs use the Trigger frame allowing random access (TF-R) for UL transmissions on narrow bandwidth</a:t>
            </a:r>
            <a:endParaRPr lang="en-US" dirty="0"/>
          </a:p>
          <a:p>
            <a:r>
              <a:rPr lang="en-US" sz="2000" dirty="0"/>
              <a:t>U</a:t>
            </a:r>
            <a:r>
              <a:rPr lang="en-US" sz="2000" dirty="0" smtClean="0"/>
              <a:t>nassociated STAs intending to send UL frames to an AP</a:t>
            </a:r>
          </a:p>
          <a:p>
            <a:pPr lvl="1"/>
            <a:r>
              <a:rPr lang="en-US" dirty="0" smtClean="0"/>
              <a:t>STAs use TF-R for UL management frames (Association Request, Probe Request, etc.) </a:t>
            </a:r>
          </a:p>
          <a:p>
            <a:pPr lvl="1"/>
            <a:r>
              <a:rPr lang="en-US" dirty="0" smtClean="0"/>
              <a:t>Reduces SU UL transmissions from unassociated STAs   </a:t>
            </a:r>
          </a:p>
          <a:p>
            <a:r>
              <a:rPr lang="en-US" sz="2000" dirty="0" smtClean="0"/>
              <a:t>UL MU transmissions using TF-Rs reduce number </a:t>
            </a:r>
            <a:r>
              <a:rPr lang="en-US" sz="2000" dirty="0"/>
              <a:t>of SU UL </a:t>
            </a:r>
            <a:r>
              <a:rPr lang="en-US" sz="2000" dirty="0" smtClean="0"/>
              <a:t>transmissions in conventional EDCA-based access</a:t>
            </a:r>
          </a:p>
          <a:p>
            <a:pPr lvl="1"/>
            <a:r>
              <a:rPr lang="en-US" sz="1600" dirty="0" smtClean="0"/>
              <a:t>Efficient, specially for short packet transmissions with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traffic  </a:t>
            </a:r>
            <a:endParaRPr lang="en-US" sz="1600" dirty="0"/>
          </a:p>
          <a:p>
            <a:endParaRPr lang="en-US" sz="2000" dirty="0"/>
          </a:p>
          <a:p>
            <a:pPr lvl="1"/>
            <a:endParaRPr lang="en-US" dirty="0" smtClean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TF-R for MU UL Transmissions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114800"/>
          </a:xfrm>
        </p:spPr>
        <p:txBody>
          <a:bodyPr/>
          <a:lstStyle/>
          <a:p>
            <a:pPr lvl="0"/>
            <a:r>
              <a:rPr lang="en-US" sz="2000" dirty="0"/>
              <a:t>We propose to define a Trigger Frame for Random access (TF-R) which includes at least one allocation for a resource </a:t>
            </a:r>
            <a:r>
              <a:rPr lang="en-US" sz="2000" dirty="0" smtClean="0"/>
              <a:t>unit</a:t>
            </a:r>
            <a:r>
              <a:rPr lang="en-US" sz="2000" dirty="0"/>
              <a:t> </a:t>
            </a:r>
            <a:r>
              <a:rPr lang="en-US" sz="2000" dirty="0" smtClean="0"/>
              <a:t>(RU) that </a:t>
            </a:r>
            <a:r>
              <a:rPr lang="en-US" sz="2000" dirty="0"/>
              <a:t>can be randomly accessed by more than one </a:t>
            </a:r>
            <a:r>
              <a:rPr lang="en-US" sz="2000" dirty="0" smtClean="0"/>
              <a:t>STA</a:t>
            </a:r>
            <a:endParaRPr lang="en-US" sz="2000" dirty="0"/>
          </a:p>
          <a:p>
            <a:r>
              <a:rPr lang="en-US" sz="2000" dirty="0" smtClean="0"/>
              <a:t>An </a:t>
            </a:r>
            <a:r>
              <a:rPr lang="en-US" sz="2000" dirty="0"/>
              <a:t>STA decodes the TF-R and detects </a:t>
            </a:r>
            <a:r>
              <a:rPr lang="en-US" sz="2000" dirty="0" smtClean="0"/>
              <a:t>the </a:t>
            </a:r>
            <a:r>
              <a:rPr lang="en-US" sz="2000" dirty="0"/>
              <a:t>identifiers and corresponding </a:t>
            </a:r>
            <a:r>
              <a:rPr lang="en-US" sz="2000" dirty="0" smtClean="0"/>
              <a:t>assigned resource </a:t>
            </a:r>
            <a:r>
              <a:rPr lang="en-US" sz="2000" dirty="0"/>
              <a:t>units </a:t>
            </a:r>
            <a:endParaRPr lang="en-US" sz="2000" dirty="0" smtClean="0"/>
          </a:p>
          <a:p>
            <a:r>
              <a:rPr lang="en-US" sz="2000" dirty="0" smtClean="0"/>
              <a:t>Random access is similar to slotted Aloha and yields an efficiency </a:t>
            </a:r>
            <a:r>
              <a:rPr lang="en-US" sz="2000" dirty="0" smtClean="0"/>
              <a:t>of 38% (maximum) </a:t>
            </a:r>
            <a:endParaRPr lang="en-US" sz="2000" i="1" baseline="-25000" dirty="0"/>
          </a:p>
          <a:p>
            <a:endParaRPr lang="en-US" altLang="ko-KR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Random Access with TF-R with Existing UL MU Procedure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990600" y="4818845"/>
            <a:ext cx="6096000" cy="45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286000" y="3170713"/>
            <a:ext cx="609600" cy="16526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3132133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3464766"/>
            <a:ext cx="609600" cy="34885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2  AID 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8230" y="3804659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3 AID 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06512" y="2423606"/>
            <a:ext cx="1815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 (TF-R) </a:t>
            </a:r>
          </a:p>
          <a:p>
            <a:r>
              <a:rPr lang="en-US" sz="1400" dirty="0" smtClean="0"/>
              <a:t>(random access)</a:t>
            </a:r>
            <a:endParaRPr lang="en-US" sz="1400" dirty="0"/>
          </a:p>
        </p:txBody>
      </p:sp>
      <p:sp>
        <p:nvSpPr>
          <p:cNvPr id="4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605150" y="3962364"/>
            <a:ext cx="470492" cy="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519550" y="4419600"/>
            <a:ext cx="585850" cy="404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3122223" y="4408026"/>
            <a:ext cx="1143000" cy="4108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    (STA</a:t>
            </a:r>
            <a:r>
              <a:rPr lang="en-US" dirty="0" smtClean="0"/>
              <a:t> 1</a:t>
            </a:r>
            <a:r>
              <a:rPr lang="en-US" baseline="0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120248" y="3998025"/>
            <a:ext cx="1143000" cy="4108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    (STA</a:t>
            </a:r>
            <a:r>
              <a:rPr lang="en-US" dirty="0" smtClean="0"/>
              <a:t> 2</a:t>
            </a:r>
            <a:r>
              <a:rPr lang="en-US" baseline="0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169225" y="3105741"/>
            <a:ext cx="822093" cy="365048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1574471" y="3206701"/>
            <a:ext cx="560768" cy="1065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2290950" y="413769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4 AID 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286254" y="4480950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5 AID 0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2146892" y="3803824"/>
            <a:ext cx="844426" cy="36458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31323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 selects RU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40341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 selects RU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</a:t>
            </a:r>
            <a:r>
              <a:rPr lang="en-US" altLang="zh-CN" dirty="0" smtClean="0"/>
              <a:t>to define a trigger frame to enable random </a:t>
            </a:r>
            <a:r>
              <a:rPr lang="en-US" altLang="zh-CN" dirty="0" smtClean="0"/>
              <a:t>access mechanism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UL MU transmissions</a:t>
            </a:r>
          </a:p>
          <a:p>
            <a:r>
              <a:rPr lang="en-US" altLang="zh-CN" dirty="0" smtClean="0"/>
              <a:t>The </a:t>
            </a:r>
            <a:r>
              <a:rPr lang="en-US" altLang="zh-CN" dirty="0" smtClean="0"/>
              <a:t>RU selection process is TBD</a:t>
            </a:r>
          </a:p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[1] </a:t>
            </a:r>
            <a:r>
              <a:rPr lang="en-GB" altLang="zh-CN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b="0" dirty="0"/>
              <a:t>[2] </a:t>
            </a:r>
            <a:r>
              <a:rPr lang="en-GB" altLang="ko-KR" dirty="0"/>
              <a:t>IEEE </a:t>
            </a:r>
            <a:r>
              <a:rPr lang="en-GB" altLang="ko-KR" dirty="0" smtClean="0"/>
              <a:t>802.11-15/0132r2 </a:t>
            </a:r>
            <a:r>
              <a:rPr lang="en-GB" altLang="zh-CN" b="0" dirty="0" smtClean="0"/>
              <a:t>“</a:t>
            </a:r>
            <a:r>
              <a:rPr lang="en-US" altLang="ko-KR" dirty="0" smtClean="0"/>
              <a:t>Specification </a:t>
            </a:r>
            <a:r>
              <a:rPr lang="en-US" altLang="ko-KR" dirty="0"/>
              <a:t>Framework for </a:t>
            </a:r>
            <a:r>
              <a:rPr lang="en-US" altLang="ko-KR" dirty="0" smtClean="0"/>
              <a:t>Tax”</a:t>
            </a:r>
          </a:p>
          <a:p>
            <a:pPr>
              <a:buNone/>
            </a:pPr>
            <a:r>
              <a:rPr lang="en-US" altLang="zh-CN" b="0" dirty="0" smtClean="0"/>
              <a:t>[3] </a:t>
            </a:r>
            <a:r>
              <a:rPr lang="en-GB" altLang="ko-KR" dirty="0" smtClean="0"/>
              <a:t>IEEE 802.11-15/0365r0 “</a:t>
            </a:r>
            <a:r>
              <a:rPr lang="en-US" altLang="zh-CN" dirty="0" smtClean="0"/>
              <a:t>UL </a:t>
            </a:r>
            <a:r>
              <a:rPr lang="en-US" altLang="zh-CN" dirty="0"/>
              <a:t>MU </a:t>
            </a:r>
            <a:r>
              <a:rPr lang="en-US" altLang="zh-CN" dirty="0" smtClean="0"/>
              <a:t>Procedure”</a:t>
            </a:r>
            <a:endParaRPr lang="zh-CN" altLang="en-US" dirty="0"/>
          </a:p>
          <a:p>
            <a:pPr>
              <a:buNone/>
            </a:pPr>
            <a:endParaRPr lang="en-US" altLang="zh-CN" b="0" dirty="0" smtClean="0"/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spec framework?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/>
              <a:t>The spec shall define </a:t>
            </a:r>
            <a:r>
              <a:rPr lang="en-US" altLang="ko-KR" b="0" i="1" dirty="0" smtClean="0"/>
              <a:t>a Trigger frame that allocates resources for random access</a:t>
            </a:r>
            <a:r>
              <a:rPr lang="en-GB" altLang="ko-KR" b="0" i="1" dirty="0" smtClean="0"/>
              <a:t>.</a:t>
            </a:r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Yes:</a:t>
            </a:r>
          </a:p>
          <a:p>
            <a:pPr marL="0" indent="0">
              <a:buNone/>
            </a:pPr>
            <a:r>
              <a:rPr lang="en-US" altLang="ko-KR" dirty="0" smtClean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15860"/>
              </p:ext>
            </p:extLst>
          </p:nvPr>
        </p:nvGraphicFramePr>
        <p:xfrm>
          <a:off x="762000" y="1143000"/>
          <a:ext cx="7239000" cy="4486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4286"/>
              </p:ext>
            </p:extLst>
          </p:nvPr>
        </p:nvGraphicFramePr>
        <p:xfrm>
          <a:off x="990600" y="1143000"/>
          <a:ext cx="72390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10801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9649"/>
              </p:ext>
            </p:extLst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1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we </a:t>
            </a:r>
            <a:r>
              <a:rPr lang="en-US" altLang="zh-CN" sz="2000" dirty="0" smtClean="0"/>
              <a:t>propose to enable random </a:t>
            </a:r>
            <a:r>
              <a:rPr lang="en-US" altLang="zh-CN" sz="2000" dirty="0" smtClean="0"/>
              <a:t>access mechanism for UL MU transmissions</a:t>
            </a:r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sz="2000" dirty="0" smtClean="0"/>
              <a:t>We </a:t>
            </a:r>
            <a:r>
              <a:rPr lang="en-US" sz="2000" dirty="0"/>
              <a:t>propose that the Trigger frame </a:t>
            </a:r>
            <a:r>
              <a:rPr lang="en-US" sz="2000" dirty="0" smtClean="0"/>
              <a:t>supports </a:t>
            </a:r>
            <a:r>
              <a:rPr lang="en-US" sz="2000" dirty="0"/>
              <a:t>the allocation of resource units for random </a:t>
            </a:r>
            <a:r>
              <a:rPr lang="en-US" sz="2000" dirty="0" smtClean="0"/>
              <a:t>access</a:t>
            </a:r>
          </a:p>
          <a:p>
            <a:pPr lvl="1"/>
            <a:r>
              <a:rPr lang="en-US" sz="1600" dirty="0" smtClean="0"/>
              <a:t>STAs </a:t>
            </a:r>
            <a:r>
              <a:rPr lang="en-US" sz="1600" dirty="0"/>
              <a:t>can randomly select among these resources for their UL MU PPDU </a:t>
            </a:r>
            <a:r>
              <a:rPr lang="en-US" sz="1600" dirty="0" smtClean="0"/>
              <a:t>transmissions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20803</TotalTime>
  <Words>1537</Words>
  <Application>Microsoft Office PowerPoint</Application>
  <PresentationFormat>On-screen Show (4:3)</PresentationFormat>
  <Paragraphs>506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PGothic</vt:lpstr>
      <vt:lpstr>Arial</vt:lpstr>
      <vt:lpstr>Calibri</vt:lpstr>
      <vt:lpstr>Times New Roman</vt:lpstr>
      <vt:lpstr>802-11-Submission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features in 11ax PAR and SFD</vt:lpstr>
      <vt:lpstr>Motivation for Random Access for UL MU Transmissions </vt:lpstr>
      <vt:lpstr>TF-R for MU UL Transmissions</vt:lpstr>
      <vt:lpstr>Illustration of Random Access with TF-R with Existing UL MU Procedure</vt:lpstr>
      <vt:lpstr>Summary</vt:lpstr>
      <vt:lpstr>References</vt:lpstr>
      <vt:lpstr>Straw-poll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44</cp:revision>
  <cp:lastPrinted>1998-02-10T13:28:06Z</cp:lastPrinted>
  <dcterms:created xsi:type="dcterms:W3CDTF">2008-11-13T20:03:38Z</dcterms:created>
  <dcterms:modified xsi:type="dcterms:W3CDTF">2015-07-14T18:17:20Z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