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46" r:id="rId12"/>
    <p:sldId id="348" r:id="rId13"/>
    <p:sldId id="349" r:id="rId14"/>
    <p:sldId id="352" r:id="rId15"/>
    <p:sldId id="353" r:id="rId16"/>
    <p:sldId id="337" r:id="rId17"/>
    <p:sldId id="354" r:id="rId18"/>
    <p:sldId id="338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802.11-15/0875r0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Random Access with Trigger Frames using OFDMA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22922"/>
              </p:ext>
            </p:extLst>
          </p:nvPr>
        </p:nvGraphicFramePr>
        <p:xfrm>
          <a:off x="762000" y="29718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US" altLang="ko-KR" sz="2000" dirty="0" smtClean="0"/>
              <a:t>Chapter 4 </a:t>
            </a:r>
            <a:r>
              <a:rPr lang="en-US" altLang="ko-KR" sz="2000" dirty="0"/>
              <a:t>Multi-user (MU) features</a:t>
            </a:r>
            <a:r>
              <a:rPr lang="en-US" altLang="ko-KR" sz="2000" dirty="0" smtClean="0"/>
              <a:t> of 11ax SFD [2] mentions: </a:t>
            </a:r>
            <a:endParaRPr lang="en-US" altLang="ko-KR" sz="1800" b="1" u="sng" dirty="0"/>
          </a:p>
          <a:p>
            <a:pPr lvl="1"/>
            <a:r>
              <a:rPr lang="en-GB" sz="1800" b="0" dirty="0"/>
              <a:t>An UL MU PPDU (MU-MIMO or OFDMA) is sent as an immediate response (IFS TBD) to a Trigger frame (format TBD) sent by the </a:t>
            </a:r>
            <a:r>
              <a:rPr lang="en-GB" sz="1800" b="0" dirty="0" smtClean="0"/>
              <a:t>AP</a:t>
            </a:r>
            <a:endParaRPr lang="en-US" sz="1800" b="0" dirty="0"/>
          </a:p>
          <a:p>
            <a:r>
              <a:rPr lang="en-US" altLang="ko-KR" sz="2000" dirty="0" smtClean="0"/>
              <a:t>UL MU procedure [3] is proposed in March IEEE meeting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Trigger frame indicates the STA ID and allocated resource unit</a:t>
            </a:r>
          </a:p>
          <a:p>
            <a:r>
              <a:rPr lang="en-US" sz="2000" dirty="0"/>
              <a:t>However, several scenarios exist where the AP is unaware that a particular STA has traffic to send</a:t>
            </a:r>
          </a:p>
          <a:p>
            <a:pPr lvl="1"/>
            <a:r>
              <a:rPr lang="en-US" altLang="ko-KR" sz="1600" dirty="0" smtClean="0"/>
              <a:t>Associated 802.11ax devices waking up from sleep state</a:t>
            </a:r>
          </a:p>
          <a:p>
            <a:pPr lvl="1"/>
            <a:r>
              <a:rPr lang="en-US" altLang="ko-KR" sz="1600" dirty="0" smtClean="0"/>
              <a:t>Unassociated STAs intending to reach an AP</a:t>
            </a:r>
          </a:p>
          <a:p>
            <a:pPr lvl="1"/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Random Access for UL MU Transmissions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OFDMA </a:t>
            </a:r>
            <a:r>
              <a:rPr lang="en-US" sz="2000" dirty="0"/>
              <a:t>supports </a:t>
            </a:r>
            <a:r>
              <a:rPr lang="en-US" sz="2000" dirty="0" smtClean="0"/>
              <a:t>more flexibility on packet transmission:</a:t>
            </a:r>
            <a:endParaRPr lang="en-US" sz="2000" dirty="0"/>
          </a:p>
          <a:p>
            <a:pPr lvl="1"/>
            <a:r>
              <a:rPr lang="en-US" dirty="0"/>
              <a:t>Closing the link with significant asymmetry </a:t>
            </a:r>
            <a:r>
              <a:rPr lang="en-US" dirty="0" smtClean="0"/>
              <a:t>(&gt;=10dB) in </a:t>
            </a:r>
            <a:r>
              <a:rPr lang="en-US" dirty="0"/>
              <a:t>transmit </a:t>
            </a:r>
            <a:r>
              <a:rPr lang="en-US" dirty="0" smtClean="0"/>
              <a:t>power between AP and STAs located far away</a:t>
            </a:r>
          </a:p>
          <a:p>
            <a:pPr lvl="1"/>
            <a:r>
              <a:rPr lang="en-US" dirty="0" smtClean="0"/>
              <a:t>STAs use the Trigger frame allowing random access (TF-R) for UL transmissions on narrow bandwidth</a:t>
            </a:r>
            <a:endParaRPr lang="en-US" dirty="0"/>
          </a:p>
          <a:p>
            <a:r>
              <a:rPr lang="en-US" sz="2000" dirty="0"/>
              <a:t>U</a:t>
            </a:r>
            <a:r>
              <a:rPr lang="en-US" sz="2000" dirty="0" smtClean="0"/>
              <a:t>nassociated STAs intending to send UL frames to an AP</a:t>
            </a:r>
          </a:p>
          <a:p>
            <a:pPr lvl="1"/>
            <a:r>
              <a:rPr lang="en-US" dirty="0" smtClean="0"/>
              <a:t>STAs use TF-R for UL management frames (Association Request, Probe Request, etc.) </a:t>
            </a:r>
          </a:p>
          <a:p>
            <a:pPr lvl="1"/>
            <a:r>
              <a:rPr lang="en-US" dirty="0" smtClean="0"/>
              <a:t>Reduces SU UL transmissions from unassociated STAs   </a:t>
            </a:r>
          </a:p>
          <a:p>
            <a:r>
              <a:rPr lang="en-US" sz="2000" dirty="0" smtClean="0"/>
              <a:t>UL MU transmissions using TF-Rs reduce number </a:t>
            </a:r>
            <a:r>
              <a:rPr lang="en-US" sz="2000" dirty="0"/>
              <a:t>of SU UL </a:t>
            </a:r>
            <a:r>
              <a:rPr lang="en-US" sz="2000" dirty="0" smtClean="0"/>
              <a:t>transmissions in conventional EDCA-based access</a:t>
            </a:r>
          </a:p>
          <a:p>
            <a:pPr lvl="1"/>
            <a:r>
              <a:rPr lang="en-US" sz="1600" dirty="0" smtClean="0"/>
              <a:t>Efficient, specially for short packet transmissions with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traffic  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dirty="0" smtClean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TF-R for MU UL Transmissions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8800"/>
            <a:ext cx="7848600" cy="4114800"/>
          </a:xfrm>
        </p:spPr>
        <p:txBody>
          <a:bodyPr/>
          <a:lstStyle/>
          <a:p>
            <a:pPr lvl="0"/>
            <a:r>
              <a:rPr lang="en-US" sz="2000" dirty="0"/>
              <a:t>We propose to define a Trigger Frame for Random access (TF-R) which includes at least one allocation for a resource </a:t>
            </a:r>
            <a:r>
              <a:rPr lang="en-US" sz="2000" dirty="0" smtClean="0"/>
              <a:t>unit</a:t>
            </a:r>
            <a:r>
              <a:rPr lang="en-US" sz="2000" dirty="0"/>
              <a:t> that can be randomly accessed by more than one </a:t>
            </a:r>
            <a:r>
              <a:rPr lang="en-US" sz="2000" dirty="0" smtClean="0"/>
              <a:t>STA</a:t>
            </a:r>
            <a:endParaRPr lang="en-US" sz="2000" dirty="0"/>
          </a:p>
          <a:p>
            <a:r>
              <a:rPr lang="en-US" sz="2000" dirty="0" smtClean="0"/>
              <a:t>An </a:t>
            </a:r>
            <a:r>
              <a:rPr lang="en-US" sz="2000" dirty="0"/>
              <a:t>STA decodes the TF-R and detects </a:t>
            </a:r>
            <a:r>
              <a:rPr lang="en-US" sz="2000" dirty="0" smtClean="0"/>
              <a:t>the </a:t>
            </a:r>
            <a:r>
              <a:rPr lang="en-US" sz="2000" dirty="0"/>
              <a:t>identifiers and corresponding </a:t>
            </a:r>
            <a:r>
              <a:rPr lang="en-US" sz="2000" dirty="0" smtClean="0"/>
              <a:t>assigned resource </a:t>
            </a:r>
            <a:r>
              <a:rPr lang="en-US" sz="2000" dirty="0"/>
              <a:t>units </a:t>
            </a:r>
            <a:endParaRPr lang="en-US" sz="2000" dirty="0" smtClean="0"/>
          </a:p>
          <a:p>
            <a:r>
              <a:rPr lang="en-US" sz="2000" dirty="0" smtClean="0"/>
              <a:t>An access probability, </a:t>
            </a:r>
            <a:r>
              <a:rPr lang="en-US" sz="2000" i="1" dirty="0"/>
              <a:t>P</a:t>
            </a:r>
            <a:r>
              <a:rPr lang="en-US" sz="2000" i="1" baseline="-25000" dirty="0" smtClean="0"/>
              <a:t>a </a:t>
            </a:r>
            <a:r>
              <a:rPr lang="en-US" sz="2000" dirty="0" smtClean="0"/>
              <a:t>is defined</a:t>
            </a:r>
            <a:endParaRPr lang="en-US" sz="2000" i="1" baseline="-25000" dirty="0"/>
          </a:p>
          <a:p>
            <a:r>
              <a:rPr lang="en-US" sz="2000" dirty="0"/>
              <a:t>Each STA chooses a </a:t>
            </a:r>
            <a:r>
              <a:rPr lang="en-US" sz="2000" dirty="0" smtClean="0"/>
              <a:t>random number, N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between 0 and 1</a:t>
            </a:r>
            <a:endParaRPr lang="en-US" sz="2000" i="1" baseline="-25000" dirty="0"/>
          </a:p>
          <a:p>
            <a:r>
              <a:rPr lang="en-US" sz="2000" dirty="0"/>
              <a:t>If </a:t>
            </a:r>
            <a:r>
              <a:rPr lang="en-US" sz="2000" i="1" dirty="0"/>
              <a:t>N</a:t>
            </a:r>
            <a:r>
              <a:rPr lang="en-US" sz="2000" i="1" baseline="-25000" dirty="0" smtClean="0"/>
              <a:t>r</a:t>
            </a:r>
            <a:r>
              <a:rPr lang="en-US" sz="2000" i="1" dirty="0" smtClean="0"/>
              <a:t> </a:t>
            </a:r>
            <a:r>
              <a:rPr lang="en-US" sz="2000" i="1" dirty="0"/>
              <a:t>≥ P</a:t>
            </a:r>
            <a:r>
              <a:rPr lang="en-US" sz="2000" i="1" baseline="-25000" dirty="0" smtClean="0"/>
              <a:t>a </a:t>
            </a:r>
            <a:r>
              <a:rPr lang="en-US" sz="2000" i="1" dirty="0"/>
              <a:t>, </a:t>
            </a:r>
            <a:r>
              <a:rPr lang="en-US" sz="2000" dirty="0"/>
              <a:t>then the STA selects </a:t>
            </a:r>
            <a:r>
              <a:rPr lang="en-US" sz="2000" dirty="0" smtClean="0"/>
              <a:t>an RU randomly from allowed RUs for </a:t>
            </a:r>
            <a:r>
              <a:rPr lang="en-US" sz="2000" dirty="0"/>
              <a:t>UL transmission </a:t>
            </a:r>
          </a:p>
          <a:p>
            <a:r>
              <a:rPr lang="en-US" sz="2000" dirty="0"/>
              <a:t>Otherwise, the STA is not allowed </a:t>
            </a:r>
            <a:r>
              <a:rPr lang="en-US" sz="2000" dirty="0" smtClean="0"/>
              <a:t>to access any </a:t>
            </a:r>
            <a:r>
              <a:rPr lang="en-US" sz="2000" dirty="0"/>
              <a:t>of the </a:t>
            </a:r>
            <a:r>
              <a:rPr lang="en-US" sz="2000" dirty="0" smtClean="0"/>
              <a:t>resource units </a:t>
            </a:r>
            <a:r>
              <a:rPr lang="en-US" sz="2000" dirty="0"/>
              <a:t>assigned for random </a:t>
            </a:r>
            <a:r>
              <a:rPr lang="en-US" sz="2000" dirty="0" smtClean="0"/>
              <a:t>access in the TF-R</a:t>
            </a:r>
            <a:r>
              <a:rPr lang="en-US" sz="2000" i="1" baseline="-25000" dirty="0" smtClean="0"/>
              <a:t> </a:t>
            </a:r>
            <a:endParaRPr lang="en-US" sz="2000" i="1" baseline="-25000" dirty="0"/>
          </a:p>
          <a:p>
            <a:endParaRPr lang="en-US" altLang="ko-KR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Random Access with TF-R with Existing UL MU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990600" y="4818845"/>
            <a:ext cx="6096000" cy="4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286000" y="3170713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0" y="313213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3464766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8230" y="3804659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AID 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06512" y="2423606"/>
            <a:ext cx="181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(TF-R) 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33400" y="4123601"/>
            <a:ext cx="1606694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i="1" baseline="-25000" dirty="0"/>
              <a:t>tp</a:t>
            </a:r>
            <a:r>
              <a:rPr lang="en-US" i="1" dirty="0"/>
              <a:t> ≥ T</a:t>
            </a:r>
            <a:r>
              <a:rPr lang="en-US" i="1" baseline="-25000" dirty="0"/>
              <a:t>sp </a:t>
            </a:r>
            <a:r>
              <a:rPr lang="en-US" i="1" baseline="-25000" dirty="0" smtClean="0"/>
              <a:t> </a:t>
            </a:r>
            <a:r>
              <a:rPr lang="en-US" dirty="0" smtClean="0"/>
              <a:t>for STA 1, selects RU 3 randomly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1605150" y="3962364"/>
            <a:ext cx="470492" cy="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4519550" y="4419600"/>
            <a:ext cx="585850" cy="404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122223" y="4408026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1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120248" y="3998025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2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2169225" y="3105741"/>
            <a:ext cx="822093" cy="36504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3400" y="3347850"/>
            <a:ext cx="161626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i="1" dirty="0"/>
              <a:t>T</a:t>
            </a:r>
            <a:r>
              <a:rPr lang="en-US" i="1" baseline="-25000" dirty="0"/>
              <a:t>tp</a:t>
            </a:r>
            <a:r>
              <a:rPr lang="en-US" i="1" dirty="0"/>
              <a:t> ≥ T</a:t>
            </a:r>
            <a:r>
              <a:rPr lang="en-US" i="1" baseline="-25000" dirty="0"/>
              <a:t>sp </a:t>
            </a:r>
            <a:r>
              <a:rPr lang="en-US" dirty="0"/>
              <a:t> </a:t>
            </a:r>
            <a:r>
              <a:rPr lang="en-US" dirty="0" smtClean="0"/>
              <a:t>for STA 2, selects RU </a:t>
            </a:r>
            <a:r>
              <a:rPr lang="en-US" dirty="0"/>
              <a:t>1</a:t>
            </a:r>
            <a:r>
              <a:rPr lang="en-US" dirty="0" smtClean="0"/>
              <a:t> randomly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1574471" y="3206701"/>
            <a:ext cx="560768" cy="106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290950" y="413769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4 AID 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286254" y="4480950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5 AID 0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2146892" y="3803824"/>
            <a:ext cx="844426" cy="36458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Analysis of Random Access Mechanism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01611" y="5325523"/>
            <a:ext cx="7747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Efficiency is defined as the number of successful TF-Rs over total number of TF-Rs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</a:t>
            </a:r>
            <a:r>
              <a:rPr lang="en-US" sz="1600" b="1" baseline="-25000" dirty="0" smtClean="0"/>
              <a:t>a</a:t>
            </a:r>
            <a:r>
              <a:rPr lang="en-US" sz="1600" b="1" dirty="0" smtClean="0"/>
              <a:t> is varied from 0.9 to 0.98 for efficiency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8 resource units in each TF-R for random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Number of STAs varied from 10 to 40</a:t>
            </a:r>
            <a:endParaRPr lang="en-US" sz="1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1907"/>
            <a:ext cx="9144000" cy="356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55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Analysis of Random Access Mechanism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73" y="2802070"/>
            <a:ext cx="4522127" cy="33915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188" y="2802071"/>
            <a:ext cx="4522128" cy="3391596"/>
          </a:xfrm>
          <a:prstGeom prst="rect">
            <a:avLst/>
          </a:prstGeom>
        </p:spPr>
      </p:pic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2004658"/>
            <a:ext cx="7977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Latency for each STA is defined as the number of TF-Rs needed for each of its successful </a:t>
            </a:r>
          </a:p>
          <a:p>
            <a:r>
              <a:rPr lang="en-US" sz="1600" b="1" dirty="0" smtClean="0"/>
              <a:t>transmission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039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a random access mechanism with Trigger frames for UL MU transmissions</a:t>
            </a:r>
          </a:p>
          <a:p>
            <a:r>
              <a:rPr lang="en-US" altLang="zh-CN" dirty="0" smtClean="0"/>
              <a:t>We have also presented efficiency and latency analysis for the random access mechanism</a:t>
            </a:r>
          </a:p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b="0" dirty="0"/>
              <a:t>[2]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802.11-15/0132r2 </a:t>
            </a:r>
            <a:r>
              <a:rPr lang="en-GB" altLang="zh-CN" b="0" dirty="0" smtClean="0"/>
              <a:t>“</a:t>
            </a:r>
            <a:r>
              <a:rPr lang="en-US" altLang="ko-KR" dirty="0" smtClean="0"/>
              <a:t>Specification </a:t>
            </a:r>
            <a:r>
              <a:rPr lang="en-US" altLang="ko-KR" dirty="0"/>
              <a:t>Framework for </a:t>
            </a:r>
            <a:r>
              <a:rPr lang="en-US" altLang="ko-KR" dirty="0" smtClean="0"/>
              <a:t>Tax”</a:t>
            </a:r>
          </a:p>
          <a:p>
            <a:pPr>
              <a:buNone/>
            </a:pPr>
            <a:r>
              <a:rPr lang="en-US" altLang="zh-CN" b="0" dirty="0" smtClean="0"/>
              <a:t>[3] </a:t>
            </a:r>
            <a:r>
              <a:rPr lang="en-GB" altLang="ko-KR" dirty="0" smtClean="0"/>
              <a:t>IEEE 802.11-15/0365r0 “</a:t>
            </a:r>
            <a:r>
              <a:rPr lang="en-US" altLang="zh-CN" dirty="0" smtClean="0"/>
              <a:t>UL </a:t>
            </a:r>
            <a:r>
              <a:rPr lang="en-US" altLang="zh-CN" dirty="0"/>
              <a:t>MU </a:t>
            </a:r>
            <a:r>
              <a:rPr lang="en-US" altLang="zh-CN" dirty="0" smtClean="0"/>
              <a:t>Procedure”</a:t>
            </a:r>
            <a:endParaRPr lang="zh-CN" altLang="en-US" dirty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spec framework?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 smtClean="0"/>
              <a:t>a Trigger frame that allocates resources for random access</a:t>
            </a:r>
            <a:r>
              <a:rPr lang="en-GB" altLang="ko-KR" b="0" i="1" dirty="0" smtClean="0"/>
              <a:t>.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Yes:</a:t>
            </a:r>
          </a:p>
          <a:p>
            <a:pPr marL="0" indent="0">
              <a:buNone/>
            </a:pPr>
            <a:r>
              <a:rPr lang="en-US" altLang="ko-KR" dirty="0" smtClean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74286"/>
              </p:ext>
            </p:extLst>
          </p:nvPr>
        </p:nvGraphicFramePr>
        <p:xfrm>
          <a:off x="990600" y="1143000"/>
          <a:ext cx="72390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we present </a:t>
            </a:r>
            <a:r>
              <a:rPr lang="en-US" altLang="zh-CN" sz="2000" dirty="0" smtClean="0"/>
              <a:t>a random access mechanism for UL MU transmissions</a:t>
            </a:r>
          </a:p>
          <a:p>
            <a:pPr marL="0" indent="0">
              <a:buNone/>
            </a:pPr>
            <a:endParaRPr lang="en-US" altLang="zh-CN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propose that the Trigger frame </a:t>
            </a:r>
            <a:r>
              <a:rPr lang="en-US" sz="2000" dirty="0" smtClean="0"/>
              <a:t>supports </a:t>
            </a:r>
            <a:r>
              <a:rPr lang="en-US" sz="2000" dirty="0"/>
              <a:t>the allocation of resource units for random </a:t>
            </a:r>
            <a:r>
              <a:rPr lang="en-US" sz="2000" dirty="0" smtClean="0"/>
              <a:t>access</a:t>
            </a:r>
          </a:p>
          <a:p>
            <a:pPr lvl="1"/>
            <a:r>
              <a:rPr lang="en-US" sz="1600" dirty="0" smtClean="0"/>
              <a:t>STAs </a:t>
            </a:r>
            <a:r>
              <a:rPr lang="en-US" sz="1600" dirty="0"/>
              <a:t>can randomly select among these resources for their UL MU PPDU </a:t>
            </a:r>
            <a:r>
              <a:rPr lang="en-US" sz="1600" dirty="0" smtClean="0"/>
              <a:t>transmissions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19465</TotalTime>
  <Words>1649</Words>
  <Application>Microsoft Office PowerPoint</Application>
  <PresentationFormat>On-screen Show (4:3)</PresentationFormat>
  <Paragraphs>523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Motivation for Random Access for UL MU Transmissions </vt:lpstr>
      <vt:lpstr>TF-R for MU UL Transmissions</vt:lpstr>
      <vt:lpstr>Illustration of Random Access with TF-R with Existing UL MU Procedure</vt:lpstr>
      <vt:lpstr>Efficiency Analysis of Random Access Mechanism</vt:lpstr>
      <vt:lpstr>Latency Analysis of Random Access Mechanism</vt:lpstr>
      <vt:lpstr>Summary</vt:lpstr>
      <vt:lpstr>References</vt:lpstr>
      <vt:lpstr>Straw-poll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29</cp:revision>
  <cp:lastPrinted>1998-02-10T13:28:06Z</cp:lastPrinted>
  <dcterms:created xsi:type="dcterms:W3CDTF">2008-11-13T20:03:38Z</dcterms:created>
  <dcterms:modified xsi:type="dcterms:W3CDTF">2015-07-13T08:54:16Z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