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5" r:id="rId3"/>
    <p:sldId id="262" r:id="rId4"/>
    <p:sldId id="266" r:id="rId5"/>
    <p:sldId id="264" r:id="rId6"/>
    <p:sldId id="273" r:id="rId7"/>
    <p:sldId id="263" r:id="rId8"/>
    <p:sldId id="268" r:id="rId9"/>
    <p:sldId id="271" r:id="rId10"/>
    <p:sldId id="274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3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46D9C-0664-4D2C-ACAD-5FAED465619A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9D224-E61E-4D48-8744-4AC4281CE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1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2F72B7-2823-4F6A-B0EB-9A9323FDDE11}" type="datetimeFigureOut">
              <a:rPr lang="en-US" smtClean="0"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3361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023F3FC-18C6-47D0-9FEA-5D924ECE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8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4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900" dirty="0" smtClean="0">
                <a:solidFill>
                  <a:srgbClr val="000000"/>
                </a:solidFill>
                <a:latin typeface="Times New Roman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457980" y="6483351"/>
            <a:ext cx="124713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900" dirty="0" smtClean="0">
                <a:solidFill>
                  <a:srgbClr val="000000"/>
                </a:solidFill>
                <a:latin typeface="Times New Roman"/>
              </a:rPr>
              <a:t>Vida Ferdowsi, </a:t>
            </a:r>
            <a:r>
              <a:rPr lang="en-US" altLang="ko-KR" sz="900" dirty="0" err="1" smtClean="0">
                <a:solidFill>
                  <a:srgbClr val="000000"/>
                </a:solidFill>
                <a:latin typeface="Times New Roman"/>
              </a:rPr>
              <a:t>Newracom</a:t>
            </a:r>
            <a:endParaRPr lang="en-US" altLang="ko-KR" sz="9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4" y="6483351"/>
            <a:ext cx="40075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900" dirty="0" smtClean="0">
                <a:solidFill>
                  <a:srgbClr val="000000"/>
                </a:solidFill>
                <a:latin typeface="Times New Roman"/>
              </a:rPr>
              <a:t>Slide </a:t>
            </a:r>
            <a:fld id="{1E6F8221-7D42-47C8-8226-2BDDEB866FE1}" type="slidenum">
              <a:rPr lang="en-US" altLang="zh-CN" sz="900" smtClean="0">
                <a:solidFill>
                  <a:srgbClr val="000000"/>
                </a:solidFill>
                <a:latin typeface="Times New Roman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 sz="9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6224524" y="401851"/>
            <a:ext cx="2462277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>
                <a:solidFill>
                  <a:srgbClr val="000000"/>
                </a:solidFill>
                <a:ea typeface="宋体" panose="02010600030101010101" pitchFamily="2" charset="-122"/>
              </a:rPr>
              <a:t>doc.: </a:t>
            </a:r>
            <a:r>
              <a:rPr lang="en-US" sz="1350" b="1">
                <a:solidFill>
                  <a:srgbClr val="000000"/>
                </a:solidFill>
                <a:ea typeface="宋体" panose="02010600030101010101" pitchFamily="2" charset="-122"/>
              </a:rPr>
              <a:t>IEEE </a:t>
            </a:r>
            <a:r>
              <a:rPr lang="en-US" sz="1350" b="1" smtClean="0">
                <a:solidFill>
                  <a:srgbClr val="000000"/>
                </a:solidFill>
                <a:ea typeface="宋体" panose="02010600030101010101" pitchFamily="2" charset="-122"/>
              </a:rPr>
              <a:t>802.</a:t>
            </a:r>
            <a:r>
              <a:rPr lang="en-US" sz="1350" b="1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11-15/0856r2</a:t>
            </a:r>
            <a:endParaRPr lang="en-US" sz="135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401851"/>
            <a:ext cx="7069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 smtClean="0">
                <a:solidFill>
                  <a:srgbClr val="000000"/>
                </a:solidFill>
                <a:ea typeface="宋体" panose="02010600030101010101" pitchFamily="2" charset="-122"/>
              </a:rPr>
              <a:t>July 2015</a:t>
            </a:r>
            <a:endParaRPr lang="en-US" sz="1350" b="1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989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10078"/>
            <a:ext cx="6858000" cy="606806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Compressed Uplink Trigger Frame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524533"/>
              </p:ext>
            </p:extLst>
          </p:nvPr>
        </p:nvGraphicFramePr>
        <p:xfrm>
          <a:off x="1512094" y="3076503"/>
          <a:ext cx="6119813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4" imgW="9012011" imgH="4204228" progId="Word.Document.8">
                  <p:embed/>
                </p:oleObj>
              </mc:Choice>
              <mc:Fallback>
                <p:oleObj name="Document" r:id="rId4" imgW="9012011" imgH="42042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094" y="3076503"/>
                        <a:ext cx="6119813" cy="2847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1657350" y="2254024"/>
            <a:ext cx="58293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15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1500" b="0" dirty="0">
                <a:latin typeface="+mj-lt"/>
                <a:ea typeface="굴림" panose="020B0600000101010101" pitchFamily="50" charset="-127"/>
              </a:rPr>
              <a:t> 2015-07-12</a:t>
            </a:r>
          </a:p>
          <a:p>
            <a:pPr algn="ctr">
              <a:buFontTx/>
              <a:buNone/>
            </a:pPr>
            <a:endParaRPr lang="en-US" altLang="ko-KR" sz="15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580373" y="2515232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15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1500" b="0" dirty="0">
              <a:latin typeface="+mj-lt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37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sentence SFD:</a:t>
            </a:r>
          </a:p>
          <a:p>
            <a:pPr lvl="1"/>
            <a:r>
              <a:rPr lang="en-US" sz="1350" dirty="0"/>
              <a:t>Per-user information in the Trigger Frame may be omitted for scheduled STA(s).</a:t>
            </a:r>
          </a:p>
        </p:txBody>
      </p:sp>
    </p:spTree>
    <p:extLst>
      <p:ext uri="{BB962C8B-B14F-4D97-AF65-F5344CB8AC3E}">
        <p14:creationId xmlns:p14="http://schemas.microsoft.com/office/powerpoint/2010/main" val="2615103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GB" dirty="0" smtClean="0"/>
              <a:t>IEEE </a:t>
            </a:r>
            <a:r>
              <a:rPr lang="en-GB" dirty="0"/>
              <a:t>802.11-15/0132r5 </a:t>
            </a:r>
            <a:r>
              <a:rPr lang="en-GB" dirty="0" smtClean="0"/>
              <a:t> </a:t>
            </a:r>
            <a:r>
              <a:rPr lang="en-US" dirty="0" smtClean="0"/>
              <a:t>Specification </a:t>
            </a:r>
            <a:r>
              <a:rPr lang="en-US" dirty="0"/>
              <a:t>Framework for </a:t>
            </a:r>
            <a:r>
              <a:rPr lang="en-US" dirty="0" err="1"/>
              <a:t>TGax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1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374" y="2207857"/>
            <a:ext cx="7819053" cy="2722206"/>
          </a:xfrm>
        </p:spPr>
        <p:txBody>
          <a:bodyPr>
            <a:normAutofit/>
          </a:bodyPr>
          <a:lstStyle/>
          <a:p>
            <a:r>
              <a:rPr lang="en-GB" dirty="0" smtClean="0"/>
              <a:t>An UL MU transmission has been defined as a sequence of UL-TR frame, UL MU PPDU and ACK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UL MU PPDU (MU-MIMO or OFDMA) is sent as an immediate response (IFS TBD) to a Trigger frame (format TBD) sent by the </a:t>
            </a:r>
            <a:r>
              <a:rPr lang="en-GB" dirty="0" smtClean="0"/>
              <a:t>AP. [1]</a:t>
            </a:r>
          </a:p>
          <a:p>
            <a:pPr lvl="1"/>
            <a:r>
              <a:rPr lang="en-GB" dirty="0"/>
              <a:t>The amendment shall define a mechanism for multiplexing DL acknowledgments sent in response to UL MU transmissions. </a:t>
            </a:r>
            <a:r>
              <a:rPr lang="en-GB" dirty="0" smtClean="0"/>
              <a:t>[1]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UL MU transmission extension in one TXOP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3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6" y="1081924"/>
            <a:ext cx="8446538" cy="99417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Option 1: </a:t>
            </a:r>
            <a:r>
              <a:rPr lang="en-US" dirty="0" smtClean="0"/>
              <a:t>A TR schedules all uplink transmissions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078252" y="4559680"/>
            <a:ext cx="332385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Pros: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Nodes can go to the sleep mode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Less TR overhead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Useful for periodic traffic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  <p:sp>
        <p:nvSpPr>
          <p:cNvPr id="84" name="TextBox 83"/>
          <p:cNvSpPr txBox="1"/>
          <p:nvPr/>
        </p:nvSpPr>
        <p:spPr>
          <a:xfrm>
            <a:off x="4822156" y="4498909"/>
            <a:ext cx="420521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Cons: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Synchronization problem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rgbClr val="FF0000"/>
                </a:solidFill>
              </a:rPr>
              <a:t>Padding overhead for aperiodic traffic</a:t>
            </a:r>
            <a:r>
              <a:rPr lang="en-US" sz="1350" dirty="0"/>
              <a:t> </a:t>
            </a:r>
          </a:p>
          <a:p>
            <a:pPr lvl="2"/>
            <a:r>
              <a:rPr lang="en-US" sz="1350" dirty="0"/>
              <a:t>(since AP should know about STAs queue status)</a:t>
            </a:r>
          </a:p>
          <a:p>
            <a:endParaRPr lang="en-US" sz="1350" dirty="0"/>
          </a:p>
        </p:txBody>
      </p:sp>
      <p:grpSp>
        <p:nvGrpSpPr>
          <p:cNvPr id="10" name="Group 9"/>
          <p:cNvGrpSpPr/>
          <p:nvPr/>
        </p:nvGrpSpPr>
        <p:grpSpPr>
          <a:xfrm>
            <a:off x="1444019" y="1893658"/>
            <a:ext cx="6021219" cy="2408473"/>
            <a:chOff x="759032" y="1325367"/>
            <a:chExt cx="8028292" cy="3211296"/>
          </a:xfrm>
        </p:grpSpPr>
        <p:grpSp>
          <p:nvGrpSpPr>
            <p:cNvPr id="71" name="Group 70"/>
            <p:cNvGrpSpPr/>
            <p:nvPr/>
          </p:nvGrpSpPr>
          <p:grpSpPr>
            <a:xfrm>
              <a:off x="759032" y="1325367"/>
              <a:ext cx="8028292" cy="3211296"/>
              <a:chOff x="1028124" y="2827843"/>
              <a:chExt cx="4767618" cy="3395667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1028124" y="3244030"/>
                <a:ext cx="4767618" cy="2979480"/>
                <a:chOff x="1096197" y="2031050"/>
                <a:chExt cx="4767618" cy="2979480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1096197" y="2031050"/>
                  <a:ext cx="4767618" cy="2979480"/>
                  <a:chOff x="3736904" y="2305771"/>
                  <a:chExt cx="2753070" cy="2979480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3792683" y="3000503"/>
                    <a:ext cx="2579860" cy="1329983"/>
                    <a:chOff x="2965418" y="2895600"/>
                    <a:chExt cx="1944303" cy="1329983"/>
                  </a:xfrm>
                </p:grpSpPr>
                <p:cxnSp>
                  <p:nvCxnSpPr>
                    <p:cNvPr id="23" name="Straight Arrow Connector 22"/>
                    <p:cNvCxnSpPr/>
                    <p:nvPr/>
                  </p:nvCxnSpPr>
                  <p:spPr bwMode="auto">
                    <a:xfrm>
                      <a:off x="2965418" y="2895600"/>
                      <a:ext cx="1944303" cy="2000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24" name="Straight Arrow Connector 23"/>
                    <p:cNvCxnSpPr/>
                    <p:nvPr/>
                  </p:nvCxnSpPr>
                  <p:spPr bwMode="auto">
                    <a:xfrm flipV="1">
                      <a:off x="2965418" y="3635258"/>
                      <a:ext cx="1944303" cy="1204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25" name="Straight Arrow Connector 24"/>
                    <p:cNvCxnSpPr/>
                    <p:nvPr/>
                  </p:nvCxnSpPr>
                  <p:spPr bwMode="auto">
                    <a:xfrm flipV="1">
                      <a:off x="2965418" y="4205694"/>
                      <a:ext cx="1944303" cy="19889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3736904" y="2675203"/>
                    <a:ext cx="165451" cy="32544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b="1" dirty="0"/>
                      <a:t>AP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6155390" y="4894715"/>
                    <a:ext cx="334584" cy="39053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time</a:t>
                    </a:r>
                  </a:p>
                </p:txBody>
              </p:sp>
              <p:cxnSp>
                <p:nvCxnSpPr>
                  <p:cNvPr id="12" name="Straight Connector 11"/>
                  <p:cNvCxnSpPr/>
                  <p:nvPr/>
                </p:nvCxnSpPr>
                <p:spPr bwMode="auto">
                  <a:xfrm flipH="1">
                    <a:off x="3882930" y="2305771"/>
                    <a:ext cx="3502" cy="2809097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13" name="Rectangle 12"/>
                  <p:cNvSpPr/>
                  <p:nvPr/>
                </p:nvSpPr>
                <p:spPr bwMode="auto">
                  <a:xfrm>
                    <a:off x="3882930" y="2595402"/>
                    <a:ext cx="240885" cy="405098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900" dirty="0"/>
                      <a:t>UL</a:t>
                    </a:r>
                    <a:r>
                      <a:rPr lang="en-US" sz="1350" dirty="0"/>
                      <a:t> </a:t>
                    </a:r>
                    <a:r>
                      <a:rPr lang="en-US" sz="900" dirty="0"/>
                      <a:t>TR</a:t>
                    </a:r>
                    <a:endParaRPr lang="en-US" sz="750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14" name="Straight Connector 13"/>
                  <p:cNvCxnSpPr/>
                  <p:nvPr/>
                </p:nvCxnSpPr>
                <p:spPr bwMode="auto">
                  <a:xfrm>
                    <a:off x="4121294" y="2319530"/>
                    <a:ext cx="2521" cy="279533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5" name="Straight Connector 14"/>
                  <p:cNvCxnSpPr/>
                  <p:nvPr/>
                </p:nvCxnSpPr>
                <p:spPr bwMode="auto">
                  <a:xfrm flipH="1">
                    <a:off x="4157777" y="2312858"/>
                    <a:ext cx="1" cy="280201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17" name="Rectangle 16"/>
                  <p:cNvSpPr/>
                  <p:nvPr/>
                </p:nvSpPr>
                <p:spPr bwMode="auto">
                  <a:xfrm>
                    <a:off x="4157777" y="3359220"/>
                    <a:ext cx="509330" cy="392988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1</a:t>
                    </a:r>
                    <a:endParaRPr lang="en-US" sz="825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 bwMode="auto">
                  <a:xfrm>
                    <a:off x="4157778" y="3941630"/>
                    <a:ext cx="559303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2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 bwMode="auto">
                  <a:xfrm>
                    <a:off x="4994433" y="2368153"/>
                    <a:ext cx="3166" cy="282340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0" name="Straight Connector 19"/>
                  <p:cNvCxnSpPr/>
                  <p:nvPr/>
                </p:nvCxnSpPr>
                <p:spPr bwMode="auto">
                  <a:xfrm>
                    <a:off x="5034083" y="2361240"/>
                    <a:ext cx="0" cy="282323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2" name="Rectangle 21"/>
                  <p:cNvSpPr/>
                  <p:nvPr/>
                </p:nvSpPr>
                <p:spPr bwMode="auto">
                  <a:xfrm>
                    <a:off x="5034083" y="2567676"/>
                    <a:ext cx="192984" cy="432824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825" dirty="0"/>
                      <a:t>ACK/BA</a:t>
                    </a:r>
                  </a:p>
                </p:txBody>
              </p:sp>
            </p:grpSp>
            <p:cxnSp>
              <p:nvCxnSpPr>
                <p:cNvPr id="29" name="Straight Arrow Connector 28"/>
                <p:cNvCxnSpPr/>
                <p:nvPr/>
              </p:nvCxnSpPr>
              <p:spPr bwMode="auto">
                <a:xfrm>
                  <a:off x="1192793" y="4658769"/>
                  <a:ext cx="4467661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30" name="Rectangle 29"/>
                <p:cNvSpPr/>
                <p:nvPr/>
              </p:nvSpPr>
              <p:spPr bwMode="auto">
                <a:xfrm>
                  <a:off x="1825045" y="4282799"/>
                  <a:ext cx="775706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50" dirty="0"/>
                    <a:t>STA 3</a:t>
                  </a:r>
                  <a:endParaRPr lang="en-US" sz="788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32" name="Straight Connector 31"/>
                <p:cNvCxnSpPr/>
                <p:nvPr/>
              </p:nvCxnSpPr>
              <p:spPr bwMode="auto">
                <a:xfrm flipH="1">
                  <a:off x="3676781" y="2093432"/>
                  <a:ext cx="4008" cy="2823405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H="1">
                  <a:off x="3754013" y="2093190"/>
                  <a:ext cx="208" cy="281656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36" name="Rectangle 35"/>
                <p:cNvSpPr/>
                <p:nvPr/>
              </p:nvSpPr>
              <p:spPr bwMode="auto">
                <a:xfrm>
                  <a:off x="3754222" y="4269921"/>
                  <a:ext cx="776291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50" dirty="0"/>
                    <a:t>STA 6</a:t>
                  </a:r>
                  <a:endParaRPr lang="en-US" sz="788" dirty="0">
                    <a:latin typeface="Times New Roman" pitchFamily="18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 bwMode="auto">
                <a:xfrm>
                  <a:off x="3754221" y="3666916"/>
                  <a:ext cx="696643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50" dirty="0"/>
                    <a:t>STA 5</a:t>
                  </a:r>
                  <a:endParaRPr lang="en-US" sz="788" dirty="0">
                    <a:latin typeface="Times New Roman" pitchFamily="18" charset="0"/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 bwMode="auto">
                <a:xfrm>
                  <a:off x="3754013" y="3087230"/>
                  <a:ext cx="776500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50" dirty="0"/>
                    <a:t>STA 4</a:t>
                  </a:r>
                  <a:endParaRPr lang="en-US" sz="788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 bwMode="auto">
                <a:xfrm>
                  <a:off x="5006098" y="2144059"/>
                  <a:ext cx="9187" cy="276569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88717" y="2144058"/>
                  <a:ext cx="0" cy="2765693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43" name="Rectangle 42"/>
                <p:cNvSpPr/>
                <p:nvPr/>
              </p:nvSpPr>
              <p:spPr bwMode="auto">
                <a:xfrm>
                  <a:off x="5088717" y="2320681"/>
                  <a:ext cx="327933" cy="429474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900" dirty="0"/>
                    <a:t>ACK/BA</a:t>
                  </a:r>
                </a:p>
              </p:txBody>
            </p:sp>
          </p:grpSp>
          <p:cxnSp>
            <p:nvCxnSpPr>
              <p:cNvPr id="67" name="Straight Arrow Connector 66"/>
              <p:cNvCxnSpPr/>
              <p:nvPr/>
            </p:nvCxnSpPr>
            <p:spPr>
              <a:xfrm flipV="1">
                <a:off x="1281004" y="3169671"/>
                <a:ext cx="4067573" cy="64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TextBox 68"/>
              <p:cNvSpPr txBox="1"/>
              <p:nvPr/>
            </p:nvSpPr>
            <p:spPr>
              <a:xfrm>
                <a:off x="2922422" y="2827843"/>
                <a:ext cx="1146160" cy="423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50" dirty="0"/>
                  <a:t>TXOP</a:t>
                </a:r>
              </a:p>
            </p:txBody>
          </p:sp>
        </p:grpSp>
        <p:sp>
          <p:nvSpPr>
            <p:cNvPr id="3" name="Rectangle 2"/>
            <p:cNvSpPr/>
            <p:nvPr/>
          </p:nvSpPr>
          <p:spPr bwMode="auto">
            <a:xfrm>
              <a:off x="3471619" y="2714363"/>
              <a:ext cx="954523" cy="3711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Padding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634081" y="3265995"/>
              <a:ext cx="792062" cy="3626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Padding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305860" y="3853016"/>
              <a:ext cx="1129513" cy="36316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Padding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542149" y="2714363"/>
              <a:ext cx="810373" cy="37529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Padding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408027" y="3265995"/>
              <a:ext cx="944495" cy="36361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Padding</a:t>
              </a: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42148" y="3832135"/>
              <a:ext cx="816317" cy="37442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Padding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4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2" y="1128874"/>
            <a:ext cx="8871238" cy="951083"/>
          </a:xfrm>
        </p:spPr>
        <p:txBody>
          <a:bodyPr>
            <a:normAutofit/>
          </a:bodyPr>
          <a:lstStyle/>
          <a:p>
            <a:r>
              <a:rPr lang="en-US" sz="2100" dirty="0">
                <a:solidFill>
                  <a:srgbClr val="FF0000"/>
                </a:solidFill>
              </a:rPr>
              <a:t>Option 2: </a:t>
            </a:r>
            <a:r>
              <a:rPr lang="en-US" sz="2100" dirty="0"/>
              <a:t>More than one TR can be transmitted during UP link </a:t>
            </a:r>
            <a:r>
              <a:rPr lang="en-US" sz="2100" dirty="0">
                <a:solidFill>
                  <a:schemeClr val="accent6"/>
                </a:solidFill>
              </a:rPr>
              <a:t>TXOP (1/2)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90180" y="4433875"/>
            <a:ext cx="33238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Pros: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No synchronization problem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793152" y="4370499"/>
            <a:ext cx="364102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Cons: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Nodes cannot go to the sleep mode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TR over head can be high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rgbClr val="FF0000"/>
                </a:solidFill>
              </a:rPr>
              <a:t>Padding overhead for aperiodic traffic</a:t>
            </a:r>
            <a:r>
              <a:rPr lang="en-US" sz="1350" dirty="0"/>
              <a:t>, since AP doesn't know the buffer status of STA</a:t>
            </a:r>
          </a:p>
          <a:p>
            <a:endParaRPr lang="en-US" sz="1350" dirty="0"/>
          </a:p>
        </p:txBody>
      </p:sp>
      <p:grpSp>
        <p:nvGrpSpPr>
          <p:cNvPr id="7" name="Group 6"/>
          <p:cNvGrpSpPr/>
          <p:nvPr/>
        </p:nvGrpSpPr>
        <p:grpSpPr>
          <a:xfrm>
            <a:off x="1154944" y="1802191"/>
            <a:ext cx="6451838" cy="2510042"/>
            <a:chOff x="564150" y="1350017"/>
            <a:chExt cx="8602451" cy="3346722"/>
          </a:xfrm>
        </p:grpSpPr>
        <p:grpSp>
          <p:nvGrpSpPr>
            <p:cNvPr id="31" name="Group 30"/>
            <p:cNvGrpSpPr/>
            <p:nvPr/>
          </p:nvGrpSpPr>
          <p:grpSpPr>
            <a:xfrm>
              <a:off x="564150" y="1350017"/>
              <a:ext cx="8602451" cy="3346722"/>
              <a:chOff x="988395" y="2091267"/>
              <a:chExt cx="6058302" cy="3346722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988395" y="2091267"/>
                <a:ext cx="6058302" cy="3346722"/>
                <a:chOff x="988395" y="2875038"/>
                <a:chExt cx="6058302" cy="3346722"/>
              </a:xfrm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988395" y="3244030"/>
                  <a:ext cx="6058302" cy="2977730"/>
                  <a:chOff x="1056468" y="2031050"/>
                  <a:chExt cx="6058302" cy="2977730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1056468" y="2031050"/>
                    <a:ext cx="6058302" cy="2977730"/>
                    <a:chOff x="3713962" y="2305771"/>
                    <a:chExt cx="3498378" cy="2977730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3792682" y="3000502"/>
                      <a:ext cx="3300426" cy="1338829"/>
                      <a:chOff x="2965418" y="2895599"/>
                      <a:chExt cx="2487356" cy="1338829"/>
                    </a:xfrm>
                  </p:grpSpPr>
                  <p:cxnSp>
                    <p:nvCxnSpPr>
                      <p:cNvPr id="23" name="Straight Arrow Connector 22"/>
                      <p:cNvCxnSpPr/>
                      <p:nvPr/>
                    </p:nvCxnSpPr>
                    <p:spPr bwMode="auto">
                      <a:xfrm>
                        <a:off x="2965418" y="2895599"/>
                        <a:ext cx="2463643" cy="13453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4" name="Straight Arrow Connector 23"/>
                      <p:cNvCxnSpPr/>
                      <p:nvPr/>
                    </p:nvCxnSpPr>
                    <p:spPr bwMode="auto">
                      <a:xfrm flipV="1">
                        <a:off x="2965418" y="3626189"/>
                        <a:ext cx="2487356" cy="2111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5" name="Straight Arrow Connector 24"/>
                      <p:cNvCxnSpPr/>
                      <p:nvPr/>
                    </p:nvCxnSpPr>
                    <p:spPr bwMode="auto">
                      <a:xfrm>
                        <a:off x="2965418" y="4225584"/>
                        <a:ext cx="2487356" cy="8844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</p:grpSp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3713962" y="2704584"/>
                      <a:ext cx="165450" cy="49244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900" b="1" dirty="0"/>
                        <a:t>AP</a:t>
                      </a:r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6877756" y="4914169"/>
                      <a:ext cx="33458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200" dirty="0"/>
                        <a:t>time</a:t>
                      </a:r>
                    </a:p>
                  </p:txBody>
                </p:sp>
                <p:cxnSp>
                  <p:nvCxnSpPr>
                    <p:cNvPr id="12" name="Straight Connector 11"/>
                    <p:cNvCxnSpPr/>
                    <p:nvPr/>
                  </p:nvCxnSpPr>
                  <p:spPr bwMode="auto">
                    <a:xfrm flipH="1">
                      <a:off x="3882128" y="2305771"/>
                      <a:ext cx="4303" cy="2878699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3" name="Rectangle 12"/>
                    <p:cNvSpPr/>
                    <p:nvPr/>
                  </p:nvSpPr>
                  <p:spPr bwMode="auto">
                    <a:xfrm>
                      <a:off x="3882930" y="2543301"/>
                      <a:ext cx="305354" cy="457199"/>
                    </a:xfrm>
                    <a:prstGeom prst="rect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dirty="0"/>
                        <a:t>UL</a:t>
                      </a:r>
                      <a:r>
                        <a:rPr lang="en-US" sz="1350" dirty="0"/>
                        <a:t> </a:t>
                      </a:r>
                      <a:r>
                        <a:rPr lang="en-US" sz="900" dirty="0"/>
                        <a:t>TR</a:t>
                      </a:r>
                      <a:endParaRPr lang="en-US" sz="750" dirty="0"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4" name="Straight Connector 13"/>
                    <p:cNvCxnSpPr/>
                    <p:nvPr/>
                  </p:nvCxnSpPr>
                  <p:spPr bwMode="auto">
                    <a:xfrm flipH="1">
                      <a:off x="4181667" y="2308006"/>
                      <a:ext cx="6617" cy="2876464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5" name="Straight Connector 14"/>
                    <p:cNvCxnSpPr/>
                    <p:nvPr/>
                  </p:nvCxnSpPr>
                  <p:spPr bwMode="auto">
                    <a:xfrm>
                      <a:off x="4237514" y="2308006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4237452" y="3350839"/>
                      <a:ext cx="526730" cy="401370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050" dirty="0"/>
                        <a:t>STA 1</a:t>
                      </a:r>
                      <a:endParaRPr lang="en-US" sz="825" dirty="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 bwMode="auto">
                    <a:xfrm>
                      <a:off x="4238509" y="3936723"/>
                      <a:ext cx="601977" cy="388849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050" dirty="0"/>
                        <a:t>STA 2</a:t>
                      </a:r>
                      <a:endParaRPr lang="en-US" sz="788" dirty="0"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 bwMode="auto">
                    <a:xfrm flipH="1">
                      <a:off x="5174296" y="2326201"/>
                      <a:ext cx="683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0" name="Straight Connector 19"/>
                    <p:cNvCxnSpPr/>
                    <p:nvPr/>
                  </p:nvCxnSpPr>
                  <p:spPr bwMode="auto">
                    <a:xfrm>
                      <a:off x="5228288" y="2319530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22" name="Rectangle 21"/>
                    <p:cNvSpPr/>
                    <p:nvPr/>
                  </p:nvSpPr>
                  <p:spPr bwMode="auto">
                    <a:xfrm>
                      <a:off x="5228382" y="2549861"/>
                      <a:ext cx="216768" cy="457199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dirty="0"/>
                        <a:t>ACK/BA</a:t>
                      </a:r>
                    </a:p>
                  </p:txBody>
                </p:sp>
              </p:grpSp>
              <p:cxnSp>
                <p:nvCxnSpPr>
                  <p:cNvPr id="29" name="Straight Arrow Connector 28"/>
                  <p:cNvCxnSpPr/>
                  <p:nvPr/>
                </p:nvCxnSpPr>
                <p:spPr bwMode="auto">
                  <a:xfrm flipV="1">
                    <a:off x="1192793" y="4629128"/>
                    <a:ext cx="5715497" cy="29643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1963019" y="4269921"/>
                    <a:ext cx="989816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3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 bwMode="auto">
                  <a:xfrm flipH="1">
                    <a:off x="4052161" y="2058152"/>
                    <a:ext cx="4007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3" name="Straight Connector 32"/>
                  <p:cNvCxnSpPr/>
                  <p:nvPr/>
                </p:nvCxnSpPr>
                <p:spPr bwMode="auto">
                  <a:xfrm>
                    <a:off x="4135554" y="2058152"/>
                    <a:ext cx="0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4762346" y="4256385"/>
                    <a:ext cx="769017" cy="37217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6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 bwMode="auto">
                  <a:xfrm>
                    <a:off x="4762346" y="3676325"/>
                    <a:ext cx="689629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5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4762346" y="3076118"/>
                    <a:ext cx="769015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4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flipH="1">
                    <a:off x="6078768" y="2118623"/>
                    <a:ext cx="6266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>
                    <a:off x="6182228" y="2118623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6182228" y="2271269"/>
                    <a:ext cx="371224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900" dirty="0"/>
                      <a:t>ACK/BA</a:t>
                    </a:r>
                  </a:p>
                </p:txBody>
              </p:sp>
            </p:grpSp>
            <p:cxnSp>
              <p:nvCxnSpPr>
                <p:cNvPr id="67" name="Straight Arrow Connector 66"/>
                <p:cNvCxnSpPr/>
                <p:nvPr/>
              </p:nvCxnSpPr>
              <p:spPr>
                <a:xfrm flipV="1">
                  <a:off x="1281004" y="3171920"/>
                  <a:ext cx="5296370" cy="422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9" name="TextBox 68"/>
                <p:cNvSpPr txBox="1"/>
                <p:nvPr/>
              </p:nvSpPr>
              <p:spPr>
                <a:xfrm>
                  <a:off x="3194386" y="2875038"/>
                  <a:ext cx="114616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/>
                    <a:t>TXOP</a:t>
                  </a:r>
                </a:p>
              </p:txBody>
            </p:sp>
          </p:grpSp>
          <p:sp>
            <p:nvSpPr>
              <p:cNvPr id="41" name="Rectangle 40"/>
              <p:cNvSpPr/>
              <p:nvPr/>
            </p:nvSpPr>
            <p:spPr bwMode="auto">
              <a:xfrm>
                <a:off x="4076888" y="2697789"/>
                <a:ext cx="507023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900" dirty="0"/>
                  <a:t>UL</a:t>
                </a:r>
                <a:r>
                  <a:rPr lang="en-US" sz="1350" dirty="0"/>
                  <a:t> </a:t>
                </a:r>
                <a:r>
                  <a:rPr lang="en-US" sz="900" dirty="0"/>
                  <a:t>TR</a:t>
                </a:r>
                <a:endParaRPr lang="en-US" sz="750" dirty="0">
                  <a:latin typeface="Times New Roman" pitchFamily="18" charset="0"/>
                </a:endParaRP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 flipH="1">
                <a:off x="4585634" y="2487361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 bwMode="auto">
              <a:xfrm>
                <a:off x="4694273" y="2487361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3" name="Group 2"/>
            <p:cNvGrpSpPr/>
            <p:nvPr/>
          </p:nvGrpSpPr>
          <p:grpSpPr>
            <a:xfrm>
              <a:off x="3155823" y="2764077"/>
              <a:ext cx="4548610" cy="1582652"/>
              <a:chOff x="3155823" y="2764077"/>
              <a:chExt cx="4548610" cy="1582652"/>
            </a:xfrm>
          </p:grpSpPr>
          <p:sp>
            <p:nvSpPr>
              <p:cNvPr id="45" name="Rectangle 44"/>
              <p:cNvSpPr/>
              <p:nvPr/>
            </p:nvSpPr>
            <p:spPr bwMode="auto">
              <a:xfrm>
                <a:off x="3155823" y="2764077"/>
                <a:ext cx="1005060" cy="40512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Padding</a:t>
                </a: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3343458" y="3349690"/>
                <a:ext cx="817425" cy="38974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Padding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3266089" y="3962299"/>
                <a:ext cx="894793" cy="38443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Padding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6918251" y="2764077"/>
                <a:ext cx="786182" cy="389131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Padding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811477" y="3364284"/>
                <a:ext cx="884057" cy="38828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Padding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6918250" y="3946848"/>
                <a:ext cx="786183" cy="3789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Padding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51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028378" y="4620461"/>
            <a:ext cx="300703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Pros: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Scheduling is simpler for aperiodic traffics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Synchronization is simpler</a:t>
            </a:r>
          </a:p>
          <a:p>
            <a:pPr lvl="1"/>
            <a:endParaRPr lang="en-US" sz="1350" dirty="0"/>
          </a:p>
        </p:txBody>
      </p:sp>
      <p:sp>
        <p:nvSpPr>
          <p:cNvPr id="78" name="TextBox 77"/>
          <p:cNvSpPr txBox="1"/>
          <p:nvPr/>
        </p:nvSpPr>
        <p:spPr>
          <a:xfrm>
            <a:off x="4923529" y="4625463"/>
            <a:ext cx="261562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Cons: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TR Overhead is high</a:t>
            </a:r>
          </a:p>
          <a:p>
            <a:endParaRPr lang="en-US" sz="135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0532" y="2040078"/>
            <a:ext cx="7430102" cy="2681190"/>
            <a:chOff x="-7023" y="1086708"/>
            <a:chExt cx="9906802" cy="4340646"/>
          </a:xfrm>
        </p:grpSpPr>
        <p:grpSp>
          <p:nvGrpSpPr>
            <p:cNvPr id="28" name="Group 27"/>
            <p:cNvGrpSpPr/>
            <p:nvPr/>
          </p:nvGrpSpPr>
          <p:grpSpPr>
            <a:xfrm>
              <a:off x="-7023" y="1086708"/>
              <a:ext cx="9906802" cy="4340646"/>
              <a:chOff x="838200" y="2338884"/>
              <a:chExt cx="9906802" cy="4340646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838200" y="3318673"/>
                <a:ext cx="9906802" cy="3360857"/>
                <a:chOff x="906273" y="2031048"/>
                <a:chExt cx="9906802" cy="3360857"/>
              </a:xfrm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906273" y="2031048"/>
                  <a:ext cx="9906802" cy="3360857"/>
                  <a:chOff x="906273" y="2031048"/>
                  <a:chExt cx="9906802" cy="3360857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906273" y="2031049"/>
                    <a:ext cx="9906802" cy="3360856"/>
                    <a:chOff x="3627232" y="2305770"/>
                    <a:chExt cx="5720702" cy="3360856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3792683" y="3000502"/>
                      <a:ext cx="5555251" cy="1401059"/>
                      <a:chOff x="2965418" y="2895599"/>
                      <a:chExt cx="4186697" cy="1401059"/>
                    </a:xfrm>
                  </p:grpSpPr>
                  <p:cxnSp>
                    <p:nvCxnSpPr>
                      <p:cNvPr id="23" name="Straight Arrow Connector 22"/>
                      <p:cNvCxnSpPr/>
                      <p:nvPr/>
                    </p:nvCxnSpPr>
                    <p:spPr bwMode="auto">
                      <a:xfrm>
                        <a:off x="2965418" y="2895599"/>
                        <a:ext cx="4186697" cy="17021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4" name="Straight Arrow Connector 23"/>
                      <p:cNvCxnSpPr/>
                      <p:nvPr/>
                    </p:nvCxnSpPr>
                    <p:spPr bwMode="auto">
                      <a:xfrm flipV="1">
                        <a:off x="2965418" y="3640217"/>
                        <a:ext cx="4186697" cy="7090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  <p:cxnSp>
                    <p:nvCxnSpPr>
                      <p:cNvPr id="25" name="Straight Arrow Connector 24"/>
                      <p:cNvCxnSpPr/>
                      <p:nvPr/>
                    </p:nvCxnSpPr>
                    <p:spPr bwMode="auto">
                      <a:xfrm>
                        <a:off x="2965418" y="4225583"/>
                        <a:ext cx="4186697" cy="7107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triangle"/>
                      </a:ln>
                      <a:effectLst/>
                    </p:spPr>
                  </p:cxnSp>
                </p:grpSp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3627232" y="2743513"/>
                      <a:ext cx="260665" cy="37370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900" b="1" dirty="0"/>
                        <a:t>AP</a:t>
                      </a:r>
                    </a:p>
                  </p:txBody>
                </p:sp>
                <p:sp>
                  <p:nvSpPr>
                    <p:cNvPr id="9" name="TextBox 8"/>
                    <p:cNvSpPr txBox="1"/>
                    <p:nvPr/>
                  </p:nvSpPr>
                  <p:spPr>
                    <a:xfrm>
                      <a:off x="8981648" y="4919225"/>
                      <a:ext cx="334584" cy="74740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200" dirty="0"/>
                        <a:t>time</a:t>
                      </a:r>
                    </a:p>
                  </p:txBody>
                </p:sp>
                <p:cxnSp>
                  <p:nvCxnSpPr>
                    <p:cNvPr id="12" name="Straight Connector 11"/>
                    <p:cNvCxnSpPr/>
                    <p:nvPr/>
                  </p:nvCxnSpPr>
                  <p:spPr bwMode="auto">
                    <a:xfrm>
                      <a:off x="3886432" y="2305771"/>
                      <a:ext cx="8619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3" name="Rectangle 12"/>
                    <p:cNvSpPr/>
                    <p:nvPr/>
                  </p:nvSpPr>
                  <p:spPr bwMode="auto">
                    <a:xfrm>
                      <a:off x="3890548" y="2543301"/>
                      <a:ext cx="397061" cy="457199"/>
                    </a:xfrm>
                    <a:prstGeom prst="rect">
                      <a:avLst/>
                    </a:prstGeom>
                    <a:solidFill>
                      <a:schemeClr val="accent5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dirty="0"/>
                        <a:t>UL</a:t>
                      </a:r>
                      <a:r>
                        <a:rPr lang="en-US" sz="1350" dirty="0"/>
                        <a:t> </a:t>
                      </a:r>
                      <a:r>
                        <a:rPr lang="en-US" sz="900" dirty="0"/>
                        <a:t>TR</a:t>
                      </a:r>
                      <a:endParaRPr lang="en-US" sz="750" dirty="0"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4" name="Straight Connector 13"/>
                    <p:cNvCxnSpPr/>
                    <p:nvPr/>
                  </p:nvCxnSpPr>
                  <p:spPr bwMode="auto">
                    <a:xfrm>
                      <a:off x="4287610" y="2308006"/>
                      <a:ext cx="13232" cy="2876466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15" name="Straight Connector 14"/>
                    <p:cNvCxnSpPr/>
                    <p:nvPr/>
                  </p:nvCxnSpPr>
                  <p:spPr bwMode="auto">
                    <a:xfrm>
                      <a:off x="4356157" y="2305771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4356158" y="3340865"/>
                      <a:ext cx="372581" cy="411344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050" dirty="0"/>
                        <a:t>STA 1</a:t>
                      </a:r>
                      <a:endParaRPr lang="en-US" sz="825" dirty="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Rectangle 17"/>
                    <p:cNvSpPr/>
                    <p:nvPr/>
                  </p:nvSpPr>
                  <p:spPr bwMode="auto">
                    <a:xfrm>
                      <a:off x="4356158" y="3941637"/>
                      <a:ext cx="371637" cy="388849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050" dirty="0"/>
                        <a:t>STA 2</a:t>
                      </a:r>
                      <a:endParaRPr lang="en-US" sz="788" dirty="0">
                        <a:latin typeface="Times New Roman" pitchFamily="18" charset="0"/>
                      </a:endParaRPr>
                    </a:p>
                  </p:txBody>
                </p:sp>
                <p:cxnSp>
                  <p:nvCxnSpPr>
                    <p:cNvPr id="19" name="Straight Connector 18"/>
                    <p:cNvCxnSpPr/>
                    <p:nvPr/>
                  </p:nvCxnSpPr>
                  <p:spPr bwMode="auto">
                    <a:xfrm flipH="1">
                      <a:off x="4728738" y="2305770"/>
                      <a:ext cx="683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cxnSp>
                  <p:nvCxnSpPr>
                    <p:cNvPr id="20" name="Straight Connector 19"/>
                    <p:cNvCxnSpPr/>
                    <p:nvPr/>
                  </p:nvCxnSpPr>
                  <p:spPr bwMode="auto">
                    <a:xfrm>
                      <a:off x="4808585" y="2326091"/>
                      <a:ext cx="0" cy="2878701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22" name="Rectangle 21"/>
                    <p:cNvSpPr/>
                    <p:nvPr/>
                  </p:nvSpPr>
                  <p:spPr bwMode="auto">
                    <a:xfrm>
                      <a:off x="4808585" y="2560810"/>
                      <a:ext cx="308460" cy="459702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68580" tIns="34290" rIns="68580" bIns="3429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685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900" dirty="0"/>
                        <a:t>ACK/BA</a:t>
                      </a:r>
                    </a:p>
                  </p:txBody>
                </p:sp>
              </p:grpSp>
              <p:cxnSp>
                <p:nvCxnSpPr>
                  <p:cNvPr id="29" name="Straight Arrow Connector 28"/>
                  <p:cNvCxnSpPr/>
                  <p:nvPr/>
                </p:nvCxnSpPr>
                <p:spPr bwMode="auto">
                  <a:xfrm flipV="1">
                    <a:off x="1192793" y="4654852"/>
                    <a:ext cx="9620282" cy="391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2168587" y="4269921"/>
                    <a:ext cx="637163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3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 bwMode="auto">
                  <a:xfrm flipH="1">
                    <a:off x="3486250" y="2031048"/>
                    <a:ext cx="4007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3" name="Straight Connector 32"/>
                  <p:cNvCxnSpPr/>
                  <p:nvPr/>
                </p:nvCxnSpPr>
                <p:spPr bwMode="auto">
                  <a:xfrm>
                    <a:off x="3624476" y="2058043"/>
                    <a:ext cx="0" cy="286535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4426564" y="4266003"/>
                    <a:ext cx="630142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6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 bwMode="auto">
                  <a:xfrm>
                    <a:off x="4426834" y="3700960"/>
                    <a:ext cx="641425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5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4426550" y="3095256"/>
                    <a:ext cx="641710" cy="388849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4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9" name="Straight Connector 38"/>
                  <p:cNvCxnSpPr/>
                  <p:nvPr/>
                </p:nvCxnSpPr>
                <p:spPr bwMode="auto">
                  <a:xfrm flipH="1">
                    <a:off x="5068318" y="2119997"/>
                    <a:ext cx="6266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0" name="Straight Connector 39"/>
                  <p:cNvCxnSpPr/>
                  <p:nvPr/>
                </p:nvCxnSpPr>
                <p:spPr bwMode="auto">
                  <a:xfrm>
                    <a:off x="5190925" y="2119997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5190925" y="2281378"/>
                    <a:ext cx="541051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900" dirty="0"/>
                      <a:t>ACK/BA</a:t>
                    </a:r>
                  </a:p>
                </p:txBody>
              </p:sp>
            </p:grpSp>
            <p:sp>
              <p:nvSpPr>
                <p:cNvPr id="35" name="Rectangle 34"/>
                <p:cNvSpPr/>
                <p:nvPr/>
              </p:nvSpPr>
              <p:spPr bwMode="auto">
                <a:xfrm>
                  <a:off x="3624475" y="2281379"/>
                  <a:ext cx="679811" cy="4571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900" dirty="0"/>
                    <a:t>UL</a:t>
                  </a:r>
                  <a:r>
                    <a:rPr lang="en-US" sz="1350" dirty="0"/>
                    <a:t> </a:t>
                  </a:r>
                  <a:r>
                    <a:rPr lang="en-US" sz="900" dirty="0"/>
                    <a:t>TR</a:t>
                  </a:r>
                  <a:endParaRPr lang="en-US" sz="750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 bwMode="auto">
                <a:xfrm flipH="1">
                  <a:off x="4298559" y="2051371"/>
                  <a:ext cx="11828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42" name="Straight Connector 41"/>
                <p:cNvCxnSpPr/>
                <p:nvPr/>
              </p:nvCxnSpPr>
              <p:spPr bwMode="auto">
                <a:xfrm>
                  <a:off x="4427446" y="2051371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44" name="Straight Arrow Connector 43"/>
              <p:cNvCxnSpPr/>
              <p:nvPr/>
            </p:nvCxnSpPr>
            <p:spPr>
              <a:xfrm flipV="1">
                <a:off x="1343687" y="2686312"/>
                <a:ext cx="9100105" cy="205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5490624" y="2338884"/>
                <a:ext cx="1146160" cy="448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TXOP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5807921" y="3569003"/>
                <a:ext cx="687609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900" dirty="0"/>
                  <a:t>UL</a:t>
                </a:r>
                <a:r>
                  <a:rPr lang="en-US" sz="1350" dirty="0"/>
                  <a:t> </a:t>
                </a:r>
                <a:r>
                  <a:rPr lang="en-US" sz="900" dirty="0"/>
                  <a:t>TR</a:t>
                </a:r>
                <a:endParaRPr lang="en-US" sz="750" dirty="0">
                  <a:latin typeface="Times New Roman" pitchFamily="18" charset="0"/>
                </a:endParaRPr>
              </a:p>
            </p:txBody>
          </p:sp>
          <p:cxnSp>
            <p:nvCxnSpPr>
              <p:cNvPr id="49" name="Straight Connector 48"/>
              <p:cNvCxnSpPr/>
              <p:nvPr/>
            </p:nvCxnSpPr>
            <p:spPr bwMode="auto">
              <a:xfrm flipH="1">
                <a:off x="5669695" y="3393970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>
                <a:off x="5807921" y="3393970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 flipH="1">
                <a:off x="6498558" y="3393970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6636784" y="3393970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3" name="Rectangle 52"/>
              <p:cNvSpPr/>
              <p:nvPr/>
            </p:nvSpPr>
            <p:spPr bwMode="auto">
              <a:xfrm>
                <a:off x="6647896" y="4342825"/>
                <a:ext cx="632770" cy="41134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1</a:t>
                </a:r>
                <a:endParaRPr lang="en-US" sz="825" dirty="0">
                  <a:latin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647896" y="4987658"/>
                <a:ext cx="637300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2</a:t>
                </a:r>
                <a:endParaRPr lang="en-US" sz="788" dirty="0">
                  <a:latin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638390" y="5557546"/>
                <a:ext cx="637163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3</a:t>
                </a:r>
                <a:endParaRPr lang="en-US" sz="788" dirty="0">
                  <a:latin typeface="Times New Roman" pitchFamily="18" charset="0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 bwMode="auto">
              <a:xfrm flipH="1">
                <a:off x="7276659" y="3420965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7414885" y="3420965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0" name="Rectangle 59"/>
              <p:cNvSpPr/>
              <p:nvPr/>
            </p:nvSpPr>
            <p:spPr bwMode="auto">
              <a:xfrm>
                <a:off x="7420677" y="3569003"/>
                <a:ext cx="541051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900" dirty="0"/>
                  <a:t>ACK/BA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56772" y="1513647"/>
              <a:ext cx="8958284" cy="3538273"/>
              <a:chOff x="456772" y="1513647"/>
              <a:chExt cx="8958284" cy="3538273"/>
            </a:xfrm>
          </p:grpSpPr>
          <p:sp>
            <p:nvSpPr>
              <p:cNvPr id="66" name="Rectangle 65"/>
              <p:cNvSpPr/>
              <p:nvPr/>
            </p:nvSpPr>
            <p:spPr bwMode="auto">
              <a:xfrm>
                <a:off x="7260299" y="2334601"/>
                <a:ext cx="687609" cy="44664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900" dirty="0"/>
                  <a:t>UL</a:t>
                </a:r>
                <a:r>
                  <a:rPr lang="en-US" sz="1350" dirty="0"/>
                  <a:t> </a:t>
                </a:r>
                <a:r>
                  <a:rPr lang="en-US" sz="900" dirty="0"/>
                  <a:t>TR</a:t>
                </a:r>
                <a:endParaRPr lang="en-US" sz="750" dirty="0">
                  <a:latin typeface="Times New Roman" pitchFamily="18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7122073" y="2159567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7260299" y="2159567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Connector 68"/>
              <p:cNvCxnSpPr/>
              <p:nvPr/>
            </p:nvCxnSpPr>
            <p:spPr bwMode="auto">
              <a:xfrm flipH="1">
                <a:off x="7950936" y="2159567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>
                <a:off x="8089162" y="2159567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71" name="Rectangle 70"/>
              <p:cNvSpPr/>
              <p:nvPr/>
            </p:nvSpPr>
            <p:spPr bwMode="auto">
              <a:xfrm>
                <a:off x="8089162" y="3095622"/>
                <a:ext cx="637954" cy="41134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4</a:t>
                </a:r>
                <a:endParaRPr lang="en-US" sz="825" dirty="0">
                  <a:latin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 bwMode="auto">
              <a:xfrm>
                <a:off x="8092404" y="3755377"/>
                <a:ext cx="643581" cy="388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5</a:t>
                </a:r>
                <a:endParaRPr lang="en-US" sz="788" dirty="0">
                  <a:latin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8090969" y="4301451"/>
                <a:ext cx="637163" cy="38884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6</a:t>
                </a:r>
                <a:endParaRPr lang="en-US" sz="788" dirty="0">
                  <a:latin typeface="Times New Roman" pitchFamily="18" charset="0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 bwMode="auto">
              <a:xfrm flipH="1">
                <a:off x="8729037" y="2186562"/>
                <a:ext cx="4007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>
                <a:off x="8867263" y="2186562"/>
                <a:ext cx="0" cy="286535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76" name="Rectangle 75"/>
              <p:cNvSpPr/>
              <p:nvPr/>
            </p:nvSpPr>
            <p:spPr bwMode="auto">
              <a:xfrm>
                <a:off x="8874005" y="2324905"/>
                <a:ext cx="541051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900" dirty="0"/>
                  <a:t>ACK/BA</a:t>
                </a:r>
              </a:p>
            </p:txBody>
          </p:sp>
          <p:sp>
            <p:nvSpPr>
              <p:cNvPr id="3" name="Left Brace 2"/>
              <p:cNvSpPr/>
              <p:nvPr/>
            </p:nvSpPr>
            <p:spPr>
              <a:xfrm rot="5400000">
                <a:off x="1449775" y="809082"/>
                <a:ext cx="130175" cy="211618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62" name="Left Brace 61"/>
              <p:cNvSpPr/>
              <p:nvPr/>
            </p:nvSpPr>
            <p:spPr>
              <a:xfrm rot="5400000">
                <a:off x="3698952" y="802829"/>
                <a:ext cx="123273" cy="2116182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66053" y="1523322"/>
                <a:ext cx="773125" cy="411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Polling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441776" y="1513647"/>
                <a:ext cx="773125" cy="411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Polling</a:t>
                </a:r>
              </a:p>
            </p:txBody>
          </p:sp>
        </p:grpSp>
      </p:grpSp>
      <p:sp>
        <p:nvSpPr>
          <p:cNvPr id="80" name="Title 1"/>
          <p:cNvSpPr txBox="1">
            <a:spLocks/>
          </p:cNvSpPr>
          <p:nvPr/>
        </p:nvSpPr>
        <p:spPr bwMode="auto">
          <a:xfrm>
            <a:off x="1" y="1088995"/>
            <a:ext cx="9083351" cy="95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100" kern="0" dirty="0">
                <a:solidFill>
                  <a:srgbClr val="FF0000"/>
                </a:solidFill>
              </a:rPr>
              <a:t>Option 2: </a:t>
            </a:r>
            <a:r>
              <a:rPr lang="en-US" sz="2100" kern="0" dirty="0"/>
              <a:t>More than one TR can be transmitted during UP link </a:t>
            </a:r>
            <a:r>
              <a:rPr lang="en-US" sz="2100" kern="0" dirty="0">
                <a:solidFill>
                  <a:schemeClr val="accent6"/>
                </a:solidFill>
              </a:rPr>
              <a:t>TXOP (2/2)</a:t>
            </a:r>
            <a:endParaRPr lang="en-US" sz="2400" kern="0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9878" y="1863771"/>
            <a:ext cx="813862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Padding overhead for aperiodic traffics can be solved with polling and with multiple transmission per group of users </a:t>
            </a:r>
          </a:p>
        </p:txBody>
      </p:sp>
    </p:spTree>
    <p:extLst>
      <p:ext uri="{BB962C8B-B14F-4D97-AF65-F5344CB8AC3E}">
        <p14:creationId xmlns:p14="http://schemas.microsoft.com/office/powerpoint/2010/main" val="8891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800" y="1157103"/>
            <a:ext cx="7886700" cy="684877"/>
          </a:xfrm>
        </p:spPr>
        <p:txBody>
          <a:bodyPr/>
          <a:lstStyle/>
          <a:p>
            <a:r>
              <a:rPr lang="en-US" sz="2100" dirty="0"/>
              <a:t>A simple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857" y="3444889"/>
                <a:ext cx="3531587" cy="1642856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1500" dirty="0"/>
                  <a:t>Assumptions</a:t>
                </a:r>
              </a:p>
              <a:p>
                <a:pPr lvl="1"/>
                <a:r>
                  <a:rPr lang="en-US" sz="1200" dirty="0"/>
                  <a:t>Length of padding and UL data are the same for all STAs (for simplicity)</a:t>
                </a:r>
              </a:p>
              <a:p>
                <a:pPr lvl="1"/>
                <a:r>
                  <a:rPr lang="en-US" sz="1200" dirty="0">
                    <a:solidFill>
                      <a:schemeClr val="accent6"/>
                    </a:solidFill>
                  </a:rPr>
                  <a:t>n</a:t>
                </a:r>
                <a:r>
                  <a:rPr lang="en-US" sz="1200" dirty="0"/>
                  <a:t>: number of STAs per group</a:t>
                </a:r>
              </a:p>
              <a:p>
                <a:pPr lvl="1"/>
                <a:r>
                  <a:rPr lang="en-US" sz="1200" dirty="0">
                    <a:solidFill>
                      <a:schemeClr val="accent6"/>
                    </a:solidFill>
                  </a:rPr>
                  <a:t>m</a:t>
                </a:r>
                <a:r>
                  <a:rPr lang="en-US" sz="1200" dirty="0"/>
                  <a:t>: number of transmissions per group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𝑓𝑖𝑥𝑒𝑑</m:t>
                        </m:r>
                      </m:sub>
                    </m:sSub>
                  </m:oMath>
                </a14:m>
                <a:r>
                  <a:rPr lang="en-US" sz="1200" dirty="0"/>
                  <a:t>: Length of  the fixed part of TR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𝑒𝑙𝑒𝑚𝑒𝑛𝑡</m:t>
                        </m:r>
                      </m:sub>
                    </m:sSub>
                  </m:oMath>
                </a14:m>
                <a:r>
                  <a:rPr lang="en-US" sz="1200" dirty="0"/>
                  <a:t>: Length of UP transmission info per STA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𝑑𝑎𝑡𝑎</m:t>
                        </m:r>
                      </m:sub>
                    </m:sSub>
                  </m:oMath>
                </a14:m>
                <a:r>
                  <a:rPr lang="en-US" sz="1200" dirty="0"/>
                  <a:t>: Length of Uplink frames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𝑝𝑎𝑑𝑑𝑖𝑛𝑔</m:t>
                        </m:r>
                      </m:sub>
                    </m:sSub>
                  </m:oMath>
                </a14:m>
                <a:r>
                  <a:rPr lang="en-US" sz="1200" dirty="0"/>
                  <a:t>: Length of  Padding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857" y="3444889"/>
                <a:ext cx="3531587" cy="1642856"/>
              </a:xfrm>
              <a:blipFill rotWithShape="0">
                <a:blip r:embed="rId2"/>
                <a:stretch>
                  <a:fillRect l="-173" t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498027" y="1832134"/>
            <a:ext cx="3353128" cy="1531765"/>
            <a:chOff x="574628" y="662996"/>
            <a:chExt cx="5175853" cy="3559986"/>
          </a:xfrm>
        </p:grpSpPr>
        <p:grpSp>
          <p:nvGrpSpPr>
            <p:cNvPr id="4" name="Group 3"/>
            <p:cNvGrpSpPr/>
            <p:nvPr/>
          </p:nvGrpSpPr>
          <p:grpSpPr>
            <a:xfrm>
              <a:off x="574628" y="662996"/>
              <a:ext cx="5175853" cy="3559986"/>
              <a:chOff x="997515" y="2679085"/>
              <a:chExt cx="3073691" cy="3764377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997515" y="3244030"/>
                <a:ext cx="3073691" cy="3199432"/>
                <a:chOff x="1065588" y="2031050"/>
                <a:chExt cx="3073691" cy="3199432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1065588" y="2031050"/>
                  <a:ext cx="3073691" cy="3199432"/>
                  <a:chOff x="3719230" y="2305771"/>
                  <a:chExt cx="1774909" cy="3199432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3792683" y="3000503"/>
                    <a:ext cx="1553326" cy="1329986"/>
                    <a:chOff x="2965418" y="2895600"/>
                    <a:chExt cx="1170659" cy="1329986"/>
                  </a:xfrm>
                </p:grpSpPr>
                <p:cxnSp>
                  <p:nvCxnSpPr>
                    <p:cNvPr id="31" name="Straight Arrow Connector 30"/>
                    <p:cNvCxnSpPr/>
                    <p:nvPr/>
                  </p:nvCxnSpPr>
                  <p:spPr bwMode="auto">
                    <a:xfrm>
                      <a:off x="2965418" y="2895600"/>
                      <a:ext cx="1163406" cy="7188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32" name="Straight Arrow Connector 31"/>
                    <p:cNvCxnSpPr/>
                    <p:nvPr/>
                  </p:nvCxnSpPr>
                  <p:spPr bwMode="auto">
                    <a:xfrm>
                      <a:off x="2965418" y="3647308"/>
                      <a:ext cx="1170659" cy="2453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33" name="Straight Arrow Connector 32"/>
                    <p:cNvCxnSpPr/>
                    <p:nvPr/>
                  </p:nvCxnSpPr>
                  <p:spPr bwMode="auto">
                    <a:xfrm flipV="1">
                      <a:off x="2965418" y="4225576"/>
                      <a:ext cx="1170659" cy="1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719230" y="2579981"/>
                    <a:ext cx="165451" cy="90764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b="1" dirty="0"/>
                      <a:t>AP</a:t>
                    </a:r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5159555" y="4824466"/>
                    <a:ext cx="334584" cy="68073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time</a:t>
                    </a:r>
                  </a:p>
                </p:txBody>
              </p:sp>
              <p:cxnSp>
                <p:nvCxnSpPr>
                  <p:cNvPr id="22" name="Straight Connector 21"/>
                  <p:cNvCxnSpPr/>
                  <p:nvPr/>
                </p:nvCxnSpPr>
                <p:spPr bwMode="auto">
                  <a:xfrm flipH="1">
                    <a:off x="3882930" y="2305771"/>
                    <a:ext cx="3502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3" name="Rectangle 22"/>
                  <p:cNvSpPr/>
                  <p:nvPr/>
                </p:nvSpPr>
                <p:spPr bwMode="auto">
                  <a:xfrm>
                    <a:off x="3882930" y="2543301"/>
                    <a:ext cx="237584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788" dirty="0"/>
                      <a:t>UL</a:t>
                    </a:r>
                    <a:r>
                      <a:rPr lang="en-US" sz="1050" dirty="0"/>
                      <a:t> </a:t>
                    </a:r>
                    <a:r>
                      <a:rPr lang="en-US" sz="788" dirty="0"/>
                      <a:t>TR</a:t>
                    </a:r>
                    <a:endParaRPr lang="en-US" sz="600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24" name="Straight Connector 23"/>
                  <p:cNvCxnSpPr/>
                  <p:nvPr/>
                </p:nvCxnSpPr>
                <p:spPr bwMode="auto">
                  <a:xfrm flipH="1">
                    <a:off x="4121293" y="2319530"/>
                    <a:ext cx="1" cy="289022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5" name="Straight Connector 24"/>
                  <p:cNvCxnSpPr/>
                  <p:nvPr/>
                </p:nvCxnSpPr>
                <p:spPr bwMode="auto">
                  <a:xfrm>
                    <a:off x="4157778" y="2312858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26" name="Rectangle 25"/>
                  <p:cNvSpPr/>
                  <p:nvPr/>
                </p:nvSpPr>
                <p:spPr bwMode="auto">
                  <a:xfrm>
                    <a:off x="4157777" y="3340865"/>
                    <a:ext cx="509330" cy="411343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1</a:t>
                    </a:r>
                    <a:endParaRPr lang="en-US" sz="825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 bwMode="auto">
                  <a:xfrm>
                    <a:off x="4157778" y="3941630"/>
                    <a:ext cx="508302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1050" dirty="0"/>
                      <a:t>STA 2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28" name="Straight Connector 27"/>
                  <p:cNvCxnSpPr/>
                  <p:nvPr/>
                </p:nvCxnSpPr>
                <p:spPr bwMode="auto">
                  <a:xfrm>
                    <a:off x="4994433" y="2368153"/>
                    <a:ext cx="0" cy="287809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29" name="Straight Connector 28"/>
                  <p:cNvCxnSpPr/>
                  <p:nvPr/>
                </p:nvCxnSpPr>
                <p:spPr bwMode="auto">
                  <a:xfrm>
                    <a:off x="5034083" y="2361240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0" name="Rectangle 29"/>
                  <p:cNvSpPr/>
                  <p:nvPr/>
                </p:nvSpPr>
                <p:spPr bwMode="auto">
                  <a:xfrm>
                    <a:off x="5034083" y="2543301"/>
                    <a:ext cx="192984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788" dirty="0"/>
                      <a:t>BA</a:t>
                    </a:r>
                  </a:p>
                </p:txBody>
              </p:sp>
            </p:grpSp>
            <p:cxnSp>
              <p:nvCxnSpPr>
                <p:cNvPr id="9" name="Straight Arrow Connector 8"/>
                <p:cNvCxnSpPr/>
                <p:nvPr/>
              </p:nvCxnSpPr>
              <p:spPr bwMode="auto">
                <a:xfrm>
                  <a:off x="1192793" y="4658769"/>
                  <a:ext cx="2689964" cy="1287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" name="Rectangle 9"/>
                <p:cNvSpPr/>
                <p:nvPr/>
              </p:nvSpPr>
              <p:spPr bwMode="auto">
                <a:xfrm>
                  <a:off x="1830740" y="4282799"/>
                  <a:ext cx="859667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050" dirty="0"/>
                    <a:t>STA 3</a:t>
                  </a:r>
                  <a:endParaRPr lang="en-US" sz="788" dirty="0"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6" name="Straight Arrow Connector 5"/>
              <p:cNvCxnSpPr/>
              <p:nvPr/>
            </p:nvCxnSpPr>
            <p:spPr>
              <a:xfrm flipV="1">
                <a:off x="1281004" y="3156773"/>
                <a:ext cx="2400654" cy="193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/>
              <p:cNvSpPr txBox="1"/>
              <p:nvPr/>
            </p:nvSpPr>
            <p:spPr>
              <a:xfrm>
                <a:off x="2063118" y="2679085"/>
                <a:ext cx="1146160" cy="624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/>
                  <a:t>TXOP</a:t>
                </a:r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3338756" y="2176159"/>
              <a:ext cx="954523" cy="3890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344426" y="2741982"/>
              <a:ext cx="948855" cy="3677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14440" y="3326755"/>
              <a:ext cx="978837" cy="3677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837291" y="1809080"/>
            <a:ext cx="3741671" cy="1600453"/>
            <a:chOff x="875041" y="2764087"/>
            <a:chExt cx="5365760" cy="3719352"/>
          </a:xfrm>
        </p:grpSpPr>
        <p:grpSp>
          <p:nvGrpSpPr>
            <p:cNvPr id="51" name="Group 50"/>
            <p:cNvGrpSpPr/>
            <p:nvPr/>
          </p:nvGrpSpPr>
          <p:grpSpPr>
            <a:xfrm>
              <a:off x="875041" y="3318673"/>
              <a:ext cx="5365760" cy="3164766"/>
              <a:chOff x="943114" y="2031048"/>
              <a:chExt cx="5365760" cy="3164766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943114" y="2031048"/>
                <a:ext cx="5365760" cy="3164766"/>
                <a:chOff x="943114" y="2031048"/>
                <a:chExt cx="5365760" cy="3164766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943114" y="2031049"/>
                  <a:ext cx="5365760" cy="3164765"/>
                  <a:chOff x="3648506" y="2305770"/>
                  <a:chExt cx="3098468" cy="3164765"/>
                </a:xfrm>
              </p:grpSpPr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3792681" y="3000502"/>
                    <a:ext cx="2898978" cy="1357411"/>
                    <a:chOff x="2965418" y="2895599"/>
                    <a:chExt cx="2184806" cy="1357411"/>
                  </a:xfrm>
                </p:grpSpPr>
                <p:cxnSp>
                  <p:nvCxnSpPr>
                    <p:cNvPr id="92" name="Straight Arrow Connector 91"/>
                    <p:cNvCxnSpPr/>
                    <p:nvPr/>
                  </p:nvCxnSpPr>
                  <p:spPr bwMode="auto">
                    <a:xfrm>
                      <a:off x="2965418" y="2895599"/>
                      <a:ext cx="2182474" cy="1279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93" name="Straight Arrow Connector 92"/>
                    <p:cNvCxnSpPr/>
                    <p:nvPr/>
                  </p:nvCxnSpPr>
                  <p:spPr bwMode="auto">
                    <a:xfrm>
                      <a:off x="2965418" y="3647307"/>
                      <a:ext cx="2184806" cy="53944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94" name="Straight Arrow Connector 93"/>
                    <p:cNvCxnSpPr/>
                    <p:nvPr/>
                  </p:nvCxnSpPr>
                  <p:spPr bwMode="auto">
                    <a:xfrm>
                      <a:off x="2965418" y="4225583"/>
                      <a:ext cx="2184806" cy="2742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3648506" y="2578359"/>
                    <a:ext cx="280356" cy="53643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900" b="1" dirty="0"/>
                      <a:t>AP</a:t>
                    </a:r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6308227" y="4826807"/>
                    <a:ext cx="438747" cy="64372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time</a:t>
                    </a:r>
                  </a:p>
                </p:txBody>
              </p:sp>
              <p:cxnSp>
                <p:nvCxnSpPr>
                  <p:cNvPr id="83" name="Straight Connector 82"/>
                  <p:cNvCxnSpPr/>
                  <p:nvPr/>
                </p:nvCxnSpPr>
                <p:spPr bwMode="auto">
                  <a:xfrm>
                    <a:off x="3886432" y="2305771"/>
                    <a:ext cx="8619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84" name="Rectangle 83"/>
                  <p:cNvSpPr/>
                  <p:nvPr/>
                </p:nvSpPr>
                <p:spPr bwMode="auto">
                  <a:xfrm>
                    <a:off x="3890548" y="2543301"/>
                    <a:ext cx="397061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825" dirty="0"/>
                      <a:t>UL</a:t>
                    </a:r>
                    <a:r>
                      <a:rPr lang="en-US" sz="1200" dirty="0"/>
                      <a:t> </a:t>
                    </a:r>
                    <a:r>
                      <a:rPr lang="en-US" sz="825" dirty="0"/>
                      <a:t>TR</a:t>
                    </a:r>
                    <a:endParaRPr lang="en-US" sz="675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85" name="Straight Connector 84"/>
                  <p:cNvCxnSpPr/>
                  <p:nvPr/>
                </p:nvCxnSpPr>
                <p:spPr bwMode="auto">
                  <a:xfrm>
                    <a:off x="4287610" y="2308006"/>
                    <a:ext cx="13232" cy="2876466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86" name="Straight Connector 85"/>
                  <p:cNvCxnSpPr/>
                  <p:nvPr/>
                </p:nvCxnSpPr>
                <p:spPr bwMode="auto">
                  <a:xfrm>
                    <a:off x="4356157" y="2305771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87" name="Rectangle 86"/>
                  <p:cNvSpPr/>
                  <p:nvPr/>
                </p:nvSpPr>
                <p:spPr bwMode="auto">
                  <a:xfrm>
                    <a:off x="4356158" y="3340865"/>
                    <a:ext cx="372581" cy="411344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900" dirty="0"/>
                      <a:t>STA 1</a:t>
                    </a:r>
                    <a:endParaRPr lang="en-US" sz="788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8" name="Rectangle 87"/>
                  <p:cNvSpPr/>
                  <p:nvPr/>
                </p:nvSpPr>
                <p:spPr bwMode="auto">
                  <a:xfrm>
                    <a:off x="4356158" y="3941637"/>
                    <a:ext cx="371637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900" dirty="0"/>
                      <a:t>STA 2</a:t>
                    </a:r>
                    <a:endParaRPr lang="en-US" sz="750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89" name="Straight Connector 88"/>
                  <p:cNvCxnSpPr/>
                  <p:nvPr/>
                </p:nvCxnSpPr>
                <p:spPr bwMode="auto">
                  <a:xfrm flipH="1">
                    <a:off x="4728738" y="2305770"/>
                    <a:ext cx="683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90" name="Straight Connector 89"/>
                  <p:cNvCxnSpPr/>
                  <p:nvPr/>
                </p:nvCxnSpPr>
                <p:spPr bwMode="auto">
                  <a:xfrm>
                    <a:off x="4808585" y="2326091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91" name="Rectangle 90"/>
                  <p:cNvSpPr/>
                  <p:nvPr/>
                </p:nvSpPr>
                <p:spPr bwMode="auto">
                  <a:xfrm>
                    <a:off x="4814972" y="2534184"/>
                    <a:ext cx="308460" cy="459702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825" dirty="0"/>
                      <a:t>BA</a:t>
                    </a:r>
                  </a:p>
                </p:txBody>
              </p:sp>
            </p:grpSp>
            <p:cxnSp>
              <p:nvCxnSpPr>
                <p:cNvPr id="70" name="Straight Arrow Connector 69"/>
                <p:cNvCxnSpPr/>
                <p:nvPr/>
              </p:nvCxnSpPr>
              <p:spPr bwMode="auto">
                <a:xfrm>
                  <a:off x="1192793" y="4658770"/>
                  <a:ext cx="5020289" cy="1575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71" name="Rectangle 70"/>
                <p:cNvSpPr/>
                <p:nvPr/>
              </p:nvSpPr>
              <p:spPr bwMode="auto">
                <a:xfrm>
                  <a:off x="2168587" y="4269921"/>
                  <a:ext cx="637163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900" dirty="0"/>
                    <a:t>STA 3</a:t>
                  </a:r>
                  <a:endParaRPr lang="en-US" sz="750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72" name="Straight Connector 71"/>
                <p:cNvCxnSpPr/>
                <p:nvPr/>
              </p:nvCxnSpPr>
              <p:spPr bwMode="auto">
                <a:xfrm flipH="1">
                  <a:off x="3486250" y="2031048"/>
                  <a:ext cx="4007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3624476" y="2058043"/>
                  <a:ext cx="0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74" name="Rectangle 73"/>
                <p:cNvSpPr/>
                <p:nvPr/>
              </p:nvSpPr>
              <p:spPr bwMode="auto">
                <a:xfrm>
                  <a:off x="4425678" y="4289794"/>
                  <a:ext cx="648906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900" dirty="0"/>
                    <a:t>STA 3</a:t>
                  </a:r>
                  <a:endParaRPr lang="en-US" sz="750" dirty="0">
                    <a:latin typeface="Times New Roman" pitchFamily="18" charset="0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 bwMode="auto">
                <a:xfrm>
                  <a:off x="4426834" y="3700960"/>
                  <a:ext cx="641425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900" dirty="0"/>
                    <a:t>STA 2</a:t>
                  </a:r>
                  <a:endParaRPr lang="en-US" sz="750" dirty="0">
                    <a:latin typeface="Times New Roman" pitchFamily="18" charset="0"/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 bwMode="auto">
                <a:xfrm>
                  <a:off x="4426549" y="3106871"/>
                  <a:ext cx="641710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900" dirty="0"/>
                    <a:t>STA 1</a:t>
                  </a:r>
                  <a:endParaRPr lang="en-US" sz="750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77" name="Straight Connector 76"/>
                <p:cNvCxnSpPr/>
                <p:nvPr/>
              </p:nvCxnSpPr>
              <p:spPr bwMode="auto">
                <a:xfrm flipH="1">
                  <a:off x="5068318" y="2119997"/>
                  <a:ext cx="6266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>
                  <a:off x="5190925" y="2119997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79" name="Rectangle 78"/>
                <p:cNvSpPr/>
                <p:nvPr/>
              </p:nvSpPr>
              <p:spPr bwMode="auto">
                <a:xfrm>
                  <a:off x="5191971" y="2270767"/>
                  <a:ext cx="541051" cy="4571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25" dirty="0"/>
                    <a:t>BA</a:t>
                  </a:r>
                </a:p>
              </p:txBody>
            </p:sp>
          </p:grpSp>
          <p:sp>
            <p:nvSpPr>
              <p:cNvPr id="66" name="Rectangle 65"/>
              <p:cNvSpPr/>
              <p:nvPr/>
            </p:nvSpPr>
            <p:spPr bwMode="auto">
              <a:xfrm>
                <a:off x="3624475" y="2281379"/>
                <a:ext cx="679811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825" dirty="0"/>
                  <a:t>UL</a:t>
                </a:r>
                <a:r>
                  <a:rPr lang="en-US" sz="1200" dirty="0"/>
                  <a:t> </a:t>
                </a:r>
                <a:r>
                  <a:rPr lang="en-US" sz="825" dirty="0"/>
                  <a:t>TR</a:t>
                </a:r>
                <a:endParaRPr lang="en-US" sz="675" dirty="0">
                  <a:latin typeface="Times New Roman" pitchFamily="18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 flipH="1">
                <a:off x="4298559" y="2051371"/>
                <a:ext cx="11828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Straight Connector 67"/>
              <p:cNvCxnSpPr/>
              <p:nvPr/>
            </p:nvCxnSpPr>
            <p:spPr bwMode="auto">
              <a:xfrm>
                <a:off x="4427446" y="2051371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1287069" y="3219584"/>
              <a:ext cx="4520852" cy="2248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211446" y="2764087"/>
              <a:ext cx="1146159" cy="590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TXOP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3733870" y="3609680"/>
                <a:ext cx="5465303" cy="292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𝑇𝑟𝑎𝑛𝑠𝑚𝑖𝑠𝑠𝑖𝑜𝑛𝑇𝑖𝑚𝑒</m:t>
                              </m:r>
                            </m:e>
                            <m:sub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2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20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  <m:r>
                        <a:rPr lang="en-US" sz="12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𝑝𝑎𝑑𝑑𝑖𝑛𝑔</m:t>
                          </m:r>
                        </m:sub>
                      </m:sSub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492" y="3669907"/>
                <a:ext cx="7287071" cy="358560"/>
              </a:xfrm>
              <a:prstGeom prst="rect">
                <a:avLst/>
              </a:prstGeom>
              <a:blipFill rotWithShape="0">
                <a:blip r:embed="rId3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3851154" y="3950044"/>
                <a:ext cx="5040681" cy="2918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𝑇𝑟𝑎𝑛𝑠𝑚𝑖𝑠𝑠𝑖𝑜𝑛𝑇𝑖𝑚𝑒</m:t>
                              </m:r>
                            </m:e>
                            <m:sub>
                              <m:r>
                                <a:rPr lang="en-US" sz="12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∗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20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20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𝑑𝑎𝑡𝑎</m:t>
                          </m:r>
                        </m:sub>
                      </m:sSub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872" y="4123724"/>
                <a:ext cx="6720908" cy="358303"/>
              </a:xfrm>
              <a:prstGeom prst="rect">
                <a:avLst/>
              </a:prstGeom>
              <a:blipFill rotWithShape="0">
                <a:blip r:embed="rId4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Rectangle 157"/>
              <p:cNvSpPr/>
              <p:nvPr/>
            </p:nvSpPr>
            <p:spPr>
              <a:xfrm>
                <a:off x="4319719" y="4418817"/>
                <a:ext cx="4572000" cy="58060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𝑇𝑟𝑎𝑛𝑠𝑚𝑖𝑠𝑠𝑖𝑜𝑛𝑇𝑖𝑚𝑒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&gt; 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𝑇𝑟𝑎𝑛𝑠𝑚𝑖𝑠𝑠𝑖𝑜𝑛𝑇𝑖𝑚𝑒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∗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𝑓𝑖𝑥𝑒𝑑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𝑒𝑙𝑒𝑚𝑒𝑛𝑡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&gt; 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𝑝𝑎𝑑𝑑𝑖𝑛𝑔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8" name="Rectangle 1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25" y="4748756"/>
                <a:ext cx="6096000" cy="74328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45151" y="1743123"/>
            <a:ext cx="7832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Case 1: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404502" y="1719962"/>
            <a:ext cx="7832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Case 2: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8021" y="4362104"/>
            <a:ext cx="8152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accent6"/>
                </a:solidFill>
              </a:rPr>
              <a:t>Therefore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15371" y="4635790"/>
            <a:ext cx="47642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accent6"/>
                </a:solidFill>
              </a:rPr>
              <a:t>if</a:t>
            </a:r>
          </a:p>
        </p:txBody>
      </p:sp>
      <p:sp>
        <p:nvSpPr>
          <p:cNvPr id="14" name="Down Arrow 13"/>
          <p:cNvSpPr/>
          <p:nvPr/>
        </p:nvSpPr>
        <p:spPr bwMode="auto">
          <a:xfrm>
            <a:off x="6466520" y="4923065"/>
            <a:ext cx="399623" cy="28100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91796" y="5204070"/>
                <a:ext cx="362674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50" dirty="0"/>
                  <a:t>If  the length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35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35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e>
                      <m:sub>
                        <m:r>
                          <a:rPr lang="en-US" sz="135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𝑒𝑙𝑒𝑚𝑒𝑛𝑡</m:t>
                        </m:r>
                      </m:sub>
                    </m:sSub>
                  </m:oMath>
                </a14:m>
                <a:r>
                  <a:rPr lang="en-US" sz="1350" dirty="0"/>
                  <a:t>  is large, the overhead of polling strategy will be high.   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061" y="5795759"/>
                <a:ext cx="4835665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126" t="-5660" r="-126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2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Solution: </a:t>
            </a:r>
            <a:r>
              <a:rPr lang="en-US" dirty="0" smtClean="0"/>
              <a:t>Avoiding retransmitting </a:t>
            </a:r>
            <a:r>
              <a:rPr lang="en-US" dirty="0" err="1"/>
              <a:t>TR</a:t>
            </a:r>
            <a:r>
              <a:rPr lang="en-US" baseline="-25000" dirty="0" err="1"/>
              <a:t>elements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975118" y="2034737"/>
            <a:ext cx="13372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Compressed Trigger Frame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61840" y="2537117"/>
            <a:ext cx="6235383" cy="2198558"/>
            <a:chOff x="728874" y="2506130"/>
            <a:chExt cx="8313844" cy="3773034"/>
          </a:xfrm>
        </p:grpSpPr>
        <p:grpSp>
          <p:nvGrpSpPr>
            <p:cNvPr id="63" name="Group 62"/>
            <p:cNvGrpSpPr/>
            <p:nvPr/>
          </p:nvGrpSpPr>
          <p:grpSpPr>
            <a:xfrm>
              <a:off x="728874" y="2940957"/>
              <a:ext cx="8313844" cy="3338207"/>
              <a:chOff x="504939" y="2157185"/>
              <a:chExt cx="8313844" cy="3338207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504939" y="2162601"/>
                <a:ext cx="8313844" cy="3332791"/>
                <a:chOff x="868833" y="2031972"/>
                <a:chExt cx="8313844" cy="3332791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868833" y="2031972"/>
                  <a:ext cx="8313844" cy="3332791"/>
                  <a:chOff x="3605612" y="2306693"/>
                  <a:chExt cx="4800845" cy="3332791"/>
                </a:xfrm>
              </p:grpSpPr>
              <p:grpSp>
                <p:nvGrpSpPr>
                  <p:cNvPr id="32" name="Group 31"/>
                  <p:cNvGrpSpPr/>
                  <p:nvPr/>
                </p:nvGrpSpPr>
                <p:grpSpPr>
                  <a:xfrm>
                    <a:off x="3698967" y="2988471"/>
                    <a:ext cx="4648934" cy="1336157"/>
                    <a:chOff x="2894789" y="2883568"/>
                    <a:chExt cx="3503654" cy="1336157"/>
                  </a:xfrm>
                </p:grpSpPr>
                <p:cxnSp>
                  <p:nvCxnSpPr>
                    <p:cNvPr id="44" name="Straight Arrow Connector 43"/>
                    <p:cNvCxnSpPr/>
                    <p:nvPr/>
                  </p:nvCxnSpPr>
                  <p:spPr bwMode="auto">
                    <a:xfrm flipV="1">
                      <a:off x="2894789" y="2883568"/>
                      <a:ext cx="3503653" cy="27603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45" name="Straight Arrow Connector 44"/>
                    <p:cNvCxnSpPr/>
                    <p:nvPr/>
                  </p:nvCxnSpPr>
                  <p:spPr bwMode="auto">
                    <a:xfrm>
                      <a:off x="2894789" y="3630077"/>
                      <a:ext cx="3503654" cy="19606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  <p:cxnSp>
                  <p:nvCxnSpPr>
                    <p:cNvPr id="46" name="Straight Arrow Connector 45"/>
                    <p:cNvCxnSpPr/>
                    <p:nvPr/>
                  </p:nvCxnSpPr>
                  <p:spPr bwMode="auto">
                    <a:xfrm>
                      <a:off x="2894789" y="4206298"/>
                      <a:ext cx="3503654" cy="13427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triangle"/>
                    </a:ln>
                    <a:effectLst/>
                  </p:spPr>
                </p:cxnSp>
              </p:grp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3605612" y="2676964"/>
                    <a:ext cx="279922" cy="39614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b="1" dirty="0"/>
                      <a:t>AP</a:t>
                    </a:r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8071873" y="4847202"/>
                    <a:ext cx="334584" cy="79228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time</a:t>
                    </a:r>
                  </a:p>
                </p:txBody>
              </p:sp>
              <p:cxnSp>
                <p:nvCxnSpPr>
                  <p:cNvPr id="35" name="Straight Connector 34"/>
                  <p:cNvCxnSpPr/>
                  <p:nvPr/>
                </p:nvCxnSpPr>
                <p:spPr bwMode="auto">
                  <a:xfrm>
                    <a:off x="3805909" y="2322990"/>
                    <a:ext cx="8619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Rectangle 35"/>
                  <p:cNvSpPr/>
                  <p:nvPr/>
                </p:nvSpPr>
                <p:spPr bwMode="auto">
                  <a:xfrm>
                    <a:off x="3810284" y="2558875"/>
                    <a:ext cx="372211" cy="457199"/>
                  </a:xfrm>
                  <a:prstGeom prst="rect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825" dirty="0"/>
                      <a:t>UL</a:t>
                    </a:r>
                  </a:p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825" dirty="0"/>
                      <a:t>TR</a:t>
                    </a:r>
                    <a:endParaRPr lang="en-US" sz="675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37" name="Straight Connector 36"/>
                  <p:cNvCxnSpPr/>
                  <p:nvPr/>
                </p:nvCxnSpPr>
                <p:spPr bwMode="auto">
                  <a:xfrm flipH="1">
                    <a:off x="4183816" y="2306693"/>
                    <a:ext cx="1184" cy="2876466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38" name="Straight Connector 37"/>
                  <p:cNvCxnSpPr/>
                  <p:nvPr/>
                </p:nvCxnSpPr>
                <p:spPr bwMode="auto">
                  <a:xfrm>
                    <a:off x="4254822" y="2319945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9" name="Rectangle 38"/>
                  <p:cNvSpPr/>
                  <p:nvPr/>
                </p:nvSpPr>
                <p:spPr bwMode="auto">
                  <a:xfrm>
                    <a:off x="4258558" y="3313094"/>
                    <a:ext cx="300702" cy="411344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825" dirty="0"/>
                      <a:t>STA1</a:t>
                    </a:r>
                    <a:endParaRPr lang="en-US" sz="750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 bwMode="auto">
                  <a:xfrm>
                    <a:off x="4257422" y="3934924"/>
                    <a:ext cx="302122" cy="38884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825" dirty="0"/>
                      <a:t>STA2</a:t>
                    </a:r>
                    <a:endParaRPr lang="en-US" sz="675" dirty="0">
                      <a:latin typeface="Times New Roman" pitchFamily="18" charset="0"/>
                    </a:endParaRPr>
                  </a:p>
                </p:txBody>
              </p:sp>
              <p:cxnSp>
                <p:nvCxnSpPr>
                  <p:cNvPr id="41" name="Straight Connector 40"/>
                  <p:cNvCxnSpPr/>
                  <p:nvPr/>
                </p:nvCxnSpPr>
                <p:spPr bwMode="auto">
                  <a:xfrm flipH="1">
                    <a:off x="4561153" y="2330733"/>
                    <a:ext cx="683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2" name="Straight Connector 41"/>
                  <p:cNvCxnSpPr/>
                  <p:nvPr/>
                </p:nvCxnSpPr>
                <p:spPr bwMode="auto">
                  <a:xfrm>
                    <a:off x="4636437" y="2335892"/>
                    <a:ext cx="0" cy="287870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43" name="Rectangle 42"/>
                  <p:cNvSpPr/>
                  <p:nvPr/>
                </p:nvSpPr>
                <p:spPr bwMode="auto">
                  <a:xfrm>
                    <a:off x="4636437" y="2546979"/>
                    <a:ext cx="299513" cy="457199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68580" tIns="34290" rIns="68580" bIns="3429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685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sz="900" dirty="0"/>
                      <a:t>ACK/BA</a:t>
                    </a:r>
                  </a:p>
                </p:txBody>
              </p:sp>
            </p:grpSp>
            <p:cxnSp>
              <p:nvCxnSpPr>
                <p:cNvPr id="22" name="Straight Arrow Connector 21"/>
                <p:cNvCxnSpPr/>
                <p:nvPr/>
              </p:nvCxnSpPr>
              <p:spPr bwMode="auto">
                <a:xfrm>
                  <a:off x="1030499" y="4614496"/>
                  <a:ext cx="8050772" cy="1413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23" name="Rectangle 22"/>
                <p:cNvSpPr/>
                <p:nvPr/>
              </p:nvSpPr>
              <p:spPr bwMode="auto">
                <a:xfrm>
                  <a:off x="1993099" y="4222915"/>
                  <a:ext cx="525157" cy="38884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25" dirty="0"/>
                    <a:t>STA3</a:t>
                  </a:r>
                  <a:endParaRPr lang="en-US" sz="675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 bwMode="auto">
                <a:xfrm flipH="1">
                  <a:off x="3174928" y="2051480"/>
                  <a:ext cx="4007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3292130" y="2043080"/>
                  <a:ext cx="0" cy="286535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26" name="Rectangle 25"/>
                <p:cNvSpPr/>
                <p:nvPr/>
              </p:nvSpPr>
              <p:spPr bwMode="auto">
                <a:xfrm>
                  <a:off x="3303542" y="4229793"/>
                  <a:ext cx="548157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25" dirty="0"/>
                    <a:t>STA6</a:t>
                  </a:r>
                  <a:endParaRPr lang="en-US" sz="675" dirty="0">
                    <a:latin typeface="Times New Roman" pitchFamily="18" charset="0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 bwMode="auto">
                <a:xfrm>
                  <a:off x="3293707" y="3650124"/>
                  <a:ext cx="570050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25" dirty="0"/>
                    <a:t>STA5</a:t>
                  </a:r>
                  <a:endParaRPr lang="en-US" sz="675" dirty="0">
                    <a:latin typeface="Times New Roman" pitchFamily="18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 bwMode="auto">
                <a:xfrm>
                  <a:off x="3290475" y="3077817"/>
                  <a:ext cx="576179" cy="38884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825" dirty="0"/>
                    <a:t>STA 4</a:t>
                  </a:r>
                  <a:endParaRPr lang="en-US" sz="675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 bwMode="auto">
                <a:xfrm flipH="1">
                  <a:off x="3863448" y="2056012"/>
                  <a:ext cx="6266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30" name="Straight Connector 29"/>
                <p:cNvCxnSpPr/>
                <p:nvPr/>
              </p:nvCxnSpPr>
              <p:spPr bwMode="auto">
                <a:xfrm>
                  <a:off x="3986916" y="2045224"/>
                  <a:ext cx="0" cy="2878701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31" name="Rectangle 30"/>
                <p:cNvSpPr/>
                <p:nvPr/>
              </p:nvSpPr>
              <p:spPr bwMode="auto">
                <a:xfrm>
                  <a:off x="3982696" y="2274664"/>
                  <a:ext cx="552749" cy="4571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68580" tIns="34290" rIns="68580" bIns="3429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6858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900" dirty="0"/>
                    <a:t>ACK/BA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 bwMode="auto">
              <a:xfrm flipH="1">
                <a:off x="4164429" y="2168766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4286495" y="2161679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0" name="Rectangle 49"/>
              <p:cNvSpPr/>
              <p:nvPr/>
            </p:nvSpPr>
            <p:spPr bwMode="auto">
              <a:xfrm>
                <a:off x="4285213" y="2399208"/>
                <a:ext cx="408191" cy="4571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750" dirty="0">
                    <a:latin typeface="Times New Roman" pitchFamily="18" charset="0"/>
                  </a:rPr>
                  <a:t>UL </a:t>
                </a:r>
              </a:p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750" dirty="0">
                    <a:latin typeface="Times New Roman" pitchFamily="18" charset="0"/>
                  </a:rPr>
                  <a:t>TR</a:t>
                </a: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 flipH="1">
                <a:off x="4690221" y="2175853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4813958" y="2168766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7" name="Rectangle 56"/>
              <p:cNvSpPr/>
              <p:nvPr/>
            </p:nvSpPr>
            <p:spPr bwMode="auto">
              <a:xfrm>
                <a:off x="4815159" y="3222228"/>
                <a:ext cx="796108" cy="38884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1</a:t>
                </a:r>
                <a:endParaRPr lang="en-US" sz="788" dirty="0">
                  <a:latin typeface="Times New Roman" pitchFamily="18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4811431" y="3805044"/>
                <a:ext cx="814929" cy="37003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2</a:t>
                </a:r>
                <a:endParaRPr lang="en-US" sz="788" dirty="0">
                  <a:latin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4815614" y="4391021"/>
                <a:ext cx="796489" cy="35137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50" dirty="0"/>
                  <a:t>STA 3</a:t>
                </a:r>
                <a:endParaRPr lang="en-US" sz="788" dirty="0">
                  <a:latin typeface="Times New Roman" pitchFamily="18" charset="0"/>
                </a:endParaRPr>
              </a:p>
            </p:txBody>
          </p:sp>
          <p:cxnSp>
            <p:nvCxnSpPr>
              <p:cNvPr id="60" name="Straight Connector 59"/>
              <p:cNvCxnSpPr/>
              <p:nvPr/>
            </p:nvCxnSpPr>
            <p:spPr bwMode="auto">
              <a:xfrm flipH="1">
                <a:off x="5613619" y="2157185"/>
                <a:ext cx="6266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1" name="Straight Connector 60"/>
              <p:cNvCxnSpPr/>
              <p:nvPr/>
            </p:nvCxnSpPr>
            <p:spPr bwMode="auto">
              <a:xfrm>
                <a:off x="5717063" y="2157185"/>
                <a:ext cx="0" cy="28787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Rectangle 61"/>
              <p:cNvSpPr/>
              <p:nvPr/>
            </p:nvSpPr>
            <p:spPr bwMode="auto">
              <a:xfrm>
                <a:off x="5717063" y="2393275"/>
                <a:ext cx="553059" cy="457199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68580" tIns="34290" rIns="68580" bIns="3429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900" dirty="0"/>
                  <a:t>ACK/BA</a:t>
                </a:r>
              </a:p>
            </p:txBody>
          </p:sp>
        </p:grpSp>
        <p:cxnSp>
          <p:nvCxnSpPr>
            <p:cNvPr id="65" name="Straight Arrow Connector 64"/>
            <p:cNvCxnSpPr/>
            <p:nvPr/>
          </p:nvCxnSpPr>
          <p:spPr>
            <a:xfrm flipH="1">
              <a:off x="4791467" y="2506130"/>
              <a:ext cx="413616" cy="5641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 bwMode="auto">
            <a:xfrm>
              <a:off x="6609002" y="3182981"/>
              <a:ext cx="430924" cy="45719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50" dirty="0">
                  <a:latin typeface="Times New Roman" pitchFamily="18" charset="0"/>
                </a:rPr>
                <a:t>UL </a:t>
              </a:r>
            </a:p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50" dirty="0">
                  <a:latin typeface="Times New Roman" pitchFamily="18" charset="0"/>
                </a:rPr>
                <a:t>TR</a:t>
              </a:r>
            </a:p>
          </p:txBody>
        </p:sp>
        <p:cxnSp>
          <p:nvCxnSpPr>
            <p:cNvPr id="81" name="Straight Connector 80"/>
            <p:cNvCxnSpPr/>
            <p:nvPr/>
          </p:nvCxnSpPr>
          <p:spPr bwMode="auto">
            <a:xfrm flipH="1">
              <a:off x="7025681" y="2944138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7148397" y="2937051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7151677" y="4003250"/>
              <a:ext cx="796108" cy="3888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STA 4</a:t>
              </a:r>
              <a:endParaRPr lang="en-US" sz="788" dirty="0">
                <a:latin typeface="Times New Roman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7148397" y="4573329"/>
              <a:ext cx="799387" cy="38884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STA 5</a:t>
              </a:r>
              <a:endParaRPr lang="en-US" sz="788" dirty="0">
                <a:latin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7144618" y="5159307"/>
              <a:ext cx="783785" cy="3737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50" dirty="0"/>
                <a:t>STA 6</a:t>
              </a:r>
              <a:endParaRPr lang="en-US" sz="788" dirty="0">
                <a:latin typeface="Times New Roman" pitchFamily="18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 flipH="1">
              <a:off x="7939864" y="2925470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8080944" y="2925470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Rectangle 87"/>
            <p:cNvSpPr/>
            <p:nvPr/>
          </p:nvSpPr>
          <p:spPr bwMode="auto">
            <a:xfrm>
              <a:off x="8079289" y="3161560"/>
              <a:ext cx="541051" cy="457199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00" dirty="0"/>
                <a:t>ACK/BA</a:t>
              </a:r>
            </a:p>
          </p:txBody>
        </p:sp>
        <p:cxnSp>
          <p:nvCxnSpPr>
            <p:cNvPr id="89" name="Straight Connector 88"/>
            <p:cNvCxnSpPr/>
            <p:nvPr/>
          </p:nvCxnSpPr>
          <p:spPr bwMode="auto">
            <a:xfrm flipH="1">
              <a:off x="6481821" y="2925470"/>
              <a:ext cx="6266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6603031" y="2918383"/>
              <a:ext cx="0" cy="28787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2" name="Straight Arrow Connector 11"/>
          <p:cNvCxnSpPr/>
          <p:nvPr/>
        </p:nvCxnSpPr>
        <p:spPr bwMode="auto">
          <a:xfrm>
            <a:off x="5038229" y="2511688"/>
            <a:ext cx="340759" cy="356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930729" y="4832091"/>
            <a:ext cx="53240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STAs can use information from previous TR to transmit its uplink frames.</a:t>
            </a:r>
          </a:p>
        </p:txBody>
      </p:sp>
    </p:spTree>
    <p:extLst>
      <p:ext uri="{BB962C8B-B14F-4D97-AF65-F5344CB8AC3E}">
        <p14:creationId xmlns:p14="http://schemas.microsoft.com/office/powerpoint/2010/main" val="9095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Compressed Trigger Frame (option 1)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resource allocation is repeated for the same group of STAs.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“More elements</a:t>
            </a:r>
            <a:r>
              <a:rPr lang="en-US" dirty="0" smtClean="0"/>
              <a:t>” field has NOT </a:t>
            </a:r>
            <a:r>
              <a:rPr lang="en-US" dirty="0"/>
              <a:t>been set, it means the trigger </a:t>
            </a:r>
            <a:r>
              <a:rPr lang="en-US" dirty="0" smtClean="0"/>
              <a:t>frame dose NOT contain </a:t>
            </a:r>
            <a:r>
              <a:rPr lang="en-US" dirty="0"/>
              <a:t>resource allocation </a:t>
            </a:r>
            <a:r>
              <a:rPr lang="en-US" dirty="0" smtClean="0"/>
              <a:t>elements.</a:t>
            </a:r>
            <a:endParaRPr lang="en-US" dirty="0"/>
          </a:p>
          <a:p>
            <a:r>
              <a:rPr lang="en-US" dirty="0" smtClean="0"/>
              <a:t>STA shall save the information of TRs per TXOP. </a:t>
            </a:r>
          </a:p>
          <a:p>
            <a:pPr lvl="1"/>
            <a:r>
              <a:rPr lang="en-US" dirty="0" smtClean="0"/>
              <a:t>If the identifier of compressed TR is same as </a:t>
            </a:r>
            <a:r>
              <a:rPr lang="en-US" dirty="0"/>
              <a:t>the identifier </a:t>
            </a:r>
            <a:r>
              <a:rPr lang="en-US" dirty="0" smtClean="0"/>
              <a:t>of the saved TR, then STA shall use the saved information for uplink transmission.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Compressed Trigger Frame (Option 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subset of assigned group transmits with the same uplink transmission information but on different sub-channels. </a:t>
            </a:r>
          </a:p>
          <a:p>
            <a:endParaRPr lang="en-US" dirty="0" smtClean="0"/>
          </a:p>
          <a:p>
            <a:r>
              <a:rPr lang="en-US" dirty="0" smtClean="0"/>
              <a:t>AP by setting “previous assignment” filed in BA per STA notifies that STA shall use the previous uplink transmission settings after receiving a compressed TR. AP may assign new sub-channel range in BA.</a:t>
            </a:r>
          </a:p>
          <a:p>
            <a:r>
              <a:rPr lang="en-US" dirty="0" smtClean="0"/>
              <a:t>STA shall use the saved information for transmitting an uplink frames, if the </a:t>
            </a:r>
            <a:r>
              <a:rPr lang="en-US" dirty="0" err="1"/>
              <a:t>the</a:t>
            </a:r>
            <a:r>
              <a:rPr lang="en-US" dirty="0"/>
              <a:t> identifier </a:t>
            </a:r>
            <a:r>
              <a:rPr lang="en-US" dirty="0" smtClean="0"/>
              <a:t>of the compressed TR is same as identifier of the regular TR.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5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15747</TotalTime>
  <Words>668</Words>
  <Application>Microsoft Office PowerPoint</Application>
  <PresentationFormat>On-screen Show (4:3)</PresentationFormat>
  <Paragraphs>178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宋体</vt:lpstr>
      <vt:lpstr>Arial</vt:lpstr>
      <vt:lpstr>Calibri</vt:lpstr>
      <vt:lpstr>Cambria Math</vt:lpstr>
      <vt:lpstr>Times New Roman</vt:lpstr>
      <vt:lpstr>Extend Submission Template</vt:lpstr>
      <vt:lpstr>Document</vt:lpstr>
      <vt:lpstr>Compressed Uplink Trigger Frame</vt:lpstr>
      <vt:lpstr>Abstract</vt:lpstr>
      <vt:lpstr>Option 1: A TR schedules all uplink transmissions</vt:lpstr>
      <vt:lpstr>Option 2: More than one TR can be transmitted during UP link TXOP (1/2)</vt:lpstr>
      <vt:lpstr>PowerPoint Presentation</vt:lpstr>
      <vt:lpstr>A simple comparison</vt:lpstr>
      <vt:lpstr>Solution: Avoiding retransmitting TRelements</vt:lpstr>
      <vt:lpstr>Compressed Trigger Frame (option 1)</vt:lpstr>
      <vt:lpstr>Compressed Trigger Frame (Option 2) </vt:lpstr>
      <vt:lpstr>Straw Poll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Vida</dc:creator>
  <cp:lastModifiedBy>yujin noh</cp:lastModifiedBy>
  <cp:revision>176</cp:revision>
  <dcterms:created xsi:type="dcterms:W3CDTF">2015-06-30T18:05:48Z</dcterms:created>
  <dcterms:modified xsi:type="dcterms:W3CDTF">2015-07-15T21:55:11Z</dcterms:modified>
</cp:coreProperties>
</file>