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65" r:id="rId3"/>
    <p:sldId id="262" r:id="rId4"/>
    <p:sldId id="266" r:id="rId5"/>
    <p:sldId id="264" r:id="rId6"/>
    <p:sldId id="273" r:id="rId7"/>
    <p:sldId id="263" r:id="rId8"/>
    <p:sldId id="268" r:id="rId9"/>
    <p:sldId id="271" r:id="rId10"/>
    <p:sldId id="274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03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D46D9C-0664-4D2C-ACAD-5FAED465619A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9D224-E61E-4D48-8744-4AC4281CE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8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51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2F72B7-2823-4F6A-B0EB-9A9323FDDE11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31148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23F3FC-18C6-47D0-9FEA-5D924ECEA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82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685800"/>
            <a:ext cx="1107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828800"/>
            <a:ext cx="11074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5080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1200" dirty="0" smtClean="0">
                <a:solidFill>
                  <a:srgbClr val="000000"/>
                </a:solidFill>
                <a:latin typeface="Times New Roman"/>
              </a:rPr>
              <a:t>Submission</a:t>
            </a: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508000" y="64770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9943973" y="6483350"/>
            <a:ext cx="165468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1200" dirty="0" smtClean="0">
                <a:solidFill>
                  <a:srgbClr val="000000"/>
                </a:solidFill>
                <a:latin typeface="Times New Roman"/>
              </a:rPr>
              <a:t>Vida Ferdowsi, </a:t>
            </a:r>
            <a:r>
              <a:rPr lang="en-US" altLang="ko-KR" sz="1200" dirty="0" err="1" smtClean="0">
                <a:solidFill>
                  <a:srgbClr val="000000"/>
                </a:solidFill>
                <a:latin typeface="Times New Roman"/>
              </a:rPr>
              <a:t>Newracom</a:t>
            </a:r>
            <a:endParaRPr lang="en-US" altLang="ko-KR" sz="120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5687485" y="6483350"/>
            <a:ext cx="53540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Times New Roman"/>
              </a:rPr>
              <a:t>Slide </a:t>
            </a:r>
            <a:fld id="{1E6F8221-7D42-47C8-8226-2BDDEB866FE1}" type="slidenum">
              <a:rPr lang="en-US" altLang="zh-CN" sz="1200" smtClean="0">
                <a:solidFill>
                  <a:srgbClr val="000000"/>
                </a:solidFill>
                <a:latin typeface="Times New Roman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 sz="12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8299386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b="1" dirty="0">
                <a:solidFill>
                  <a:srgbClr val="000000"/>
                </a:solidFill>
                <a:ea typeface="宋体" panose="02010600030101010101" pitchFamily="2" charset="-122"/>
              </a:rPr>
              <a:t>doc.: IEEE </a:t>
            </a:r>
            <a:r>
              <a:rPr lang="en-US" sz="1800" b="1" dirty="0" smtClean="0">
                <a:solidFill>
                  <a:srgbClr val="000000"/>
                </a:solidFill>
                <a:ea typeface="宋体" panose="02010600030101010101" pitchFamily="2" charset="-122"/>
              </a:rPr>
              <a:t>802.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11-15/0856r1</a:t>
            </a:r>
            <a:endParaRPr lang="en-US" sz="1800" b="1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52647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b="1" dirty="0" smtClean="0">
                <a:solidFill>
                  <a:srgbClr val="000000"/>
                </a:solidFill>
                <a:ea typeface="宋体" panose="02010600030101010101" pitchFamily="2" charset="-122"/>
              </a:rPr>
              <a:t>July 2015</a:t>
            </a:r>
            <a:endParaRPr lang="en-US" sz="1800" b="1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4989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Calibri" pitchFamily="34" charset="0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70437"/>
            <a:ext cx="9144000" cy="809074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Compressed Uplink Trigger Frame</a:t>
            </a:r>
            <a:endParaRPr lang="en-US" sz="4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1524533"/>
              </p:ext>
            </p:extLst>
          </p:nvPr>
        </p:nvGraphicFramePr>
        <p:xfrm>
          <a:off x="2016125" y="2959004"/>
          <a:ext cx="8159750" cy="379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Document" r:id="rId3" imgW="9012011" imgH="4204228" progId="Word.Document.8">
                  <p:embed/>
                </p:oleObj>
              </mc:Choice>
              <mc:Fallback>
                <p:oleObj name="Document" r:id="rId3" imgW="9012011" imgH="42042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6125" y="2959004"/>
                        <a:ext cx="8159750" cy="37973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2209800" y="186236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ko-KR" sz="2000" dirty="0">
                <a:latin typeface="+mj-lt"/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latin typeface="+mj-lt"/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latin typeface="+mj-lt"/>
                <a:ea typeface="굴림" panose="020B0600000101010101" pitchFamily="50" charset="-127"/>
              </a:rPr>
              <a:t>2015-07-12</a:t>
            </a:r>
            <a:endParaRPr lang="en-US" altLang="ko-KR" sz="2000" b="0" dirty="0">
              <a:latin typeface="+mj-lt"/>
              <a:ea typeface="굴림" panose="020B0600000101010101" pitchFamily="50" charset="-127"/>
            </a:endParaRPr>
          </a:p>
          <a:p>
            <a:pPr algn="ctr">
              <a:buFontTx/>
              <a:buNone/>
            </a:pPr>
            <a:endParaRPr lang="en-US" altLang="ko-KR" sz="2000" b="0" dirty="0">
              <a:latin typeface="+mj-lt"/>
              <a:ea typeface="굴림" panose="020B0600000101010101" pitchFamily="50" charset="-127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2107164" y="221064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2000" dirty="0">
                <a:latin typeface="+mj-lt"/>
                <a:ea typeface="宋体" panose="02010600030101010101" pitchFamily="2" charset="-122"/>
              </a:rPr>
              <a:t>Authors:</a:t>
            </a:r>
            <a:endParaRPr lang="en-US" altLang="ko-KR" sz="2000" b="0" dirty="0">
              <a:latin typeface="+mj-lt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2370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sentence SFD:</a:t>
            </a:r>
          </a:p>
          <a:p>
            <a:pPr lvl="1"/>
            <a:r>
              <a:rPr lang="en-US" sz="1800" b="0" dirty="0"/>
              <a:t>Per-user information in the Trigger Frame may be omitted for scheduled STA(s).</a:t>
            </a:r>
          </a:p>
        </p:txBody>
      </p:sp>
    </p:spTree>
    <p:extLst>
      <p:ext uri="{BB962C8B-B14F-4D97-AF65-F5344CB8AC3E}">
        <p14:creationId xmlns:p14="http://schemas.microsoft.com/office/powerpoint/2010/main" val="2615103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</a:t>
            </a:r>
            <a:r>
              <a:rPr lang="en-GB" dirty="0" smtClean="0"/>
              <a:t>IEEE </a:t>
            </a:r>
            <a:r>
              <a:rPr lang="en-GB" dirty="0"/>
              <a:t>802.11-15/0132r5 </a:t>
            </a:r>
            <a:r>
              <a:rPr lang="en-GB" dirty="0" smtClean="0"/>
              <a:t> </a:t>
            </a:r>
            <a:r>
              <a:rPr lang="en-US" dirty="0" smtClean="0"/>
              <a:t>Specification </a:t>
            </a:r>
            <a:r>
              <a:rPr lang="en-US" dirty="0"/>
              <a:t>Framework for </a:t>
            </a:r>
            <a:r>
              <a:rPr lang="en-US" dirty="0" err="1"/>
              <a:t>TGax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11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2498" y="1800809"/>
            <a:ext cx="10425404" cy="3629608"/>
          </a:xfrm>
        </p:spPr>
        <p:txBody>
          <a:bodyPr>
            <a:normAutofit/>
          </a:bodyPr>
          <a:lstStyle/>
          <a:p>
            <a:r>
              <a:rPr lang="en-GB" dirty="0" smtClean="0"/>
              <a:t>An UL MU transmission has been defined as a sequence of UL-TR frame, UL MU PPDU and ACK</a:t>
            </a:r>
          </a:p>
          <a:p>
            <a:pPr lvl="1"/>
            <a:r>
              <a:rPr lang="en-GB" dirty="0" smtClean="0"/>
              <a:t>An </a:t>
            </a:r>
            <a:r>
              <a:rPr lang="en-GB" dirty="0"/>
              <a:t>UL MU PPDU (MU-MIMO or OFDMA) is sent as an immediate response (IFS TBD) to a Trigger frame (format TBD) sent by the </a:t>
            </a:r>
            <a:r>
              <a:rPr lang="en-GB" dirty="0" smtClean="0"/>
              <a:t>AP. [1]</a:t>
            </a:r>
          </a:p>
          <a:p>
            <a:pPr lvl="1"/>
            <a:r>
              <a:rPr lang="en-GB" dirty="0"/>
              <a:t>The amendment shall define a mechanism for multiplexing DL acknowledgments sent in response to UL MU transmissions. </a:t>
            </a:r>
            <a:r>
              <a:rPr lang="en-GB" dirty="0" smtClean="0"/>
              <a:t>[1]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UL MU transmission extension in one TXOP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33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581" y="299564"/>
            <a:ext cx="11262050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Option 1: </a:t>
            </a:r>
            <a:r>
              <a:rPr lang="en-US" dirty="0" smtClean="0"/>
              <a:t>A TR schedules all uplink transmissions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1437670" y="4936573"/>
            <a:ext cx="44318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Nodes can go to the sleep mode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Less TR overhead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Useful for periodic traffic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6429541" y="4855545"/>
            <a:ext cx="56069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Synchronization problem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Padding overhead for aperiodic traffic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(since AP should know about STAs queue status)</a:t>
            </a:r>
          </a:p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925359" y="1381877"/>
            <a:ext cx="8028292" cy="3162137"/>
            <a:chOff x="759032" y="1325367"/>
            <a:chExt cx="8028292" cy="3162137"/>
          </a:xfrm>
        </p:grpSpPr>
        <p:grpSp>
          <p:nvGrpSpPr>
            <p:cNvPr id="71" name="Group 70"/>
            <p:cNvGrpSpPr/>
            <p:nvPr/>
          </p:nvGrpSpPr>
          <p:grpSpPr>
            <a:xfrm>
              <a:off x="759032" y="1325367"/>
              <a:ext cx="8028292" cy="3162137"/>
              <a:chOff x="1028124" y="2827843"/>
              <a:chExt cx="4767618" cy="3343686"/>
            </a:xfrm>
          </p:grpSpPr>
          <p:grpSp>
            <p:nvGrpSpPr>
              <p:cNvPr id="65" name="Group 64"/>
              <p:cNvGrpSpPr/>
              <p:nvPr/>
            </p:nvGrpSpPr>
            <p:grpSpPr>
              <a:xfrm>
                <a:off x="1028124" y="3244030"/>
                <a:ext cx="4767618" cy="2927499"/>
                <a:chOff x="1096197" y="2031050"/>
                <a:chExt cx="4767618" cy="2927499"/>
              </a:xfrm>
            </p:grpSpPr>
            <p:grpSp>
              <p:nvGrpSpPr>
                <p:cNvPr id="4" name="Group 3"/>
                <p:cNvGrpSpPr/>
                <p:nvPr/>
              </p:nvGrpSpPr>
              <p:grpSpPr>
                <a:xfrm>
                  <a:off x="1096197" y="2031050"/>
                  <a:ext cx="4767618" cy="2927499"/>
                  <a:chOff x="3736904" y="2305771"/>
                  <a:chExt cx="2753070" cy="2927499"/>
                </a:xfrm>
              </p:grpSpPr>
              <p:grpSp>
                <p:nvGrpSpPr>
                  <p:cNvPr id="5" name="Group 4"/>
                  <p:cNvGrpSpPr/>
                  <p:nvPr/>
                </p:nvGrpSpPr>
                <p:grpSpPr>
                  <a:xfrm>
                    <a:off x="3792683" y="3000503"/>
                    <a:ext cx="2579860" cy="1329983"/>
                    <a:chOff x="2965418" y="2895600"/>
                    <a:chExt cx="1944303" cy="1329983"/>
                  </a:xfrm>
                </p:grpSpPr>
                <p:cxnSp>
                  <p:nvCxnSpPr>
                    <p:cNvPr id="23" name="Straight Arrow Connector 22"/>
                    <p:cNvCxnSpPr/>
                    <p:nvPr/>
                  </p:nvCxnSpPr>
                  <p:spPr bwMode="auto">
                    <a:xfrm>
                      <a:off x="2965418" y="2895600"/>
                      <a:ext cx="1944303" cy="20009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  <p:cxnSp>
                  <p:nvCxnSpPr>
                    <p:cNvPr id="24" name="Straight Arrow Connector 23"/>
                    <p:cNvCxnSpPr/>
                    <p:nvPr/>
                  </p:nvCxnSpPr>
                  <p:spPr bwMode="auto">
                    <a:xfrm flipV="1">
                      <a:off x="2965418" y="3635258"/>
                      <a:ext cx="1944303" cy="12049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  <p:cxnSp>
                  <p:nvCxnSpPr>
                    <p:cNvPr id="25" name="Straight Arrow Connector 24"/>
                    <p:cNvCxnSpPr/>
                    <p:nvPr/>
                  </p:nvCxnSpPr>
                  <p:spPr bwMode="auto">
                    <a:xfrm flipV="1">
                      <a:off x="2965418" y="4205694"/>
                      <a:ext cx="1944303" cy="19889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</p:grpSp>
              <p:sp>
                <p:nvSpPr>
                  <p:cNvPr id="6" name="TextBox 5"/>
                  <p:cNvSpPr txBox="1"/>
                  <p:nvPr/>
                </p:nvSpPr>
                <p:spPr>
                  <a:xfrm>
                    <a:off x="3736904" y="2675203"/>
                    <a:ext cx="165451" cy="29290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b="1" dirty="0" smtClean="0"/>
                      <a:t>AP</a:t>
                    </a:r>
                    <a:endParaRPr lang="en-US" sz="1200" b="1" dirty="0"/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6155390" y="4894716"/>
                    <a:ext cx="334584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600" dirty="0" smtClean="0"/>
                      <a:t>time</a:t>
                    </a:r>
                    <a:endParaRPr lang="en-US" sz="1600" dirty="0"/>
                  </a:p>
                </p:txBody>
              </p:sp>
              <p:cxnSp>
                <p:nvCxnSpPr>
                  <p:cNvPr id="12" name="Straight Connector 11"/>
                  <p:cNvCxnSpPr/>
                  <p:nvPr/>
                </p:nvCxnSpPr>
                <p:spPr bwMode="auto">
                  <a:xfrm flipH="1">
                    <a:off x="3882930" y="2305771"/>
                    <a:ext cx="3502" cy="2809097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13" name="Rectangle 12"/>
                  <p:cNvSpPr/>
                  <p:nvPr/>
                </p:nvSpPr>
                <p:spPr bwMode="auto">
                  <a:xfrm>
                    <a:off x="3882930" y="2595402"/>
                    <a:ext cx="240885" cy="405098"/>
                  </a:xfrm>
                  <a:prstGeom prst="rect">
                    <a:avLst/>
                  </a:prstGeom>
                  <a:solidFill>
                    <a:schemeClr val="accent5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200" dirty="0"/>
                      <a:t>UL</a:t>
                    </a:r>
                    <a:r>
                      <a:rPr lang="en-US" dirty="0" smtClean="0"/>
                      <a:t> </a:t>
                    </a:r>
                    <a:r>
                      <a:rPr lang="en-US" sz="1200" dirty="0" smtClean="0"/>
                      <a:t>TR</a:t>
                    </a:r>
                    <a:endParaRPr kumimoji="0" lang="en-US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14" name="Straight Connector 13"/>
                  <p:cNvCxnSpPr/>
                  <p:nvPr/>
                </p:nvCxnSpPr>
                <p:spPr bwMode="auto">
                  <a:xfrm>
                    <a:off x="4121294" y="2319530"/>
                    <a:ext cx="2521" cy="279533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15" name="Straight Connector 14"/>
                  <p:cNvCxnSpPr/>
                  <p:nvPr/>
                </p:nvCxnSpPr>
                <p:spPr bwMode="auto">
                  <a:xfrm flipH="1">
                    <a:off x="4157777" y="2312858"/>
                    <a:ext cx="1" cy="280201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17" name="Rectangle 16"/>
                  <p:cNvSpPr/>
                  <p:nvPr/>
                </p:nvSpPr>
                <p:spPr bwMode="auto">
                  <a:xfrm>
                    <a:off x="4157777" y="3359220"/>
                    <a:ext cx="509330" cy="392988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/>
                      <a:t>STA 1</a:t>
                    </a:r>
                    <a:endParaRPr kumimoji="0" lang="en-US" sz="11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8" name="Rectangle 17"/>
                  <p:cNvSpPr/>
                  <p:nvPr/>
                </p:nvSpPr>
                <p:spPr bwMode="auto">
                  <a:xfrm>
                    <a:off x="4157778" y="3941630"/>
                    <a:ext cx="559303" cy="38884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/>
                      <a:t>STA 2</a:t>
                    </a:r>
                    <a:endParaRPr kumimoji="0" lang="en-US" sz="105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19" name="Straight Connector 18"/>
                  <p:cNvCxnSpPr/>
                  <p:nvPr/>
                </p:nvCxnSpPr>
                <p:spPr bwMode="auto">
                  <a:xfrm>
                    <a:off x="4994433" y="2368153"/>
                    <a:ext cx="3166" cy="2823405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20" name="Straight Connector 19"/>
                  <p:cNvCxnSpPr/>
                  <p:nvPr/>
                </p:nvCxnSpPr>
                <p:spPr bwMode="auto">
                  <a:xfrm>
                    <a:off x="5034083" y="2361240"/>
                    <a:ext cx="0" cy="282323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22" name="Rectangle 21"/>
                  <p:cNvSpPr/>
                  <p:nvPr/>
                </p:nvSpPr>
                <p:spPr bwMode="auto">
                  <a:xfrm>
                    <a:off x="5034083" y="2567676"/>
                    <a:ext cx="192984" cy="432824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100" dirty="0" smtClean="0"/>
                      <a:t>ACK/BA</a:t>
                    </a:r>
                  </a:p>
                </p:txBody>
              </p:sp>
            </p:grpSp>
            <p:cxnSp>
              <p:nvCxnSpPr>
                <p:cNvPr id="29" name="Straight Arrow Connector 28"/>
                <p:cNvCxnSpPr/>
                <p:nvPr/>
              </p:nvCxnSpPr>
              <p:spPr bwMode="auto">
                <a:xfrm>
                  <a:off x="1192793" y="4658769"/>
                  <a:ext cx="4467661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30" name="Rectangle 29"/>
                <p:cNvSpPr/>
                <p:nvPr/>
              </p:nvSpPr>
              <p:spPr bwMode="auto">
                <a:xfrm>
                  <a:off x="1825045" y="4282799"/>
                  <a:ext cx="775706" cy="38884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400" dirty="0" smtClean="0"/>
                    <a:t>STA 3</a:t>
                  </a:r>
                  <a:endPara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32" name="Straight Connector 31"/>
                <p:cNvCxnSpPr/>
                <p:nvPr/>
              </p:nvCxnSpPr>
              <p:spPr bwMode="auto">
                <a:xfrm flipH="1">
                  <a:off x="3676781" y="2093432"/>
                  <a:ext cx="4008" cy="2823405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33" name="Straight Connector 32"/>
                <p:cNvCxnSpPr/>
                <p:nvPr/>
              </p:nvCxnSpPr>
              <p:spPr bwMode="auto">
                <a:xfrm flipH="1">
                  <a:off x="3754013" y="2093190"/>
                  <a:ext cx="208" cy="2816561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36" name="Rectangle 35"/>
                <p:cNvSpPr/>
                <p:nvPr/>
              </p:nvSpPr>
              <p:spPr bwMode="auto">
                <a:xfrm>
                  <a:off x="3754222" y="4269921"/>
                  <a:ext cx="776291" cy="38884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400" dirty="0" smtClean="0"/>
                    <a:t>STA 6</a:t>
                  </a:r>
                  <a:endPara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37" name="Rectangle 36"/>
                <p:cNvSpPr/>
                <p:nvPr/>
              </p:nvSpPr>
              <p:spPr bwMode="auto">
                <a:xfrm>
                  <a:off x="3754221" y="3666916"/>
                  <a:ext cx="696643" cy="38884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400" dirty="0" smtClean="0"/>
                    <a:t>STA 5</a:t>
                  </a:r>
                  <a:endPara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38" name="Rectangle 37"/>
                <p:cNvSpPr/>
                <p:nvPr/>
              </p:nvSpPr>
              <p:spPr bwMode="auto">
                <a:xfrm>
                  <a:off x="3754013" y="3087230"/>
                  <a:ext cx="776500" cy="38884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400" dirty="0" smtClean="0"/>
                    <a:t>STA 4</a:t>
                  </a:r>
                  <a:endPara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 bwMode="auto">
                <a:xfrm>
                  <a:off x="5006098" y="2144059"/>
                  <a:ext cx="9187" cy="2765691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40" name="Straight Connector 39"/>
                <p:cNvCxnSpPr/>
                <p:nvPr/>
              </p:nvCxnSpPr>
              <p:spPr bwMode="auto">
                <a:xfrm>
                  <a:off x="5088717" y="2144058"/>
                  <a:ext cx="0" cy="2765693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43" name="Rectangle 42"/>
                <p:cNvSpPr/>
                <p:nvPr/>
              </p:nvSpPr>
              <p:spPr bwMode="auto">
                <a:xfrm>
                  <a:off x="5088717" y="2320681"/>
                  <a:ext cx="327933" cy="429474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200" dirty="0" smtClean="0"/>
                    <a:t>ACK/BA</a:t>
                  </a:r>
                </a:p>
              </p:txBody>
            </p:sp>
          </p:grpSp>
          <p:cxnSp>
            <p:nvCxnSpPr>
              <p:cNvPr id="67" name="Straight Arrow Connector 66"/>
              <p:cNvCxnSpPr/>
              <p:nvPr/>
            </p:nvCxnSpPr>
            <p:spPr>
              <a:xfrm flipV="1">
                <a:off x="1281004" y="3169671"/>
                <a:ext cx="4067573" cy="647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TextBox 68"/>
              <p:cNvSpPr txBox="1"/>
              <p:nvPr/>
            </p:nvSpPr>
            <p:spPr>
              <a:xfrm>
                <a:off x="2922422" y="2827843"/>
                <a:ext cx="1146160" cy="390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TXOP</a:t>
                </a:r>
                <a:endParaRPr lang="en-US" dirty="0"/>
              </a:p>
            </p:txBody>
          </p:sp>
        </p:grpSp>
        <p:sp>
          <p:nvSpPr>
            <p:cNvPr id="3" name="Rectangle 2"/>
            <p:cNvSpPr/>
            <p:nvPr/>
          </p:nvSpPr>
          <p:spPr bwMode="auto">
            <a:xfrm>
              <a:off x="3471619" y="2714363"/>
              <a:ext cx="954523" cy="37116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smtClean="0"/>
                <a:t>Padding</a:t>
              </a:r>
              <a:endParaRPr lang="en-US" sz="1400" dirty="0"/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3634081" y="3265995"/>
              <a:ext cx="792062" cy="36266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smtClean="0"/>
                <a:t>Padding</a:t>
              </a:r>
              <a:endParaRPr lang="en-US" sz="1400" dirty="0"/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3305860" y="3853016"/>
              <a:ext cx="1129513" cy="36316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smtClean="0"/>
                <a:t>Padding</a:t>
              </a:r>
              <a:endParaRPr lang="en-US" sz="1400" dirty="0"/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6542149" y="2714363"/>
              <a:ext cx="810373" cy="37529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smtClean="0"/>
                <a:t>Padding</a:t>
              </a:r>
              <a:endParaRPr lang="en-US" sz="1400" dirty="0"/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6408027" y="3265995"/>
              <a:ext cx="944495" cy="363613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smtClean="0"/>
                <a:t>Padding</a:t>
              </a:r>
              <a:endParaRPr lang="en-US" sz="1400" dirty="0"/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6542148" y="3832135"/>
              <a:ext cx="816317" cy="374425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 smtClean="0"/>
                <a:t>Padding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945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6" y="362165"/>
            <a:ext cx="11828317" cy="1268111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Option 2: </a:t>
            </a:r>
            <a:r>
              <a:rPr lang="en-US" sz="2800" dirty="0" smtClean="0"/>
              <a:t>More than one TR can be transmitted during UP link </a:t>
            </a:r>
            <a:r>
              <a:rPr lang="en-US" sz="2800" dirty="0" smtClean="0">
                <a:solidFill>
                  <a:schemeClr val="accent6"/>
                </a:solidFill>
              </a:rPr>
              <a:t>TXOP (1/2)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853574" y="4768833"/>
            <a:ext cx="4431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No synchronization </a:t>
            </a:r>
            <a:r>
              <a:rPr lang="en-US" dirty="0" smtClean="0"/>
              <a:t>problem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390869" y="4684332"/>
            <a:ext cx="48546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Nodes cannot go to the sleep mode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TR over head can be high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Padding overhead for aperiodic traffic</a:t>
            </a:r>
            <a:r>
              <a:rPr lang="en-US" dirty="0" smtClean="0"/>
              <a:t>, since AP doesn't know the buffer status of STA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539924" y="1259922"/>
            <a:ext cx="8602451" cy="3335266"/>
            <a:chOff x="564150" y="1350017"/>
            <a:chExt cx="8602451" cy="3335266"/>
          </a:xfrm>
        </p:grpSpPr>
        <p:grpSp>
          <p:nvGrpSpPr>
            <p:cNvPr id="31" name="Group 30"/>
            <p:cNvGrpSpPr/>
            <p:nvPr/>
          </p:nvGrpSpPr>
          <p:grpSpPr>
            <a:xfrm>
              <a:off x="564150" y="1350017"/>
              <a:ext cx="8602451" cy="3335266"/>
              <a:chOff x="988395" y="2091267"/>
              <a:chExt cx="6058302" cy="3335266"/>
            </a:xfrm>
          </p:grpSpPr>
          <p:grpSp>
            <p:nvGrpSpPr>
              <p:cNvPr id="71" name="Group 70"/>
              <p:cNvGrpSpPr/>
              <p:nvPr/>
            </p:nvGrpSpPr>
            <p:grpSpPr>
              <a:xfrm>
                <a:off x="988395" y="2091267"/>
                <a:ext cx="6058302" cy="3335266"/>
                <a:chOff x="988395" y="2875038"/>
                <a:chExt cx="6058302" cy="3335266"/>
              </a:xfrm>
            </p:grpSpPr>
            <p:grpSp>
              <p:nvGrpSpPr>
                <p:cNvPr id="65" name="Group 64"/>
                <p:cNvGrpSpPr/>
                <p:nvPr/>
              </p:nvGrpSpPr>
              <p:grpSpPr>
                <a:xfrm>
                  <a:off x="988395" y="3244030"/>
                  <a:ext cx="6058302" cy="2966274"/>
                  <a:chOff x="1056468" y="2031050"/>
                  <a:chExt cx="6058302" cy="2966274"/>
                </a:xfrm>
              </p:grpSpPr>
              <p:grpSp>
                <p:nvGrpSpPr>
                  <p:cNvPr id="4" name="Group 3"/>
                  <p:cNvGrpSpPr/>
                  <p:nvPr/>
                </p:nvGrpSpPr>
                <p:grpSpPr>
                  <a:xfrm>
                    <a:off x="1056468" y="2031050"/>
                    <a:ext cx="6058302" cy="2946952"/>
                    <a:chOff x="3713962" y="2305771"/>
                    <a:chExt cx="3498378" cy="2946952"/>
                  </a:xfrm>
                </p:grpSpPr>
                <p:grpSp>
                  <p:nvGrpSpPr>
                    <p:cNvPr id="5" name="Group 4"/>
                    <p:cNvGrpSpPr/>
                    <p:nvPr/>
                  </p:nvGrpSpPr>
                  <p:grpSpPr>
                    <a:xfrm>
                      <a:off x="3792682" y="3000502"/>
                      <a:ext cx="3300426" cy="1338829"/>
                      <a:chOff x="2965418" y="2895599"/>
                      <a:chExt cx="2487356" cy="1338829"/>
                    </a:xfrm>
                  </p:grpSpPr>
                  <p:cxnSp>
                    <p:nvCxnSpPr>
                      <p:cNvPr id="23" name="Straight Arrow Connector 22"/>
                      <p:cNvCxnSpPr/>
                      <p:nvPr/>
                    </p:nvCxnSpPr>
                    <p:spPr bwMode="auto">
                      <a:xfrm>
                        <a:off x="2965418" y="2895599"/>
                        <a:ext cx="2463643" cy="13453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triangle"/>
                      </a:ln>
                      <a:effectLst/>
                    </p:spPr>
                  </p:cxnSp>
                  <p:cxnSp>
                    <p:nvCxnSpPr>
                      <p:cNvPr id="24" name="Straight Arrow Connector 23"/>
                      <p:cNvCxnSpPr/>
                      <p:nvPr/>
                    </p:nvCxnSpPr>
                    <p:spPr bwMode="auto">
                      <a:xfrm flipV="1">
                        <a:off x="2965418" y="3626189"/>
                        <a:ext cx="2487356" cy="21118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triangle"/>
                      </a:ln>
                      <a:effectLst/>
                    </p:spPr>
                  </p:cxnSp>
                  <p:cxnSp>
                    <p:nvCxnSpPr>
                      <p:cNvPr id="25" name="Straight Arrow Connector 24"/>
                      <p:cNvCxnSpPr/>
                      <p:nvPr/>
                    </p:nvCxnSpPr>
                    <p:spPr bwMode="auto">
                      <a:xfrm>
                        <a:off x="2965418" y="4225584"/>
                        <a:ext cx="2487356" cy="8844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triangle"/>
                      </a:ln>
                      <a:effectLst/>
                    </p:spPr>
                  </p:cxnSp>
                </p:grpSp>
                <p:sp>
                  <p:nvSpPr>
                    <p:cNvPr id="6" name="TextBox 5"/>
                    <p:cNvSpPr txBox="1"/>
                    <p:nvPr/>
                  </p:nvSpPr>
                  <p:spPr>
                    <a:xfrm>
                      <a:off x="3713962" y="2704584"/>
                      <a:ext cx="16545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200" b="1" dirty="0" smtClean="0"/>
                        <a:t>AP</a:t>
                      </a:r>
                      <a:endParaRPr lang="en-US" sz="1200" b="1" dirty="0"/>
                    </a:p>
                  </p:txBody>
                </p:sp>
                <p:sp>
                  <p:nvSpPr>
                    <p:cNvPr id="9" name="TextBox 8"/>
                    <p:cNvSpPr txBox="1"/>
                    <p:nvPr/>
                  </p:nvSpPr>
                  <p:spPr>
                    <a:xfrm>
                      <a:off x="6877756" y="4914169"/>
                      <a:ext cx="334584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600" dirty="0" smtClean="0"/>
                        <a:t>time</a:t>
                      </a:r>
                      <a:endParaRPr lang="en-US" sz="1600" dirty="0"/>
                    </a:p>
                  </p:txBody>
                </p:sp>
                <p:cxnSp>
                  <p:nvCxnSpPr>
                    <p:cNvPr id="12" name="Straight Connector 11"/>
                    <p:cNvCxnSpPr/>
                    <p:nvPr/>
                  </p:nvCxnSpPr>
                  <p:spPr bwMode="auto">
                    <a:xfrm flipH="1">
                      <a:off x="3882128" y="2305771"/>
                      <a:ext cx="4303" cy="2878699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13" name="Rectangle 12"/>
                    <p:cNvSpPr/>
                    <p:nvPr/>
                  </p:nvSpPr>
                  <p:spPr bwMode="auto">
                    <a:xfrm>
                      <a:off x="3882930" y="2543301"/>
                      <a:ext cx="305354" cy="457199"/>
                    </a:xfrm>
                    <a:prstGeom prst="rect">
                      <a:avLst/>
                    </a:prstGeom>
                    <a:solidFill>
                      <a:schemeClr val="accent5">
                        <a:lumMod val="60000"/>
                        <a:lumOff val="40000"/>
                      </a:scheme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dirty="0"/>
                        <a:t>UL</a:t>
                      </a:r>
                      <a:r>
                        <a:rPr lang="en-US" dirty="0" smtClean="0"/>
                        <a:t> </a:t>
                      </a:r>
                      <a:r>
                        <a:rPr lang="en-US" sz="1200" dirty="0" smtClean="0"/>
                        <a:t>TR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cxnSp>
                  <p:nvCxnSpPr>
                    <p:cNvPr id="14" name="Straight Connector 13"/>
                    <p:cNvCxnSpPr/>
                    <p:nvPr/>
                  </p:nvCxnSpPr>
                  <p:spPr bwMode="auto">
                    <a:xfrm flipH="1">
                      <a:off x="4181667" y="2308006"/>
                      <a:ext cx="6617" cy="2876464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15" name="Straight Connector 14"/>
                    <p:cNvCxnSpPr/>
                    <p:nvPr/>
                  </p:nvCxnSpPr>
                  <p:spPr bwMode="auto">
                    <a:xfrm>
                      <a:off x="4237514" y="2308006"/>
                      <a:ext cx="0" cy="2878701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17" name="Rectangle 16"/>
                    <p:cNvSpPr/>
                    <p:nvPr/>
                  </p:nvSpPr>
                  <p:spPr bwMode="auto">
                    <a:xfrm>
                      <a:off x="4237452" y="3350839"/>
                      <a:ext cx="526730" cy="401370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dirty="0" smtClean="0"/>
                        <a:t>STA 1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8" name="Rectangle 17"/>
                    <p:cNvSpPr/>
                    <p:nvPr/>
                  </p:nvSpPr>
                  <p:spPr bwMode="auto">
                    <a:xfrm>
                      <a:off x="4238509" y="3936723"/>
                      <a:ext cx="601977" cy="388849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dirty="0" smtClean="0"/>
                        <a:t>STA 2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cxnSp>
                  <p:nvCxnSpPr>
                    <p:cNvPr id="19" name="Straight Connector 18"/>
                    <p:cNvCxnSpPr/>
                    <p:nvPr/>
                  </p:nvCxnSpPr>
                  <p:spPr bwMode="auto">
                    <a:xfrm flipH="1">
                      <a:off x="5174296" y="2326201"/>
                      <a:ext cx="6830" cy="2878701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20" name="Straight Connector 19"/>
                    <p:cNvCxnSpPr/>
                    <p:nvPr/>
                  </p:nvCxnSpPr>
                  <p:spPr bwMode="auto">
                    <a:xfrm>
                      <a:off x="5228288" y="2319530"/>
                      <a:ext cx="0" cy="2878701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22" name="Rectangle 21"/>
                    <p:cNvSpPr/>
                    <p:nvPr/>
                  </p:nvSpPr>
                  <p:spPr bwMode="auto">
                    <a:xfrm>
                      <a:off x="5228382" y="2549861"/>
                      <a:ext cx="216768" cy="457199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dirty="0" smtClean="0"/>
                        <a:t>ACK/BA</a:t>
                      </a:r>
                    </a:p>
                  </p:txBody>
                </p:sp>
              </p:grpSp>
              <p:cxnSp>
                <p:nvCxnSpPr>
                  <p:cNvPr id="29" name="Straight Arrow Connector 28"/>
                  <p:cNvCxnSpPr/>
                  <p:nvPr/>
                </p:nvCxnSpPr>
                <p:spPr bwMode="auto">
                  <a:xfrm flipV="1">
                    <a:off x="1192793" y="4629128"/>
                    <a:ext cx="5715497" cy="29643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triangle"/>
                  </a:ln>
                  <a:effectLst/>
                </p:spPr>
              </p:cxnSp>
              <p:sp>
                <p:nvSpPr>
                  <p:cNvPr id="30" name="Rectangle 29"/>
                  <p:cNvSpPr/>
                  <p:nvPr/>
                </p:nvSpPr>
                <p:spPr bwMode="auto">
                  <a:xfrm>
                    <a:off x="1963019" y="4269921"/>
                    <a:ext cx="989816" cy="38884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/>
                      <a:t>STA 3</a:t>
                    </a:r>
                    <a:endParaRPr kumimoji="0" lang="en-US" sz="105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 bwMode="auto">
                  <a:xfrm flipH="1">
                    <a:off x="4052161" y="2058152"/>
                    <a:ext cx="4007" cy="286535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33" name="Straight Connector 32"/>
                  <p:cNvCxnSpPr/>
                  <p:nvPr/>
                </p:nvCxnSpPr>
                <p:spPr bwMode="auto">
                  <a:xfrm>
                    <a:off x="4135554" y="2058152"/>
                    <a:ext cx="0" cy="286535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36" name="Rectangle 35"/>
                  <p:cNvSpPr/>
                  <p:nvPr/>
                </p:nvSpPr>
                <p:spPr bwMode="auto">
                  <a:xfrm>
                    <a:off x="4762346" y="4256385"/>
                    <a:ext cx="769017" cy="372179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/>
                      <a:t>STA 6</a:t>
                    </a:r>
                    <a:endParaRPr kumimoji="0" lang="en-US" sz="105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7" name="Rectangle 36"/>
                  <p:cNvSpPr/>
                  <p:nvPr/>
                </p:nvSpPr>
                <p:spPr bwMode="auto">
                  <a:xfrm>
                    <a:off x="4762346" y="3676325"/>
                    <a:ext cx="689629" cy="388849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/>
                      <a:t>STA 5</a:t>
                    </a:r>
                    <a:endParaRPr kumimoji="0" lang="en-US" sz="105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8" name="Rectangle 37"/>
                  <p:cNvSpPr/>
                  <p:nvPr/>
                </p:nvSpPr>
                <p:spPr bwMode="auto">
                  <a:xfrm>
                    <a:off x="4762346" y="3076118"/>
                    <a:ext cx="769015" cy="388849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/>
                      <a:t>STA 4</a:t>
                    </a:r>
                    <a:endParaRPr kumimoji="0" lang="en-US" sz="105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39" name="Straight Connector 38"/>
                  <p:cNvCxnSpPr/>
                  <p:nvPr/>
                </p:nvCxnSpPr>
                <p:spPr bwMode="auto">
                  <a:xfrm flipH="1">
                    <a:off x="6078768" y="2118623"/>
                    <a:ext cx="6266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40" name="Straight Connector 39"/>
                  <p:cNvCxnSpPr/>
                  <p:nvPr/>
                </p:nvCxnSpPr>
                <p:spPr bwMode="auto">
                  <a:xfrm>
                    <a:off x="6182228" y="2118623"/>
                    <a:ext cx="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43" name="Rectangle 42"/>
                  <p:cNvSpPr/>
                  <p:nvPr/>
                </p:nvSpPr>
                <p:spPr bwMode="auto">
                  <a:xfrm>
                    <a:off x="6182228" y="2271269"/>
                    <a:ext cx="371224" cy="457199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200" dirty="0" smtClean="0"/>
                      <a:t>ACK/BA</a:t>
                    </a:r>
                  </a:p>
                </p:txBody>
              </p:sp>
            </p:grpSp>
            <p:cxnSp>
              <p:nvCxnSpPr>
                <p:cNvPr id="67" name="Straight Arrow Connector 66"/>
                <p:cNvCxnSpPr/>
                <p:nvPr/>
              </p:nvCxnSpPr>
              <p:spPr>
                <a:xfrm flipV="1">
                  <a:off x="1281004" y="3171920"/>
                  <a:ext cx="5296370" cy="422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9" name="TextBox 68"/>
                <p:cNvSpPr txBox="1"/>
                <p:nvPr/>
              </p:nvSpPr>
              <p:spPr>
                <a:xfrm>
                  <a:off x="3194386" y="2875038"/>
                  <a:ext cx="114616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dirty="0" smtClean="0"/>
                    <a:t>TXOP</a:t>
                  </a:r>
                  <a:endParaRPr lang="en-US" sz="1600" dirty="0"/>
                </a:p>
              </p:txBody>
            </p:sp>
          </p:grpSp>
          <p:sp>
            <p:nvSpPr>
              <p:cNvPr id="41" name="Rectangle 40"/>
              <p:cNvSpPr/>
              <p:nvPr/>
            </p:nvSpPr>
            <p:spPr bwMode="auto">
              <a:xfrm>
                <a:off x="4076888" y="2697789"/>
                <a:ext cx="507023" cy="457199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200" dirty="0"/>
                  <a:t>UL</a:t>
                </a:r>
                <a:r>
                  <a:rPr lang="en-US" dirty="0" smtClean="0"/>
                  <a:t> </a:t>
                </a:r>
                <a:r>
                  <a:rPr lang="en-US" sz="1200" dirty="0" smtClean="0"/>
                  <a:t>TR</a:t>
                </a:r>
                <a:endPara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42" name="Straight Connector 41"/>
              <p:cNvCxnSpPr/>
              <p:nvPr/>
            </p:nvCxnSpPr>
            <p:spPr bwMode="auto">
              <a:xfrm flipH="1">
                <a:off x="4585634" y="2487361"/>
                <a:ext cx="6266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4" name="Straight Connector 43"/>
              <p:cNvCxnSpPr/>
              <p:nvPr/>
            </p:nvCxnSpPr>
            <p:spPr bwMode="auto">
              <a:xfrm>
                <a:off x="4694273" y="2487361"/>
                <a:ext cx="0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3" name="Group 2"/>
            <p:cNvGrpSpPr/>
            <p:nvPr/>
          </p:nvGrpSpPr>
          <p:grpSpPr>
            <a:xfrm>
              <a:off x="3155823" y="2764077"/>
              <a:ext cx="4548610" cy="1582652"/>
              <a:chOff x="3155823" y="2764077"/>
              <a:chExt cx="4548610" cy="1582652"/>
            </a:xfrm>
          </p:grpSpPr>
          <p:sp>
            <p:nvSpPr>
              <p:cNvPr id="45" name="Rectangle 44"/>
              <p:cNvSpPr/>
              <p:nvPr/>
            </p:nvSpPr>
            <p:spPr bwMode="auto">
              <a:xfrm>
                <a:off x="3155823" y="2764077"/>
                <a:ext cx="1005060" cy="40512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0" dirty="0" smtClean="0"/>
                  <a:t>Padding</a:t>
                </a:r>
                <a:endParaRPr lang="en-US" sz="1400" dirty="0"/>
              </a:p>
            </p:txBody>
          </p:sp>
          <p:sp>
            <p:nvSpPr>
              <p:cNvPr id="46" name="Rectangle 45"/>
              <p:cNvSpPr/>
              <p:nvPr/>
            </p:nvSpPr>
            <p:spPr bwMode="auto">
              <a:xfrm>
                <a:off x="3343458" y="3349690"/>
                <a:ext cx="817425" cy="389748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0" dirty="0" smtClean="0"/>
                  <a:t>Padding</a:t>
                </a:r>
                <a:endParaRPr lang="en-US" sz="1400" dirty="0"/>
              </a:p>
            </p:txBody>
          </p:sp>
          <p:sp>
            <p:nvSpPr>
              <p:cNvPr id="47" name="Rectangle 46"/>
              <p:cNvSpPr/>
              <p:nvPr/>
            </p:nvSpPr>
            <p:spPr bwMode="auto">
              <a:xfrm>
                <a:off x="3266089" y="3962299"/>
                <a:ext cx="894793" cy="38443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0" dirty="0" smtClean="0"/>
                  <a:t>Padding</a:t>
                </a:r>
                <a:endParaRPr lang="en-US" sz="1400" dirty="0"/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>
                <a:off x="6918251" y="2764077"/>
                <a:ext cx="786182" cy="389131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0" dirty="0" smtClean="0"/>
                  <a:t>Padding</a:t>
                </a:r>
                <a:endParaRPr lang="en-US" sz="1400" dirty="0"/>
              </a:p>
            </p:txBody>
          </p:sp>
          <p:sp>
            <p:nvSpPr>
              <p:cNvPr id="49" name="Rectangle 48"/>
              <p:cNvSpPr/>
              <p:nvPr/>
            </p:nvSpPr>
            <p:spPr bwMode="auto">
              <a:xfrm>
                <a:off x="6811477" y="3364284"/>
                <a:ext cx="884057" cy="388285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0" dirty="0" smtClean="0"/>
                  <a:t>Padding</a:t>
                </a:r>
                <a:endParaRPr lang="en-US" sz="1400" dirty="0"/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6918250" y="3946848"/>
                <a:ext cx="786183" cy="378915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0" dirty="0" smtClean="0"/>
                  <a:t>Padding</a:t>
                </a:r>
                <a:endParaRPr lang="en-US" sz="14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2514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63"/>
          <p:cNvSpPr txBox="1"/>
          <p:nvPr/>
        </p:nvSpPr>
        <p:spPr>
          <a:xfrm>
            <a:off x="1371170" y="5017615"/>
            <a:ext cx="40093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Scheduling is simpler for aperiodic traffics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Synchronization is simpler</a:t>
            </a:r>
          </a:p>
          <a:p>
            <a:pPr lvl="1"/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6564706" y="5024284"/>
            <a:ext cx="34874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TR Overhead is high</a:t>
            </a:r>
          </a:p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907376" y="1577104"/>
            <a:ext cx="9906802" cy="3265716"/>
            <a:chOff x="-7023" y="1086708"/>
            <a:chExt cx="9906802" cy="3965212"/>
          </a:xfrm>
        </p:grpSpPr>
        <p:grpSp>
          <p:nvGrpSpPr>
            <p:cNvPr id="28" name="Group 27"/>
            <p:cNvGrpSpPr/>
            <p:nvPr/>
          </p:nvGrpSpPr>
          <p:grpSpPr>
            <a:xfrm>
              <a:off x="-7023" y="1086708"/>
              <a:ext cx="9906802" cy="3947439"/>
              <a:chOff x="838200" y="2338884"/>
              <a:chExt cx="9906802" cy="3947439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838200" y="3318673"/>
                <a:ext cx="9906802" cy="2967650"/>
                <a:chOff x="906273" y="2031048"/>
                <a:chExt cx="9906802" cy="2967650"/>
              </a:xfrm>
            </p:grpSpPr>
            <p:grpSp>
              <p:nvGrpSpPr>
                <p:cNvPr id="65" name="Group 64"/>
                <p:cNvGrpSpPr/>
                <p:nvPr/>
              </p:nvGrpSpPr>
              <p:grpSpPr>
                <a:xfrm>
                  <a:off x="906273" y="2031048"/>
                  <a:ext cx="9906802" cy="2967650"/>
                  <a:chOff x="906273" y="2031048"/>
                  <a:chExt cx="9906802" cy="2967650"/>
                </a:xfrm>
              </p:grpSpPr>
              <p:grpSp>
                <p:nvGrpSpPr>
                  <p:cNvPr id="4" name="Group 3"/>
                  <p:cNvGrpSpPr/>
                  <p:nvPr/>
                </p:nvGrpSpPr>
                <p:grpSpPr>
                  <a:xfrm>
                    <a:off x="906273" y="2031049"/>
                    <a:ext cx="9906802" cy="2952009"/>
                    <a:chOff x="3627232" y="2305770"/>
                    <a:chExt cx="5720702" cy="2952009"/>
                  </a:xfrm>
                </p:grpSpPr>
                <p:grpSp>
                  <p:nvGrpSpPr>
                    <p:cNvPr id="5" name="Group 4"/>
                    <p:cNvGrpSpPr/>
                    <p:nvPr/>
                  </p:nvGrpSpPr>
                  <p:grpSpPr>
                    <a:xfrm>
                      <a:off x="3792683" y="3000502"/>
                      <a:ext cx="5555251" cy="1401059"/>
                      <a:chOff x="2965418" y="2895599"/>
                      <a:chExt cx="4186697" cy="1401059"/>
                    </a:xfrm>
                  </p:grpSpPr>
                  <p:cxnSp>
                    <p:nvCxnSpPr>
                      <p:cNvPr id="23" name="Straight Arrow Connector 22"/>
                      <p:cNvCxnSpPr/>
                      <p:nvPr/>
                    </p:nvCxnSpPr>
                    <p:spPr bwMode="auto">
                      <a:xfrm>
                        <a:off x="2965418" y="2895599"/>
                        <a:ext cx="4186697" cy="17021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triangle"/>
                      </a:ln>
                      <a:effectLst/>
                    </p:spPr>
                  </p:cxnSp>
                  <p:cxnSp>
                    <p:nvCxnSpPr>
                      <p:cNvPr id="24" name="Straight Arrow Connector 23"/>
                      <p:cNvCxnSpPr/>
                      <p:nvPr/>
                    </p:nvCxnSpPr>
                    <p:spPr bwMode="auto">
                      <a:xfrm flipV="1">
                        <a:off x="2965418" y="3640217"/>
                        <a:ext cx="4186697" cy="7090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triangle"/>
                      </a:ln>
                      <a:effectLst/>
                    </p:spPr>
                  </p:cxnSp>
                  <p:cxnSp>
                    <p:nvCxnSpPr>
                      <p:cNvPr id="25" name="Straight Arrow Connector 24"/>
                      <p:cNvCxnSpPr/>
                      <p:nvPr/>
                    </p:nvCxnSpPr>
                    <p:spPr bwMode="auto">
                      <a:xfrm>
                        <a:off x="2965418" y="4225583"/>
                        <a:ext cx="4186697" cy="7107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triangle"/>
                      </a:ln>
                      <a:effectLst/>
                    </p:spPr>
                  </p:cxnSp>
                </p:grpSp>
                <p:sp>
                  <p:nvSpPr>
                    <p:cNvPr id="6" name="TextBox 5"/>
                    <p:cNvSpPr txBox="1"/>
                    <p:nvPr/>
                  </p:nvSpPr>
                  <p:spPr>
                    <a:xfrm>
                      <a:off x="3627232" y="2743513"/>
                      <a:ext cx="58378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200" b="1" dirty="0" smtClean="0"/>
                        <a:t>AP</a:t>
                      </a:r>
                      <a:endParaRPr lang="en-US" sz="1200" b="1" dirty="0"/>
                    </a:p>
                  </p:txBody>
                </p:sp>
                <p:sp>
                  <p:nvSpPr>
                    <p:cNvPr id="9" name="TextBox 8"/>
                    <p:cNvSpPr txBox="1"/>
                    <p:nvPr/>
                  </p:nvSpPr>
                  <p:spPr>
                    <a:xfrm>
                      <a:off x="8981648" y="4919225"/>
                      <a:ext cx="334584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600" dirty="0" smtClean="0"/>
                        <a:t>time</a:t>
                      </a:r>
                      <a:endParaRPr lang="en-US" sz="1600" dirty="0"/>
                    </a:p>
                  </p:txBody>
                </p:sp>
                <p:cxnSp>
                  <p:nvCxnSpPr>
                    <p:cNvPr id="12" name="Straight Connector 11"/>
                    <p:cNvCxnSpPr/>
                    <p:nvPr/>
                  </p:nvCxnSpPr>
                  <p:spPr bwMode="auto">
                    <a:xfrm>
                      <a:off x="3886432" y="2305771"/>
                      <a:ext cx="8619" cy="2878701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13" name="Rectangle 12"/>
                    <p:cNvSpPr/>
                    <p:nvPr/>
                  </p:nvSpPr>
                  <p:spPr bwMode="auto">
                    <a:xfrm>
                      <a:off x="3890548" y="2543301"/>
                      <a:ext cx="397061" cy="457199"/>
                    </a:xfrm>
                    <a:prstGeom prst="rect">
                      <a:avLst/>
                    </a:prstGeom>
                    <a:solidFill>
                      <a:schemeClr val="accent5">
                        <a:lumMod val="60000"/>
                        <a:lumOff val="40000"/>
                      </a:scheme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dirty="0"/>
                        <a:t>UL</a:t>
                      </a:r>
                      <a:r>
                        <a:rPr lang="en-US" dirty="0" smtClean="0"/>
                        <a:t> </a:t>
                      </a:r>
                      <a:r>
                        <a:rPr lang="en-US" sz="1200" dirty="0" smtClean="0"/>
                        <a:t>TR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cxnSp>
                  <p:nvCxnSpPr>
                    <p:cNvPr id="14" name="Straight Connector 13"/>
                    <p:cNvCxnSpPr/>
                    <p:nvPr/>
                  </p:nvCxnSpPr>
                  <p:spPr bwMode="auto">
                    <a:xfrm>
                      <a:off x="4287610" y="2308006"/>
                      <a:ext cx="13232" cy="2876466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15" name="Straight Connector 14"/>
                    <p:cNvCxnSpPr/>
                    <p:nvPr/>
                  </p:nvCxnSpPr>
                  <p:spPr bwMode="auto">
                    <a:xfrm>
                      <a:off x="4356157" y="2305771"/>
                      <a:ext cx="0" cy="2878701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17" name="Rectangle 16"/>
                    <p:cNvSpPr/>
                    <p:nvPr/>
                  </p:nvSpPr>
                  <p:spPr bwMode="auto">
                    <a:xfrm>
                      <a:off x="4356158" y="3340865"/>
                      <a:ext cx="372581" cy="411344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dirty="0" smtClean="0"/>
                        <a:t>STA 1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8" name="Rectangle 17"/>
                    <p:cNvSpPr/>
                    <p:nvPr/>
                  </p:nvSpPr>
                  <p:spPr bwMode="auto">
                    <a:xfrm>
                      <a:off x="4356158" y="3941637"/>
                      <a:ext cx="371637" cy="388849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dirty="0" smtClean="0"/>
                        <a:t>STA 2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cxnSp>
                  <p:nvCxnSpPr>
                    <p:cNvPr id="19" name="Straight Connector 18"/>
                    <p:cNvCxnSpPr/>
                    <p:nvPr/>
                  </p:nvCxnSpPr>
                  <p:spPr bwMode="auto">
                    <a:xfrm flipH="1">
                      <a:off x="4728738" y="2305770"/>
                      <a:ext cx="6830" cy="2878701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20" name="Straight Connector 19"/>
                    <p:cNvCxnSpPr/>
                    <p:nvPr/>
                  </p:nvCxnSpPr>
                  <p:spPr bwMode="auto">
                    <a:xfrm>
                      <a:off x="4808585" y="2326091"/>
                      <a:ext cx="0" cy="2878701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22" name="Rectangle 21"/>
                    <p:cNvSpPr/>
                    <p:nvPr/>
                  </p:nvSpPr>
                  <p:spPr bwMode="auto">
                    <a:xfrm>
                      <a:off x="4808585" y="2560810"/>
                      <a:ext cx="308460" cy="459702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dirty="0" smtClean="0"/>
                        <a:t>ACK/BA</a:t>
                      </a:r>
                    </a:p>
                  </p:txBody>
                </p:sp>
              </p:grpSp>
              <p:cxnSp>
                <p:nvCxnSpPr>
                  <p:cNvPr id="29" name="Straight Arrow Connector 28"/>
                  <p:cNvCxnSpPr/>
                  <p:nvPr/>
                </p:nvCxnSpPr>
                <p:spPr bwMode="auto">
                  <a:xfrm flipV="1">
                    <a:off x="1192793" y="4654852"/>
                    <a:ext cx="9620282" cy="3918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triangle"/>
                  </a:ln>
                  <a:effectLst/>
                </p:spPr>
              </p:cxnSp>
              <p:sp>
                <p:nvSpPr>
                  <p:cNvPr id="30" name="Rectangle 29"/>
                  <p:cNvSpPr/>
                  <p:nvPr/>
                </p:nvSpPr>
                <p:spPr bwMode="auto">
                  <a:xfrm>
                    <a:off x="2168587" y="4269921"/>
                    <a:ext cx="637163" cy="38884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/>
                      <a:t>STA 3</a:t>
                    </a:r>
                    <a:endParaRPr kumimoji="0" lang="en-US" sz="105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 bwMode="auto">
                  <a:xfrm flipH="1">
                    <a:off x="3486250" y="2031048"/>
                    <a:ext cx="4007" cy="286535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33" name="Straight Connector 32"/>
                  <p:cNvCxnSpPr/>
                  <p:nvPr/>
                </p:nvCxnSpPr>
                <p:spPr bwMode="auto">
                  <a:xfrm>
                    <a:off x="3624476" y="2058043"/>
                    <a:ext cx="0" cy="286535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36" name="Rectangle 35"/>
                  <p:cNvSpPr/>
                  <p:nvPr/>
                </p:nvSpPr>
                <p:spPr bwMode="auto">
                  <a:xfrm>
                    <a:off x="4426564" y="4266003"/>
                    <a:ext cx="630142" cy="388849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/>
                      <a:t>STA 6</a:t>
                    </a:r>
                    <a:endParaRPr kumimoji="0" lang="en-US" sz="105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7" name="Rectangle 36"/>
                  <p:cNvSpPr/>
                  <p:nvPr/>
                </p:nvSpPr>
                <p:spPr bwMode="auto">
                  <a:xfrm>
                    <a:off x="4426834" y="3700960"/>
                    <a:ext cx="641425" cy="388849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/>
                      <a:t>STA 5</a:t>
                    </a:r>
                    <a:endParaRPr kumimoji="0" lang="en-US" sz="105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8" name="Rectangle 37"/>
                  <p:cNvSpPr/>
                  <p:nvPr/>
                </p:nvSpPr>
                <p:spPr bwMode="auto">
                  <a:xfrm>
                    <a:off x="4426550" y="3095256"/>
                    <a:ext cx="641710" cy="388849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/>
                      <a:t>STA 4</a:t>
                    </a:r>
                    <a:endParaRPr kumimoji="0" lang="en-US" sz="105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39" name="Straight Connector 38"/>
                  <p:cNvCxnSpPr/>
                  <p:nvPr/>
                </p:nvCxnSpPr>
                <p:spPr bwMode="auto">
                  <a:xfrm flipH="1">
                    <a:off x="5068318" y="2119997"/>
                    <a:ext cx="6266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40" name="Straight Connector 39"/>
                  <p:cNvCxnSpPr/>
                  <p:nvPr/>
                </p:nvCxnSpPr>
                <p:spPr bwMode="auto">
                  <a:xfrm>
                    <a:off x="5190925" y="2119997"/>
                    <a:ext cx="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43" name="Rectangle 42"/>
                  <p:cNvSpPr/>
                  <p:nvPr/>
                </p:nvSpPr>
                <p:spPr bwMode="auto">
                  <a:xfrm>
                    <a:off x="5190925" y="2281378"/>
                    <a:ext cx="541051" cy="457199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200" dirty="0" smtClean="0"/>
                      <a:t>ACK/BA</a:t>
                    </a:r>
                  </a:p>
                </p:txBody>
              </p:sp>
            </p:grpSp>
            <p:sp>
              <p:nvSpPr>
                <p:cNvPr id="35" name="Rectangle 34"/>
                <p:cNvSpPr/>
                <p:nvPr/>
              </p:nvSpPr>
              <p:spPr bwMode="auto">
                <a:xfrm>
                  <a:off x="3624475" y="2281379"/>
                  <a:ext cx="679811" cy="457199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200" dirty="0"/>
                    <a:t>UL</a:t>
                  </a:r>
                  <a:r>
                    <a:rPr lang="en-US" dirty="0" smtClean="0"/>
                    <a:t> </a:t>
                  </a:r>
                  <a:r>
                    <a:rPr lang="en-US" sz="1200" dirty="0" smtClean="0"/>
                    <a:t>TR</a:t>
                  </a:r>
                  <a:endPara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41" name="Straight Connector 40"/>
                <p:cNvCxnSpPr/>
                <p:nvPr/>
              </p:nvCxnSpPr>
              <p:spPr bwMode="auto">
                <a:xfrm flipH="1">
                  <a:off x="4298559" y="2051371"/>
                  <a:ext cx="11828" cy="2878701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42" name="Straight Connector 41"/>
                <p:cNvCxnSpPr/>
                <p:nvPr/>
              </p:nvCxnSpPr>
              <p:spPr bwMode="auto">
                <a:xfrm>
                  <a:off x="4427446" y="2051371"/>
                  <a:ext cx="0" cy="2878701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cxnSp>
            <p:nvCxnSpPr>
              <p:cNvPr id="44" name="Straight Arrow Connector 43"/>
              <p:cNvCxnSpPr/>
              <p:nvPr/>
            </p:nvCxnSpPr>
            <p:spPr>
              <a:xfrm flipV="1">
                <a:off x="1343687" y="2686312"/>
                <a:ext cx="9100105" cy="2052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/>
              <p:cNvSpPr txBox="1"/>
              <p:nvPr/>
            </p:nvSpPr>
            <p:spPr>
              <a:xfrm>
                <a:off x="5490624" y="2338884"/>
                <a:ext cx="1146160" cy="3539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TXOP</a:t>
                </a:r>
                <a:endParaRPr lang="en-US" sz="1600" dirty="0"/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>
                <a:off x="5807921" y="3569003"/>
                <a:ext cx="687609" cy="457199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200" dirty="0"/>
                  <a:t>UL</a:t>
                </a:r>
                <a:r>
                  <a:rPr lang="en-US" dirty="0" smtClean="0"/>
                  <a:t> </a:t>
                </a:r>
                <a:r>
                  <a:rPr lang="en-US" sz="1200" dirty="0" smtClean="0"/>
                  <a:t>TR</a:t>
                </a:r>
                <a:endPara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49" name="Straight Connector 48"/>
              <p:cNvCxnSpPr/>
              <p:nvPr/>
            </p:nvCxnSpPr>
            <p:spPr bwMode="auto">
              <a:xfrm flipH="1">
                <a:off x="5669695" y="3393970"/>
                <a:ext cx="4007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0" name="Straight Connector 49"/>
              <p:cNvCxnSpPr/>
              <p:nvPr/>
            </p:nvCxnSpPr>
            <p:spPr bwMode="auto">
              <a:xfrm>
                <a:off x="5807921" y="3393970"/>
                <a:ext cx="0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1" name="Straight Connector 50"/>
              <p:cNvCxnSpPr/>
              <p:nvPr/>
            </p:nvCxnSpPr>
            <p:spPr bwMode="auto">
              <a:xfrm flipH="1">
                <a:off x="6498558" y="3393970"/>
                <a:ext cx="4007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2" name="Straight Connector 51"/>
              <p:cNvCxnSpPr/>
              <p:nvPr/>
            </p:nvCxnSpPr>
            <p:spPr bwMode="auto">
              <a:xfrm>
                <a:off x="6636784" y="3393970"/>
                <a:ext cx="0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53" name="Rectangle 52"/>
              <p:cNvSpPr/>
              <p:nvPr/>
            </p:nvSpPr>
            <p:spPr bwMode="auto">
              <a:xfrm>
                <a:off x="6647896" y="4342825"/>
                <a:ext cx="632770" cy="411345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/>
                  <a:t>STA 1</a:t>
                </a:r>
                <a:endPara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>
                <a:off x="6647896" y="4987658"/>
                <a:ext cx="637300" cy="38884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/>
                  <a:t>STA 2</a:t>
                </a:r>
                <a:endPara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6638390" y="5557546"/>
                <a:ext cx="637163" cy="38884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/>
                  <a:t>STA 3</a:t>
                </a:r>
                <a:endPara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56" name="Straight Connector 55"/>
              <p:cNvCxnSpPr/>
              <p:nvPr/>
            </p:nvCxnSpPr>
            <p:spPr bwMode="auto">
              <a:xfrm flipH="1">
                <a:off x="7276659" y="3420965"/>
                <a:ext cx="4007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>
                <a:off x="7414885" y="3420965"/>
                <a:ext cx="0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60" name="Rectangle 59"/>
              <p:cNvSpPr/>
              <p:nvPr/>
            </p:nvSpPr>
            <p:spPr bwMode="auto">
              <a:xfrm>
                <a:off x="7420677" y="3569003"/>
                <a:ext cx="541051" cy="457199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200" dirty="0" smtClean="0"/>
                  <a:t>ACK/BA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456772" y="1513647"/>
              <a:ext cx="8958284" cy="3538273"/>
              <a:chOff x="456772" y="1513647"/>
              <a:chExt cx="8958284" cy="3538273"/>
            </a:xfrm>
          </p:grpSpPr>
          <p:sp>
            <p:nvSpPr>
              <p:cNvPr id="66" name="Rectangle 65"/>
              <p:cNvSpPr/>
              <p:nvPr/>
            </p:nvSpPr>
            <p:spPr bwMode="auto">
              <a:xfrm>
                <a:off x="7260299" y="2334601"/>
                <a:ext cx="687609" cy="44664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200" dirty="0"/>
                  <a:t>UL</a:t>
                </a:r>
                <a:r>
                  <a:rPr lang="en-US" dirty="0" smtClean="0"/>
                  <a:t> </a:t>
                </a:r>
                <a:r>
                  <a:rPr lang="en-US" sz="1200" dirty="0" smtClean="0"/>
                  <a:t>TR</a:t>
                </a:r>
                <a:endPara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67" name="Straight Connector 66"/>
              <p:cNvCxnSpPr/>
              <p:nvPr/>
            </p:nvCxnSpPr>
            <p:spPr bwMode="auto">
              <a:xfrm flipH="1">
                <a:off x="7122073" y="2159567"/>
                <a:ext cx="4007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8" name="Straight Connector 67"/>
              <p:cNvCxnSpPr/>
              <p:nvPr/>
            </p:nvCxnSpPr>
            <p:spPr bwMode="auto">
              <a:xfrm>
                <a:off x="7260299" y="2159567"/>
                <a:ext cx="0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9" name="Straight Connector 68"/>
              <p:cNvCxnSpPr/>
              <p:nvPr/>
            </p:nvCxnSpPr>
            <p:spPr bwMode="auto">
              <a:xfrm flipH="1">
                <a:off x="7950936" y="2159567"/>
                <a:ext cx="4007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0" name="Straight Connector 69"/>
              <p:cNvCxnSpPr/>
              <p:nvPr/>
            </p:nvCxnSpPr>
            <p:spPr bwMode="auto">
              <a:xfrm>
                <a:off x="8089162" y="2159567"/>
                <a:ext cx="0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71" name="Rectangle 70"/>
              <p:cNvSpPr/>
              <p:nvPr/>
            </p:nvSpPr>
            <p:spPr bwMode="auto">
              <a:xfrm>
                <a:off x="8089162" y="3095622"/>
                <a:ext cx="637954" cy="411344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/>
                  <a:t>STA 4</a:t>
                </a:r>
                <a:endPara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 bwMode="auto">
              <a:xfrm>
                <a:off x="8092404" y="3755377"/>
                <a:ext cx="643581" cy="3888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/>
                  <a:t>STA 5</a:t>
                </a:r>
                <a:endPara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 bwMode="auto">
              <a:xfrm>
                <a:off x="8090969" y="4301451"/>
                <a:ext cx="637163" cy="3888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/>
                  <a:t>STA 6</a:t>
                </a:r>
                <a:endPara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74" name="Straight Connector 73"/>
              <p:cNvCxnSpPr/>
              <p:nvPr/>
            </p:nvCxnSpPr>
            <p:spPr bwMode="auto">
              <a:xfrm flipH="1">
                <a:off x="8729037" y="2186562"/>
                <a:ext cx="4007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5" name="Straight Connector 74"/>
              <p:cNvCxnSpPr/>
              <p:nvPr/>
            </p:nvCxnSpPr>
            <p:spPr bwMode="auto">
              <a:xfrm>
                <a:off x="8867263" y="2186562"/>
                <a:ext cx="0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76" name="Rectangle 75"/>
              <p:cNvSpPr/>
              <p:nvPr/>
            </p:nvSpPr>
            <p:spPr bwMode="auto">
              <a:xfrm>
                <a:off x="8874005" y="2324905"/>
                <a:ext cx="541051" cy="457199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200" dirty="0" smtClean="0"/>
                  <a:t>ACK/BA</a:t>
                </a:r>
              </a:p>
            </p:txBody>
          </p:sp>
          <p:sp>
            <p:nvSpPr>
              <p:cNvPr id="3" name="Left Brace 2"/>
              <p:cNvSpPr/>
              <p:nvPr/>
            </p:nvSpPr>
            <p:spPr>
              <a:xfrm rot="5400000">
                <a:off x="1449775" y="809082"/>
                <a:ext cx="130175" cy="2116182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Left Brace 61"/>
              <p:cNvSpPr/>
              <p:nvPr/>
            </p:nvSpPr>
            <p:spPr>
              <a:xfrm rot="5400000">
                <a:off x="3698952" y="802829"/>
                <a:ext cx="123273" cy="2116182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166053" y="1523321"/>
                <a:ext cx="7731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Polling</a:t>
                </a:r>
                <a:endParaRPr lang="en-US" sz="1400" dirty="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3441776" y="1513647"/>
                <a:ext cx="7731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Polling</a:t>
                </a:r>
                <a:endParaRPr lang="en-US" sz="1400" dirty="0"/>
              </a:p>
            </p:txBody>
          </p:sp>
        </p:grpSp>
      </p:grpSp>
      <p:sp>
        <p:nvSpPr>
          <p:cNvPr id="80" name="Title 1"/>
          <p:cNvSpPr txBox="1">
            <a:spLocks/>
          </p:cNvSpPr>
          <p:nvPr/>
        </p:nvSpPr>
        <p:spPr bwMode="auto">
          <a:xfrm>
            <a:off x="0" y="308993"/>
            <a:ext cx="12111135" cy="1268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Calibri" pitchFamily="34" charset="0"/>
                <a:cs typeface="Calibri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kern="0" dirty="0" smtClean="0">
                <a:solidFill>
                  <a:srgbClr val="FF0000"/>
                </a:solidFill>
              </a:rPr>
              <a:t>Option 2: </a:t>
            </a:r>
            <a:r>
              <a:rPr lang="en-US" sz="2800" kern="0" dirty="0" smtClean="0"/>
              <a:t>More than one TR can be transmitted during UP link </a:t>
            </a:r>
            <a:r>
              <a:rPr lang="en-US" sz="2800" kern="0" dirty="0" smtClean="0">
                <a:solidFill>
                  <a:schemeClr val="accent6"/>
                </a:solidFill>
              </a:rPr>
              <a:t>TXOP (2/2)</a:t>
            </a:r>
            <a:endParaRPr lang="en-US" kern="0" dirty="0">
              <a:solidFill>
                <a:schemeClr val="accent6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9837" y="1342028"/>
            <a:ext cx="10851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Padding overhead for aperiodic traffics can be solved with polling and with multiple transmission per group of users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067" y="399804"/>
            <a:ext cx="10515600" cy="913169"/>
          </a:xfrm>
        </p:spPr>
        <p:txBody>
          <a:bodyPr/>
          <a:lstStyle/>
          <a:p>
            <a:r>
              <a:rPr lang="en-US" sz="2800" dirty="0" smtClean="0"/>
              <a:t>A simple comparison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7810" y="3450186"/>
                <a:ext cx="4708782" cy="2190474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sz="2000" dirty="0" smtClean="0"/>
                  <a:t>Assumptions</a:t>
                </a:r>
              </a:p>
              <a:p>
                <a:pPr lvl="1"/>
                <a:r>
                  <a:rPr lang="en-US" sz="1600" dirty="0" smtClean="0"/>
                  <a:t>Length of padding and UL data are the same for all STAs (for simplicity)</a:t>
                </a:r>
              </a:p>
              <a:p>
                <a:pPr lvl="1"/>
                <a:r>
                  <a:rPr lang="en-US" sz="1600" dirty="0" smtClean="0">
                    <a:solidFill>
                      <a:schemeClr val="accent6"/>
                    </a:solidFill>
                  </a:rPr>
                  <a:t>n</a:t>
                </a:r>
                <a:r>
                  <a:rPr lang="en-US" sz="1600" dirty="0" smtClean="0"/>
                  <a:t>: number of STAs per group</a:t>
                </a:r>
              </a:p>
              <a:p>
                <a:pPr lvl="1"/>
                <a:r>
                  <a:rPr lang="en-US" sz="1600" dirty="0" smtClean="0">
                    <a:solidFill>
                      <a:schemeClr val="accent6"/>
                    </a:solidFill>
                  </a:rPr>
                  <a:t>m</a:t>
                </a:r>
                <a:r>
                  <a:rPr lang="en-US" sz="1600" dirty="0" smtClean="0"/>
                  <a:t>: number of transmissions per group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𝑇𝑅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𝑓𝑖𝑥𝑒𝑑</m:t>
                        </m:r>
                      </m:sub>
                    </m:sSub>
                  </m:oMath>
                </a14:m>
                <a:r>
                  <a:rPr lang="en-US" sz="1600" dirty="0" smtClean="0"/>
                  <a:t>: Length of  the fixed part of TR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𝑇𝑅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𝑒𝑙𝑒𝑚𝑒𝑛𝑡</m:t>
                        </m:r>
                      </m:sub>
                    </m:sSub>
                  </m:oMath>
                </a14:m>
                <a:r>
                  <a:rPr lang="en-US" sz="1600" dirty="0" smtClean="0"/>
                  <a:t>: Length of UP transmission info per STA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𝑈𝐿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𝑑𝑎𝑡𝑎</m:t>
                        </m:r>
                      </m:sub>
                    </m:sSub>
                  </m:oMath>
                </a14:m>
                <a:r>
                  <a:rPr lang="en-US" sz="1600" dirty="0" smtClean="0"/>
                  <a:t>: Length of Uplink frames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𝑈𝐿</m:t>
                        </m:r>
                      </m:e>
                      <m:sub>
                        <m:r>
                          <a:rPr lang="en-US" sz="16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𝑝𝑎𝑑𝑑𝑖𝑛</m:t>
                        </m:r>
                        <m: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r>
                  <a:rPr lang="en-US" sz="1600" dirty="0" smtClean="0"/>
                  <a:t>: Length of  Padding</a:t>
                </a:r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810" y="3450186"/>
                <a:ext cx="4708782" cy="2190474"/>
              </a:xfrm>
              <a:blipFill rotWithShape="0">
                <a:blip r:embed="rId2"/>
                <a:stretch>
                  <a:fillRect l="-648" t="-2786" r="-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Group 48"/>
          <p:cNvGrpSpPr/>
          <p:nvPr/>
        </p:nvGrpSpPr>
        <p:grpSpPr>
          <a:xfrm>
            <a:off x="664035" y="1299845"/>
            <a:ext cx="4470837" cy="1901858"/>
            <a:chOff x="574628" y="662996"/>
            <a:chExt cx="5175853" cy="3315091"/>
          </a:xfrm>
        </p:grpSpPr>
        <p:grpSp>
          <p:nvGrpSpPr>
            <p:cNvPr id="4" name="Group 3"/>
            <p:cNvGrpSpPr/>
            <p:nvPr/>
          </p:nvGrpSpPr>
          <p:grpSpPr>
            <a:xfrm>
              <a:off x="574628" y="662996"/>
              <a:ext cx="5175853" cy="3315091"/>
              <a:chOff x="997515" y="2679085"/>
              <a:chExt cx="3073691" cy="3505422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997515" y="3244030"/>
                <a:ext cx="3073691" cy="2940477"/>
                <a:chOff x="1065588" y="2031050"/>
                <a:chExt cx="3073691" cy="2940477"/>
              </a:xfrm>
            </p:grpSpPr>
            <p:grpSp>
              <p:nvGrpSpPr>
                <p:cNvPr id="8" name="Group 7"/>
                <p:cNvGrpSpPr/>
                <p:nvPr/>
              </p:nvGrpSpPr>
              <p:grpSpPr>
                <a:xfrm>
                  <a:off x="1065588" y="2031050"/>
                  <a:ext cx="3073691" cy="2940477"/>
                  <a:chOff x="3719230" y="2305771"/>
                  <a:chExt cx="1774909" cy="2940477"/>
                </a:xfrm>
              </p:grpSpPr>
              <p:grpSp>
                <p:nvGrpSpPr>
                  <p:cNvPr id="19" name="Group 18"/>
                  <p:cNvGrpSpPr/>
                  <p:nvPr/>
                </p:nvGrpSpPr>
                <p:grpSpPr>
                  <a:xfrm>
                    <a:off x="3792683" y="3000503"/>
                    <a:ext cx="1553326" cy="1329986"/>
                    <a:chOff x="2965418" y="2895600"/>
                    <a:chExt cx="1170659" cy="1329986"/>
                  </a:xfrm>
                </p:grpSpPr>
                <p:cxnSp>
                  <p:nvCxnSpPr>
                    <p:cNvPr id="31" name="Straight Arrow Connector 30"/>
                    <p:cNvCxnSpPr/>
                    <p:nvPr/>
                  </p:nvCxnSpPr>
                  <p:spPr bwMode="auto">
                    <a:xfrm>
                      <a:off x="2965418" y="2895600"/>
                      <a:ext cx="1163406" cy="7188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  <p:cxnSp>
                  <p:nvCxnSpPr>
                    <p:cNvPr id="32" name="Straight Arrow Connector 31"/>
                    <p:cNvCxnSpPr/>
                    <p:nvPr/>
                  </p:nvCxnSpPr>
                  <p:spPr bwMode="auto">
                    <a:xfrm>
                      <a:off x="2965418" y="3647308"/>
                      <a:ext cx="1170659" cy="2453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  <p:cxnSp>
                  <p:nvCxnSpPr>
                    <p:cNvPr id="33" name="Straight Arrow Connector 32"/>
                    <p:cNvCxnSpPr/>
                    <p:nvPr/>
                  </p:nvCxnSpPr>
                  <p:spPr bwMode="auto">
                    <a:xfrm flipV="1">
                      <a:off x="2965418" y="4225576"/>
                      <a:ext cx="1170659" cy="10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</p:grpSp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3719230" y="2579981"/>
                    <a:ext cx="165451" cy="33597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b="1" dirty="0" smtClean="0"/>
                      <a:t>AP</a:t>
                    </a:r>
                    <a:endParaRPr lang="en-US" sz="1200" b="1" dirty="0"/>
                  </a:p>
                </p:txBody>
              </p:sp>
              <p:sp>
                <p:nvSpPr>
                  <p:cNvPr id="21" name="TextBox 20"/>
                  <p:cNvSpPr txBox="1"/>
                  <p:nvPr/>
                </p:nvSpPr>
                <p:spPr>
                  <a:xfrm>
                    <a:off x="5159555" y="4824465"/>
                    <a:ext cx="334584" cy="3385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600" dirty="0" smtClean="0"/>
                      <a:t>time</a:t>
                    </a:r>
                    <a:endParaRPr lang="en-US" sz="1600" dirty="0"/>
                  </a:p>
                </p:txBody>
              </p:sp>
              <p:cxnSp>
                <p:nvCxnSpPr>
                  <p:cNvPr id="22" name="Straight Connector 21"/>
                  <p:cNvCxnSpPr/>
                  <p:nvPr/>
                </p:nvCxnSpPr>
                <p:spPr bwMode="auto">
                  <a:xfrm flipH="1">
                    <a:off x="3882930" y="2305771"/>
                    <a:ext cx="3502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23" name="Rectangle 22"/>
                  <p:cNvSpPr/>
                  <p:nvPr/>
                </p:nvSpPr>
                <p:spPr bwMode="auto">
                  <a:xfrm>
                    <a:off x="3882930" y="2543301"/>
                    <a:ext cx="237584" cy="457199"/>
                  </a:xfrm>
                  <a:prstGeom prst="rect">
                    <a:avLst/>
                  </a:prstGeom>
                  <a:solidFill>
                    <a:schemeClr val="accent5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050" dirty="0"/>
                      <a:t>UL</a:t>
                    </a:r>
                    <a:r>
                      <a:rPr lang="en-US" sz="1400" dirty="0" smtClean="0"/>
                      <a:t> </a:t>
                    </a:r>
                    <a:r>
                      <a:rPr lang="en-US" sz="1050" dirty="0" smtClean="0"/>
                      <a:t>TR</a:t>
                    </a:r>
                    <a:endParaRPr kumimoji="0" 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24" name="Straight Connector 23"/>
                  <p:cNvCxnSpPr/>
                  <p:nvPr/>
                </p:nvCxnSpPr>
                <p:spPr bwMode="auto">
                  <a:xfrm flipH="1">
                    <a:off x="4121293" y="2319530"/>
                    <a:ext cx="1" cy="2890225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25" name="Straight Connector 24"/>
                  <p:cNvCxnSpPr/>
                  <p:nvPr/>
                </p:nvCxnSpPr>
                <p:spPr bwMode="auto">
                  <a:xfrm>
                    <a:off x="4157778" y="2312858"/>
                    <a:ext cx="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26" name="Rectangle 25"/>
                  <p:cNvSpPr/>
                  <p:nvPr/>
                </p:nvSpPr>
                <p:spPr bwMode="auto">
                  <a:xfrm>
                    <a:off x="4157777" y="3340865"/>
                    <a:ext cx="509330" cy="411343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/>
                      <a:t>STA 1</a:t>
                    </a:r>
                    <a:endParaRPr kumimoji="0" lang="en-US" sz="11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 bwMode="auto">
                  <a:xfrm>
                    <a:off x="4157778" y="3941630"/>
                    <a:ext cx="508302" cy="38884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400" dirty="0" smtClean="0"/>
                      <a:t>STA 2</a:t>
                    </a:r>
                    <a:endParaRPr kumimoji="0" lang="en-US" sz="105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28" name="Straight Connector 27"/>
                  <p:cNvCxnSpPr/>
                  <p:nvPr/>
                </p:nvCxnSpPr>
                <p:spPr bwMode="auto">
                  <a:xfrm>
                    <a:off x="4994433" y="2368153"/>
                    <a:ext cx="0" cy="2878095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29" name="Straight Connector 28"/>
                  <p:cNvCxnSpPr/>
                  <p:nvPr/>
                </p:nvCxnSpPr>
                <p:spPr bwMode="auto">
                  <a:xfrm>
                    <a:off x="5034083" y="2361240"/>
                    <a:ext cx="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30" name="Rectangle 29"/>
                  <p:cNvSpPr/>
                  <p:nvPr/>
                </p:nvSpPr>
                <p:spPr bwMode="auto">
                  <a:xfrm>
                    <a:off x="5034083" y="2543301"/>
                    <a:ext cx="192984" cy="457199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050" dirty="0" smtClean="0"/>
                      <a:t>BA</a:t>
                    </a:r>
                  </a:p>
                </p:txBody>
              </p:sp>
            </p:grpSp>
            <p:cxnSp>
              <p:nvCxnSpPr>
                <p:cNvPr id="9" name="Straight Arrow Connector 8"/>
                <p:cNvCxnSpPr/>
                <p:nvPr/>
              </p:nvCxnSpPr>
              <p:spPr bwMode="auto">
                <a:xfrm>
                  <a:off x="1192793" y="4658769"/>
                  <a:ext cx="2689964" cy="12879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10" name="Rectangle 9"/>
                <p:cNvSpPr/>
                <p:nvPr/>
              </p:nvSpPr>
              <p:spPr bwMode="auto">
                <a:xfrm>
                  <a:off x="1830740" y="4282799"/>
                  <a:ext cx="859667" cy="38884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400" dirty="0" smtClean="0"/>
                    <a:t>STA 3</a:t>
                  </a:r>
                  <a:endPara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cxnSp>
            <p:nvCxnSpPr>
              <p:cNvPr id="6" name="Straight Arrow Connector 5"/>
              <p:cNvCxnSpPr/>
              <p:nvPr/>
            </p:nvCxnSpPr>
            <p:spPr>
              <a:xfrm flipV="1">
                <a:off x="1281004" y="3156773"/>
                <a:ext cx="2400654" cy="1937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TextBox 6"/>
              <p:cNvSpPr txBox="1"/>
              <p:nvPr/>
            </p:nvSpPr>
            <p:spPr>
              <a:xfrm>
                <a:off x="2063118" y="2679085"/>
                <a:ext cx="1146160" cy="5672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TXOP</a:t>
                </a:r>
                <a:endParaRPr lang="en-US" sz="1400" dirty="0"/>
              </a:p>
            </p:txBody>
          </p:sp>
        </p:grpSp>
        <p:sp>
          <p:nvSpPr>
            <p:cNvPr id="46" name="Rectangle 45"/>
            <p:cNvSpPr/>
            <p:nvPr/>
          </p:nvSpPr>
          <p:spPr>
            <a:xfrm>
              <a:off x="3338756" y="2176159"/>
              <a:ext cx="954523" cy="3890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344426" y="2741982"/>
              <a:ext cx="948855" cy="3677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314440" y="3326755"/>
              <a:ext cx="978837" cy="3677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449722" y="1269106"/>
            <a:ext cx="4988894" cy="2020844"/>
            <a:chOff x="875041" y="2764087"/>
            <a:chExt cx="5365760" cy="3522236"/>
          </a:xfrm>
        </p:grpSpPr>
        <p:grpSp>
          <p:nvGrpSpPr>
            <p:cNvPr id="51" name="Group 50"/>
            <p:cNvGrpSpPr/>
            <p:nvPr/>
          </p:nvGrpSpPr>
          <p:grpSpPr>
            <a:xfrm>
              <a:off x="875041" y="3318673"/>
              <a:ext cx="5365760" cy="2967650"/>
              <a:chOff x="943114" y="2031048"/>
              <a:chExt cx="5365760" cy="2967650"/>
            </a:xfrm>
          </p:grpSpPr>
          <p:grpSp>
            <p:nvGrpSpPr>
              <p:cNvPr id="65" name="Group 64"/>
              <p:cNvGrpSpPr/>
              <p:nvPr/>
            </p:nvGrpSpPr>
            <p:grpSpPr>
              <a:xfrm>
                <a:off x="943114" y="2031048"/>
                <a:ext cx="5365760" cy="2967650"/>
                <a:chOff x="943114" y="2031048"/>
                <a:chExt cx="5365760" cy="2967650"/>
              </a:xfrm>
            </p:grpSpPr>
            <p:grpSp>
              <p:nvGrpSpPr>
                <p:cNvPr id="69" name="Group 68"/>
                <p:cNvGrpSpPr/>
                <p:nvPr/>
              </p:nvGrpSpPr>
              <p:grpSpPr>
                <a:xfrm>
                  <a:off x="943114" y="2031049"/>
                  <a:ext cx="5365760" cy="2953706"/>
                  <a:chOff x="3648506" y="2305770"/>
                  <a:chExt cx="3098468" cy="2953706"/>
                </a:xfrm>
              </p:grpSpPr>
              <p:grpSp>
                <p:nvGrpSpPr>
                  <p:cNvPr id="80" name="Group 79"/>
                  <p:cNvGrpSpPr/>
                  <p:nvPr/>
                </p:nvGrpSpPr>
                <p:grpSpPr>
                  <a:xfrm>
                    <a:off x="3792681" y="3000502"/>
                    <a:ext cx="2898978" cy="1357411"/>
                    <a:chOff x="2965418" y="2895599"/>
                    <a:chExt cx="2184806" cy="1357411"/>
                  </a:xfrm>
                </p:grpSpPr>
                <p:cxnSp>
                  <p:nvCxnSpPr>
                    <p:cNvPr id="92" name="Straight Arrow Connector 91"/>
                    <p:cNvCxnSpPr/>
                    <p:nvPr/>
                  </p:nvCxnSpPr>
                  <p:spPr bwMode="auto">
                    <a:xfrm>
                      <a:off x="2965418" y="2895599"/>
                      <a:ext cx="2182474" cy="12797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  <p:cxnSp>
                  <p:nvCxnSpPr>
                    <p:cNvPr id="93" name="Straight Arrow Connector 92"/>
                    <p:cNvCxnSpPr/>
                    <p:nvPr/>
                  </p:nvCxnSpPr>
                  <p:spPr bwMode="auto">
                    <a:xfrm>
                      <a:off x="2965418" y="3647307"/>
                      <a:ext cx="2184806" cy="53944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  <p:cxnSp>
                  <p:nvCxnSpPr>
                    <p:cNvPr id="94" name="Straight Arrow Connector 93"/>
                    <p:cNvCxnSpPr/>
                    <p:nvPr/>
                  </p:nvCxnSpPr>
                  <p:spPr bwMode="auto">
                    <a:xfrm>
                      <a:off x="2965418" y="4225583"/>
                      <a:ext cx="2184806" cy="27427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</p:grpSp>
              <p:sp>
                <p:nvSpPr>
                  <p:cNvPr id="81" name="TextBox 80"/>
                  <p:cNvSpPr txBox="1"/>
                  <p:nvPr/>
                </p:nvSpPr>
                <p:spPr>
                  <a:xfrm>
                    <a:off x="3648506" y="2578359"/>
                    <a:ext cx="583789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b="1" dirty="0" smtClean="0"/>
                      <a:t>AP</a:t>
                    </a:r>
                    <a:endParaRPr lang="en-US" sz="1200" b="1" dirty="0"/>
                  </a:p>
                </p:txBody>
              </p:sp>
              <p:sp>
                <p:nvSpPr>
                  <p:cNvPr id="82" name="TextBox 81"/>
                  <p:cNvSpPr txBox="1"/>
                  <p:nvPr/>
                </p:nvSpPr>
                <p:spPr>
                  <a:xfrm>
                    <a:off x="6308227" y="4826807"/>
                    <a:ext cx="438747" cy="43266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600" dirty="0" smtClean="0"/>
                      <a:t>time</a:t>
                    </a:r>
                    <a:endParaRPr lang="en-US" sz="1600" dirty="0"/>
                  </a:p>
                </p:txBody>
              </p:sp>
              <p:cxnSp>
                <p:nvCxnSpPr>
                  <p:cNvPr id="83" name="Straight Connector 82"/>
                  <p:cNvCxnSpPr/>
                  <p:nvPr/>
                </p:nvCxnSpPr>
                <p:spPr bwMode="auto">
                  <a:xfrm>
                    <a:off x="3886432" y="2305771"/>
                    <a:ext cx="8619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84" name="Rectangle 83"/>
                  <p:cNvSpPr/>
                  <p:nvPr/>
                </p:nvSpPr>
                <p:spPr bwMode="auto">
                  <a:xfrm>
                    <a:off x="3890548" y="2543301"/>
                    <a:ext cx="397061" cy="457199"/>
                  </a:xfrm>
                  <a:prstGeom prst="rect">
                    <a:avLst/>
                  </a:prstGeom>
                  <a:solidFill>
                    <a:schemeClr val="accent5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100" dirty="0"/>
                      <a:t>UL</a:t>
                    </a:r>
                    <a:r>
                      <a:rPr lang="en-US" sz="1600" dirty="0" smtClean="0"/>
                      <a:t> </a:t>
                    </a:r>
                    <a:r>
                      <a:rPr lang="en-US" sz="1100" dirty="0" smtClean="0"/>
                      <a:t>TR</a:t>
                    </a:r>
                    <a:endPara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85" name="Straight Connector 84"/>
                  <p:cNvCxnSpPr/>
                  <p:nvPr/>
                </p:nvCxnSpPr>
                <p:spPr bwMode="auto">
                  <a:xfrm>
                    <a:off x="4287610" y="2308006"/>
                    <a:ext cx="13232" cy="2876466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86" name="Straight Connector 85"/>
                  <p:cNvCxnSpPr/>
                  <p:nvPr/>
                </p:nvCxnSpPr>
                <p:spPr bwMode="auto">
                  <a:xfrm>
                    <a:off x="4356157" y="2305771"/>
                    <a:ext cx="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87" name="Rectangle 86"/>
                  <p:cNvSpPr/>
                  <p:nvPr/>
                </p:nvSpPr>
                <p:spPr bwMode="auto">
                  <a:xfrm>
                    <a:off x="4356158" y="3340865"/>
                    <a:ext cx="372581" cy="411344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200" dirty="0" smtClean="0"/>
                      <a:t>STA 1</a:t>
                    </a:r>
                    <a:endParaRPr kumimoji="0" lang="en-US" sz="105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88" name="Rectangle 87"/>
                  <p:cNvSpPr/>
                  <p:nvPr/>
                </p:nvSpPr>
                <p:spPr bwMode="auto">
                  <a:xfrm>
                    <a:off x="4356158" y="3941637"/>
                    <a:ext cx="371637" cy="38884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200" dirty="0" smtClean="0"/>
                      <a:t>STA 2</a:t>
                    </a:r>
                    <a:endParaRPr kumimoji="0" lang="en-US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89" name="Straight Connector 88"/>
                  <p:cNvCxnSpPr/>
                  <p:nvPr/>
                </p:nvCxnSpPr>
                <p:spPr bwMode="auto">
                  <a:xfrm flipH="1">
                    <a:off x="4728738" y="2305770"/>
                    <a:ext cx="683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90" name="Straight Connector 89"/>
                  <p:cNvCxnSpPr/>
                  <p:nvPr/>
                </p:nvCxnSpPr>
                <p:spPr bwMode="auto">
                  <a:xfrm>
                    <a:off x="4808585" y="2326091"/>
                    <a:ext cx="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91" name="Rectangle 90"/>
                  <p:cNvSpPr/>
                  <p:nvPr/>
                </p:nvSpPr>
                <p:spPr bwMode="auto">
                  <a:xfrm>
                    <a:off x="4814972" y="2534184"/>
                    <a:ext cx="308460" cy="459702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100" dirty="0" smtClean="0"/>
                      <a:t>BA</a:t>
                    </a:r>
                  </a:p>
                </p:txBody>
              </p:sp>
            </p:grpSp>
            <p:cxnSp>
              <p:nvCxnSpPr>
                <p:cNvPr id="70" name="Straight Arrow Connector 69"/>
                <p:cNvCxnSpPr/>
                <p:nvPr/>
              </p:nvCxnSpPr>
              <p:spPr bwMode="auto">
                <a:xfrm>
                  <a:off x="1192793" y="4658770"/>
                  <a:ext cx="5020289" cy="15759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71" name="Rectangle 70"/>
                <p:cNvSpPr/>
                <p:nvPr/>
              </p:nvSpPr>
              <p:spPr bwMode="auto">
                <a:xfrm>
                  <a:off x="2168587" y="4269921"/>
                  <a:ext cx="637163" cy="38884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200" dirty="0" smtClean="0"/>
                    <a:t>STA 3</a:t>
                  </a:r>
                  <a:endPara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72" name="Straight Connector 71"/>
                <p:cNvCxnSpPr/>
                <p:nvPr/>
              </p:nvCxnSpPr>
              <p:spPr bwMode="auto">
                <a:xfrm flipH="1">
                  <a:off x="3486250" y="2031048"/>
                  <a:ext cx="4007" cy="286535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73" name="Straight Connector 72"/>
                <p:cNvCxnSpPr/>
                <p:nvPr/>
              </p:nvCxnSpPr>
              <p:spPr bwMode="auto">
                <a:xfrm>
                  <a:off x="3624476" y="2058043"/>
                  <a:ext cx="0" cy="286535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74" name="Rectangle 73"/>
                <p:cNvSpPr/>
                <p:nvPr/>
              </p:nvSpPr>
              <p:spPr bwMode="auto">
                <a:xfrm>
                  <a:off x="4425678" y="4289794"/>
                  <a:ext cx="648906" cy="38884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200" dirty="0" smtClean="0"/>
                    <a:t>STA 3</a:t>
                  </a:r>
                  <a:endPara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75" name="Rectangle 74"/>
                <p:cNvSpPr/>
                <p:nvPr/>
              </p:nvSpPr>
              <p:spPr bwMode="auto">
                <a:xfrm>
                  <a:off x="4426834" y="3700960"/>
                  <a:ext cx="641425" cy="38884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200" dirty="0" smtClean="0"/>
                    <a:t>STA 2</a:t>
                  </a:r>
                  <a:endPara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76" name="Rectangle 75"/>
                <p:cNvSpPr/>
                <p:nvPr/>
              </p:nvSpPr>
              <p:spPr bwMode="auto">
                <a:xfrm>
                  <a:off x="4426549" y="3106871"/>
                  <a:ext cx="641710" cy="38884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200" dirty="0" smtClean="0"/>
                    <a:t>STA 1</a:t>
                  </a:r>
                  <a:endPara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77" name="Straight Connector 76"/>
                <p:cNvCxnSpPr/>
                <p:nvPr/>
              </p:nvCxnSpPr>
              <p:spPr bwMode="auto">
                <a:xfrm flipH="1">
                  <a:off x="5068318" y="2119997"/>
                  <a:ext cx="6266" cy="2878701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78" name="Straight Connector 77"/>
                <p:cNvCxnSpPr/>
                <p:nvPr/>
              </p:nvCxnSpPr>
              <p:spPr bwMode="auto">
                <a:xfrm>
                  <a:off x="5190925" y="2119997"/>
                  <a:ext cx="0" cy="2878701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79" name="Rectangle 78"/>
                <p:cNvSpPr/>
                <p:nvPr/>
              </p:nvSpPr>
              <p:spPr bwMode="auto">
                <a:xfrm>
                  <a:off x="5191971" y="2270767"/>
                  <a:ext cx="541051" cy="457199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100" dirty="0" smtClean="0"/>
                    <a:t>BA</a:t>
                  </a:r>
                </a:p>
              </p:txBody>
            </p:sp>
          </p:grpSp>
          <p:sp>
            <p:nvSpPr>
              <p:cNvPr id="66" name="Rectangle 65"/>
              <p:cNvSpPr/>
              <p:nvPr/>
            </p:nvSpPr>
            <p:spPr bwMode="auto">
              <a:xfrm>
                <a:off x="3624475" y="2281379"/>
                <a:ext cx="679811" cy="457199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100" dirty="0"/>
                  <a:t>UL</a:t>
                </a:r>
                <a:r>
                  <a:rPr lang="en-US" sz="1600" dirty="0" smtClean="0"/>
                  <a:t> </a:t>
                </a:r>
                <a:r>
                  <a:rPr lang="en-US" sz="1100" dirty="0" smtClean="0"/>
                  <a:t>TR</a:t>
                </a:r>
                <a:endPara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67" name="Straight Connector 66"/>
              <p:cNvCxnSpPr/>
              <p:nvPr/>
            </p:nvCxnSpPr>
            <p:spPr bwMode="auto">
              <a:xfrm flipH="1">
                <a:off x="4298559" y="2051371"/>
                <a:ext cx="11828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8" name="Straight Connector 67"/>
              <p:cNvCxnSpPr/>
              <p:nvPr/>
            </p:nvCxnSpPr>
            <p:spPr bwMode="auto">
              <a:xfrm>
                <a:off x="4427446" y="2051371"/>
                <a:ext cx="0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52" name="Straight Arrow Connector 51"/>
            <p:cNvCxnSpPr/>
            <p:nvPr/>
          </p:nvCxnSpPr>
          <p:spPr>
            <a:xfrm>
              <a:off x="1287069" y="3219584"/>
              <a:ext cx="4520852" cy="22485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3211445" y="2764087"/>
              <a:ext cx="1146160" cy="536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TXOP</a:t>
              </a:r>
              <a:endParaRPr lang="en-US" sz="14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Rectangle 155"/>
              <p:cNvSpPr/>
              <p:nvPr/>
            </p:nvSpPr>
            <p:spPr>
              <a:xfrm>
                <a:off x="4978492" y="3669907"/>
                <a:ext cx="7287071" cy="3585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𝑇𝑟𝑎𝑛𝑠𝑚𝑖𝑠𝑠𝑖𝑜𝑛𝑇𝑖𝑚𝑒</m:t>
                              </m:r>
                            </m:e>
                            <m:sub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i="0">
                              <a:latin typeface="Cambria Math" panose="02040503050406030204" pitchFamily="18" charset="0"/>
                            </a:rPr>
                            <m:t>=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𝑇𝑅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𝑓𝑖𝑥𝑒𝑑</m:t>
                          </m:r>
                        </m:sub>
                      </m:sSub>
                      <m:r>
                        <a:rPr lang="en-US" sz="16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i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𝑇𝑅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𝑒𝑙𝑒𝑚𝑒𝑛𝑡</m:t>
                          </m:r>
                        </m:sub>
                      </m:sSub>
                      <m:r>
                        <a:rPr lang="en-US" sz="1600" i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𝑈𝐿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𝑑𝑎𝑡𝑎</m:t>
                          </m:r>
                        </m:sub>
                      </m:sSub>
                      <m:r>
                        <a:rPr lang="en-US" sz="16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𝑈𝐿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𝑝𝑎𝑑𝑑𝑖𝑛𝑔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6" name="Rectangle 1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8492" y="3669907"/>
                <a:ext cx="7287071" cy="358560"/>
              </a:xfrm>
              <a:prstGeom prst="rect">
                <a:avLst/>
              </a:prstGeom>
              <a:blipFill rotWithShape="0">
                <a:blip r:embed="rId3"/>
                <a:stretch>
                  <a:fillRect b="-6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Rectangle 156"/>
              <p:cNvSpPr/>
              <p:nvPr/>
            </p:nvSpPr>
            <p:spPr>
              <a:xfrm>
                <a:off x="5134872" y="4123724"/>
                <a:ext cx="6720908" cy="3583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𝑇𝑟𝑎𝑛𝑠𝑚𝑖𝑠𝑠𝑖𝑜𝑛𝑇𝑖𝑚𝑒</m:t>
                              </m:r>
                            </m:e>
                            <m:sub>
                              <m:r>
                                <a:rPr lang="en-US" sz="16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i="0">
                              <a:latin typeface="Cambria Math" panose="02040503050406030204" pitchFamily="18" charset="0"/>
                            </a:rPr>
                            <m:t> =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1600" i="0">
                              <a:latin typeface="Cambria Math" panose="02040503050406030204" pitchFamily="18" charset="0"/>
                            </a:rPr>
                            <m:t>∗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𝑇𝑅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𝑓𝑖𝑥𝑒𝑑</m:t>
                          </m:r>
                        </m:sub>
                      </m:sSub>
                      <m:r>
                        <a:rPr lang="en-US" sz="16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US" sz="1600" i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i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𝑇𝑅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𝑒𝑙𝑒𝑚𝑒𝑛𝑡</m:t>
                          </m:r>
                        </m:sub>
                      </m:sSub>
                      <m:r>
                        <a:rPr lang="en-US" sz="1600" i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𝑈𝐿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𝑑𝑎𝑡𝑎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7" name="Rectangle 1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872" y="4123724"/>
                <a:ext cx="6720908" cy="358303"/>
              </a:xfrm>
              <a:prstGeom prst="rect">
                <a:avLst/>
              </a:prstGeom>
              <a:blipFill rotWithShape="0">
                <a:blip r:embed="rId4"/>
                <a:stretch>
                  <a:fillRect b="-6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8" name="Rectangle 157"/>
              <p:cNvSpPr/>
              <p:nvPr/>
            </p:nvSpPr>
            <p:spPr>
              <a:xfrm>
                <a:off x="5759625" y="4748756"/>
                <a:ext cx="6096000" cy="74328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𝑇𝑟𝑎𝑛𝑠𝑚𝑖𝑠𝑠𝑖𝑜𝑛𝑇𝑖𝑚𝑒</m:t>
                          </m:r>
                        </m:e>
                        <m:sub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&gt;  </m:t>
                      </m:r>
                      <m:sSub>
                        <m:sSub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𝑇𝑟𝑎𝑛𝑠𝑚𝑖𝑠𝑠𝑖𝑜𝑛𝑇𝑖𝑚𝑒</m:t>
                          </m:r>
                        </m:e>
                        <m:sub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lang="en-US" sz="16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n-US" sz="16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∗ </m:t>
                      </m:r>
                      <m:sSub>
                        <m:sSub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𝑇𝑅</m:t>
                          </m:r>
                        </m:e>
                        <m:sub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𝑓𝑖𝑥𝑒𝑑</m:t>
                          </m:r>
                        </m:sub>
                      </m:sSub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6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n-US" sz="16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∗</m:t>
                      </m:r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𝑇𝑅</m:t>
                          </m:r>
                        </m:e>
                        <m:sub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𝑒𝑙𝑒𝑚𝑒𝑛𝑡</m:t>
                          </m:r>
                        </m:sub>
                      </m:sSub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&gt; </m:t>
                      </m:r>
                      <m:sSub>
                        <m:sSub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𝑈𝐿</m:t>
                          </m:r>
                        </m:e>
                        <m:sub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𝑝𝑎𝑑𝑑𝑖𝑛𝑔</m:t>
                          </m:r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8" name="Rectangle 1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625" y="4748756"/>
                <a:ext cx="6096000" cy="74328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326868" y="1181164"/>
            <a:ext cx="1044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Case 1: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872670" y="1150283"/>
            <a:ext cx="1044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Case 2: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37361" y="4673139"/>
            <a:ext cx="1087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Therefore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53828" y="5038053"/>
            <a:ext cx="635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if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4" name="Down Arrow 13"/>
          <p:cNvSpPr/>
          <p:nvPr/>
        </p:nvSpPr>
        <p:spPr bwMode="auto">
          <a:xfrm>
            <a:off x="8622027" y="5421086"/>
            <a:ext cx="532830" cy="374673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389061" y="5795759"/>
                <a:ext cx="483566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If  the length of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𝑇𝑅</m:t>
                        </m:r>
                      </m:e>
                      <m:sub>
                        <m:r>
                          <a:rPr lang="en-US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𝑒𝑙𝑒𝑚𝑒𝑛𝑡</m:t>
                        </m:r>
                      </m:sub>
                    </m:sSub>
                  </m:oMath>
                </a14:m>
                <a:r>
                  <a:rPr lang="en-US" dirty="0" smtClean="0"/>
                  <a:t>  is large, the overhead of polling strategy will be high.   </a:t>
                </a:r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9061" y="5795759"/>
                <a:ext cx="4835665" cy="646331"/>
              </a:xfrm>
              <a:prstGeom prst="rect">
                <a:avLst/>
              </a:prstGeom>
              <a:blipFill rotWithShape="0">
                <a:blip r:embed="rId6"/>
                <a:stretch>
                  <a:fillRect l="-126" t="-5660" r="-1261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22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Solution: </a:t>
            </a:r>
            <a:r>
              <a:rPr lang="en-US" dirty="0" smtClean="0"/>
              <a:t>Avoiding retransmitting </a:t>
            </a:r>
            <a:r>
              <a:rPr lang="en-US" dirty="0" err="1"/>
              <a:t>TR</a:t>
            </a:r>
            <a:r>
              <a:rPr lang="en-US" baseline="-25000" dirty="0" err="1"/>
              <a:t>elements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5300157" y="1569982"/>
            <a:ext cx="1782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Compressed Trigger Frame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149120" y="2239822"/>
            <a:ext cx="8313844" cy="2601297"/>
            <a:chOff x="728874" y="2506130"/>
            <a:chExt cx="8313844" cy="3348143"/>
          </a:xfrm>
        </p:grpSpPr>
        <p:grpSp>
          <p:nvGrpSpPr>
            <p:cNvPr id="63" name="Group 62"/>
            <p:cNvGrpSpPr/>
            <p:nvPr/>
          </p:nvGrpSpPr>
          <p:grpSpPr>
            <a:xfrm>
              <a:off x="728874" y="2940957"/>
              <a:ext cx="8313844" cy="2913316"/>
              <a:chOff x="504939" y="2157185"/>
              <a:chExt cx="8313844" cy="2913316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504939" y="2162601"/>
                <a:ext cx="8313844" cy="2907900"/>
                <a:chOff x="868833" y="2031972"/>
                <a:chExt cx="8313844" cy="2907900"/>
              </a:xfrm>
            </p:grpSpPr>
            <p:grpSp>
              <p:nvGrpSpPr>
                <p:cNvPr id="21" name="Group 20"/>
                <p:cNvGrpSpPr/>
                <p:nvPr/>
              </p:nvGrpSpPr>
              <p:grpSpPr>
                <a:xfrm>
                  <a:off x="868833" y="2031972"/>
                  <a:ext cx="8313844" cy="2907900"/>
                  <a:chOff x="3605612" y="2306693"/>
                  <a:chExt cx="4800845" cy="2907900"/>
                </a:xfrm>
              </p:grpSpPr>
              <p:grpSp>
                <p:nvGrpSpPr>
                  <p:cNvPr id="32" name="Group 31"/>
                  <p:cNvGrpSpPr/>
                  <p:nvPr/>
                </p:nvGrpSpPr>
                <p:grpSpPr>
                  <a:xfrm>
                    <a:off x="3698967" y="2988471"/>
                    <a:ext cx="4648934" cy="1336157"/>
                    <a:chOff x="2894789" y="2883568"/>
                    <a:chExt cx="3503654" cy="1336157"/>
                  </a:xfrm>
                </p:grpSpPr>
                <p:cxnSp>
                  <p:nvCxnSpPr>
                    <p:cNvPr id="44" name="Straight Arrow Connector 43"/>
                    <p:cNvCxnSpPr/>
                    <p:nvPr/>
                  </p:nvCxnSpPr>
                  <p:spPr bwMode="auto">
                    <a:xfrm flipV="1">
                      <a:off x="2894789" y="2883568"/>
                      <a:ext cx="3503653" cy="27603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  <p:cxnSp>
                  <p:nvCxnSpPr>
                    <p:cNvPr id="45" name="Straight Arrow Connector 44"/>
                    <p:cNvCxnSpPr/>
                    <p:nvPr/>
                  </p:nvCxnSpPr>
                  <p:spPr bwMode="auto">
                    <a:xfrm>
                      <a:off x="2894789" y="3630077"/>
                      <a:ext cx="3503654" cy="19606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  <p:cxnSp>
                  <p:nvCxnSpPr>
                    <p:cNvPr id="46" name="Straight Arrow Connector 45"/>
                    <p:cNvCxnSpPr/>
                    <p:nvPr/>
                  </p:nvCxnSpPr>
                  <p:spPr bwMode="auto">
                    <a:xfrm>
                      <a:off x="2894789" y="4206298"/>
                      <a:ext cx="3503654" cy="13427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</p:grpSp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3605612" y="2676963"/>
                    <a:ext cx="279922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b="1" dirty="0" smtClean="0"/>
                      <a:t>AP</a:t>
                    </a:r>
                    <a:endParaRPr lang="en-US" sz="1200" b="1" dirty="0"/>
                  </a:p>
                </p:txBody>
              </p:sp>
              <p:sp>
                <p:nvSpPr>
                  <p:cNvPr id="34" name="TextBox 33"/>
                  <p:cNvSpPr txBox="1"/>
                  <p:nvPr/>
                </p:nvSpPr>
                <p:spPr>
                  <a:xfrm>
                    <a:off x="8071873" y="4847202"/>
                    <a:ext cx="334584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600" dirty="0" smtClean="0"/>
                      <a:t>time</a:t>
                    </a:r>
                    <a:endParaRPr lang="en-US" sz="1600" dirty="0"/>
                  </a:p>
                </p:txBody>
              </p:sp>
              <p:cxnSp>
                <p:nvCxnSpPr>
                  <p:cNvPr id="35" name="Straight Connector 34"/>
                  <p:cNvCxnSpPr/>
                  <p:nvPr/>
                </p:nvCxnSpPr>
                <p:spPr bwMode="auto">
                  <a:xfrm>
                    <a:off x="3805909" y="2322990"/>
                    <a:ext cx="8619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36" name="Rectangle 35"/>
                  <p:cNvSpPr/>
                  <p:nvPr/>
                </p:nvSpPr>
                <p:spPr bwMode="auto">
                  <a:xfrm>
                    <a:off x="3810284" y="2558875"/>
                    <a:ext cx="372211" cy="457199"/>
                  </a:xfrm>
                  <a:prstGeom prst="rect">
                    <a:avLst/>
                  </a:prstGeom>
                  <a:solidFill>
                    <a:schemeClr val="accent5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100" dirty="0" smtClean="0"/>
                      <a:t>UL</a:t>
                    </a:r>
                  </a:p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100" dirty="0" smtClean="0"/>
                      <a:t>TR</a:t>
                    </a:r>
                    <a:endPara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37" name="Straight Connector 36"/>
                  <p:cNvCxnSpPr/>
                  <p:nvPr/>
                </p:nvCxnSpPr>
                <p:spPr bwMode="auto">
                  <a:xfrm flipH="1">
                    <a:off x="4183816" y="2306693"/>
                    <a:ext cx="1184" cy="2876466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38" name="Straight Connector 37"/>
                  <p:cNvCxnSpPr/>
                  <p:nvPr/>
                </p:nvCxnSpPr>
                <p:spPr bwMode="auto">
                  <a:xfrm>
                    <a:off x="4254822" y="2319945"/>
                    <a:ext cx="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39" name="Rectangle 38"/>
                  <p:cNvSpPr/>
                  <p:nvPr/>
                </p:nvSpPr>
                <p:spPr bwMode="auto">
                  <a:xfrm>
                    <a:off x="4258558" y="3313094"/>
                    <a:ext cx="300702" cy="411344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100" dirty="0" smtClean="0"/>
                      <a:t>STA1</a:t>
                    </a:r>
                    <a:endParaRPr kumimoji="0" lang="en-US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0" name="Rectangle 39"/>
                  <p:cNvSpPr/>
                  <p:nvPr/>
                </p:nvSpPr>
                <p:spPr bwMode="auto">
                  <a:xfrm>
                    <a:off x="4257422" y="3934924"/>
                    <a:ext cx="302122" cy="38884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100" dirty="0" smtClean="0"/>
                      <a:t>STA2</a:t>
                    </a:r>
                    <a:endPara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41" name="Straight Connector 40"/>
                  <p:cNvCxnSpPr/>
                  <p:nvPr/>
                </p:nvCxnSpPr>
                <p:spPr bwMode="auto">
                  <a:xfrm flipH="1">
                    <a:off x="4561153" y="2330733"/>
                    <a:ext cx="683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42" name="Straight Connector 41"/>
                  <p:cNvCxnSpPr/>
                  <p:nvPr/>
                </p:nvCxnSpPr>
                <p:spPr bwMode="auto">
                  <a:xfrm>
                    <a:off x="4636437" y="2335892"/>
                    <a:ext cx="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43" name="Rectangle 42"/>
                  <p:cNvSpPr/>
                  <p:nvPr/>
                </p:nvSpPr>
                <p:spPr bwMode="auto">
                  <a:xfrm>
                    <a:off x="4636437" y="2546979"/>
                    <a:ext cx="299513" cy="457199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200" dirty="0" smtClean="0"/>
                      <a:t>ACK/BA</a:t>
                    </a:r>
                  </a:p>
                </p:txBody>
              </p:sp>
            </p:grpSp>
            <p:cxnSp>
              <p:nvCxnSpPr>
                <p:cNvPr id="22" name="Straight Arrow Connector 21"/>
                <p:cNvCxnSpPr/>
                <p:nvPr/>
              </p:nvCxnSpPr>
              <p:spPr bwMode="auto">
                <a:xfrm>
                  <a:off x="1030499" y="4614496"/>
                  <a:ext cx="8050772" cy="1413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23" name="Rectangle 22"/>
                <p:cNvSpPr/>
                <p:nvPr/>
              </p:nvSpPr>
              <p:spPr bwMode="auto">
                <a:xfrm>
                  <a:off x="1993099" y="4222915"/>
                  <a:ext cx="525157" cy="38884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100" dirty="0" smtClean="0"/>
                    <a:t>STA3</a:t>
                  </a:r>
                  <a:endPara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 bwMode="auto">
                <a:xfrm flipH="1">
                  <a:off x="3174928" y="2051480"/>
                  <a:ext cx="4007" cy="286535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25" name="Straight Connector 24"/>
                <p:cNvCxnSpPr/>
                <p:nvPr/>
              </p:nvCxnSpPr>
              <p:spPr bwMode="auto">
                <a:xfrm>
                  <a:off x="3292130" y="2043080"/>
                  <a:ext cx="0" cy="286535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26" name="Rectangle 25"/>
                <p:cNvSpPr/>
                <p:nvPr/>
              </p:nvSpPr>
              <p:spPr bwMode="auto">
                <a:xfrm>
                  <a:off x="3303542" y="4229793"/>
                  <a:ext cx="548157" cy="38884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100" dirty="0" smtClean="0"/>
                    <a:t>STA6</a:t>
                  </a:r>
                  <a:endPara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7" name="Rectangle 26"/>
                <p:cNvSpPr/>
                <p:nvPr/>
              </p:nvSpPr>
              <p:spPr bwMode="auto">
                <a:xfrm>
                  <a:off x="3293707" y="3650124"/>
                  <a:ext cx="570050" cy="38884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100" dirty="0" smtClean="0"/>
                    <a:t>STA5</a:t>
                  </a:r>
                  <a:endPara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8" name="Rectangle 27"/>
                <p:cNvSpPr/>
                <p:nvPr/>
              </p:nvSpPr>
              <p:spPr bwMode="auto">
                <a:xfrm>
                  <a:off x="3290475" y="3077817"/>
                  <a:ext cx="576179" cy="38884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100" dirty="0" smtClean="0"/>
                    <a:t>STA 4</a:t>
                  </a:r>
                  <a:endPara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29" name="Straight Connector 28"/>
                <p:cNvCxnSpPr/>
                <p:nvPr/>
              </p:nvCxnSpPr>
              <p:spPr bwMode="auto">
                <a:xfrm flipH="1">
                  <a:off x="3863448" y="2056012"/>
                  <a:ext cx="6266" cy="2878701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30" name="Straight Connector 29"/>
                <p:cNvCxnSpPr/>
                <p:nvPr/>
              </p:nvCxnSpPr>
              <p:spPr bwMode="auto">
                <a:xfrm>
                  <a:off x="3986916" y="2045224"/>
                  <a:ext cx="0" cy="2878701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31" name="Rectangle 30"/>
                <p:cNvSpPr/>
                <p:nvPr/>
              </p:nvSpPr>
              <p:spPr bwMode="auto">
                <a:xfrm>
                  <a:off x="3982696" y="2274664"/>
                  <a:ext cx="552749" cy="457199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200" dirty="0" smtClean="0"/>
                    <a:t>ACK/BA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 bwMode="auto">
              <a:xfrm flipH="1">
                <a:off x="4164429" y="2168766"/>
                <a:ext cx="6266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9" name="Straight Connector 48"/>
              <p:cNvCxnSpPr/>
              <p:nvPr/>
            </p:nvCxnSpPr>
            <p:spPr bwMode="auto">
              <a:xfrm>
                <a:off x="4286495" y="2161679"/>
                <a:ext cx="0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50" name="Rectangle 49"/>
              <p:cNvSpPr/>
              <p:nvPr/>
            </p:nvSpPr>
            <p:spPr bwMode="auto">
              <a:xfrm>
                <a:off x="4285213" y="2399208"/>
                <a:ext cx="408191" cy="457199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UL 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TR</a:t>
                </a:r>
              </a:p>
            </p:txBody>
          </p:sp>
          <p:cxnSp>
            <p:nvCxnSpPr>
              <p:cNvPr id="51" name="Straight Connector 50"/>
              <p:cNvCxnSpPr/>
              <p:nvPr/>
            </p:nvCxnSpPr>
            <p:spPr bwMode="auto">
              <a:xfrm flipH="1">
                <a:off x="4690221" y="2175853"/>
                <a:ext cx="6266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2" name="Straight Connector 51"/>
              <p:cNvCxnSpPr/>
              <p:nvPr/>
            </p:nvCxnSpPr>
            <p:spPr bwMode="auto">
              <a:xfrm>
                <a:off x="4813958" y="2168766"/>
                <a:ext cx="0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57" name="Rectangle 56"/>
              <p:cNvSpPr/>
              <p:nvPr/>
            </p:nvSpPr>
            <p:spPr bwMode="auto">
              <a:xfrm>
                <a:off x="4815159" y="3222228"/>
                <a:ext cx="796108" cy="38884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/>
                  <a:t>STA 1</a:t>
                </a:r>
                <a:endPara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 bwMode="auto">
              <a:xfrm>
                <a:off x="4811431" y="3805044"/>
                <a:ext cx="814929" cy="37003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/>
                  <a:t>STA 2</a:t>
                </a:r>
                <a:endPara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 bwMode="auto">
              <a:xfrm>
                <a:off x="4815614" y="4391021"/>
                <a:ext cx="796489" cy="351371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/>
                  <a:t>STA 3</a:t>
                </a:r>
                <a:endPara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60" name="Straight Connector 59"/>
              <p:cNvCxnSpPr/>
              <p:nvPr/>
            </p:nvCxnSpPr>
            <p:spPr bwMode="auto">
              <a:xfrm flipH="1">
                <a:off x="5613619" y="2157185"/>
                <a:ext cx="6266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1" name="Straight Connector 60"/>
              <p:cNvCxnSpPr/>
              <p:nvPr/>
            </p:nvCxnSpPr>
            <p:spPr bwMode="auto">
              <a:xfrm>
                <a:off x="5717063" y="2157185"/>
                <a:ext cx="0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62" name="Rectangle 61"/>
              <p:cNvSpPr/>
              <p:nvPr/>
            </p:nvSpPr>
            <p:spPr bwMode="auto">
              <a:xfrm>
                <a:off x="5717063" y="2393275"/>
                <a:ext cx="553059" cy="457199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200" dirty="0" smtClean="0"/>
                  <a:t>ACK/BA</a:t>
                </a:r>
              </a:p>
            </p:txBody>
          </p:sp>
        </p:grpSp>
        <p:cxnSp>
          <p:nvCxnSpPr>
            <p:cNvPr id="65" name="Straight Arrow Connector 64"/>
            <p:cNvCxnSpPr/>
            <p:nvPr/>
          </p:nvCxnSpPr>
          <p:spPr>
            <a:xfrm flipH="1">
              <a:off x="4791467" y="2506130"/>
              <a:ext cx="413616" cy="56418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ctangle 79"/>
            <p:cNvSpPr/>
            <p:nvPr/>
          </p:nvSpPr>
          <p:spPr bwMode="auto">
            <a:xfrm>
              <a:off x="6609002" y="3182981"/>
              <a:ext cx="430924" cy="457199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UL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TR</a:t>
              </a:r>
            </a:p>
          </p:txBody>
        </p:sp>
        <p:cxnSp>
          <p:nvCxnSpPr>
            <p:cNvPr id="81" name="Straight Connector 80"/>
            <p:cNvCxnSpPr/>
            <p:nvPr/>
          </p:nvCxnSpPr>
          <p:spPr bwMode="auto">
            <a:xfrm flipH="1">
              <a:off x="7025681" y="2944138"/>
              <a:ext cx="6266" cy="28787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>
              <a:off x="7148397" y="2937051"/>
              <a:ext cx="0" cy="28787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3" name="Rectangle 82"/>
            <p:cNvSpPr/>
            <p:nvPr/>
          </p:nvSpPr>
          <p:spPr bwMode="auto">
            <a:xfrm>
              <a:off x="7151677" y="4003250"/>
              <a:ext cx="796108" cy="38884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STA 4</a:t>
              </a:r>
              <a:endPara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7148397" y="4573329"/>
              <a:ext cx="799387" cy="38884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STA 5</a:t>
              </a:r>
              <a:endPara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7144618" y="5159307"/>
              <a:ext cx="783785" cy="3737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STA 6</a:t>
              </a:r>
              <a:endPara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 flipH="1">
              <a:off x="7939864" y="2925470"/>
              <a:ext cx="6266" cy="28787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>
              <a:off x="8080944" y="2925470"/>
              <a:ext cx="0" cy="28787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8" name="Rectangle 87"/>
            <p:cNvSpPr/>
            <p:nvPr/>
          </p:nvSpPr>
          <p:spPr bwMode="auto">
            <a:xfrm>
              <a:off x="8079289" y="3161560"/>
              <a:ext cx="541051" cy="457199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/>
                <a:t>ACK/BA</a:t>
              </a:r>
            </a:p>
          </p:txBody>
        </p:sp>
        <p:cxnSp>
          <p:nvCxnSpPr>
            <p:cNvPr id="89" name="Straight Connector 88"/>
            <p:cNvCxnSpPr/>
            <p:nvPr/>
          </p:nvCxnSpPr>
          <p:spPr bwMode="auto">
            <a:xfrm flipH="1">
              <a:off x="6481821" y="2925470"/>
              <a:ext cx="6266" cy="28787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Straight Connector 89"/>
            <p:cNvCxnSpPr/>
            <p:nvPr/>
          </p:nvCxnSpPr>
          <p:spPr bwMode="auto">
            <a:xfrm>
              <a:off x="6603031" y="2918383"/>
              <a:ext cx="0" cy="28787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12" name="Straight Arrow Connector 11"/>
          <p:cNvCxnSpPr/>
          <p:nvPr/>
        </p:nvCxnSpPr>
        <p:spPr bwMode="auto">
          <a:xfrm>
            <a:off x="6717638" y="2205918"/>
            <a:ext cx="454345" cy="4756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240971" y="5299788"/>
            <a:ext cx="7098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STAs can use information from previous TR to transmit its uplink frames.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55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Compressed Trigger Frame (option 1)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resource allocation is repeated for the same group of STAs.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“More elements</a:t>
            </a:r>
            <a:r>
              <a:rPr lang="en-US" dirty="0" smtClean="0"/>
              <a:t>” field has NOT </a:t>
            </a:r>
            <a:r>
              <a:rPr lang="en-US" dirty="0"/>
              <a:t>been set, it means the trigger </a:t>
            </a:r>
            <a:r>
              <a:rPr lang="en-US" dirty="0" smtClean="0"/>
              <a:t>frame dose NOT contain </a:t>
            </a:r>
            <a:r>
              <a:rPr lang="en-US" dirty="0"/>
              <a:t>resource allocation </a:t>
            </a:r>
            <a:r>
              <a:rPr lang="en-US" dirty="0" smtClean="0"/>
              <a:t>elements.</a:t>
            </a:r>
            <a:endParaRPr lang="en-US" dirty="0"/>
          </a:p>
          <a:p>
            <a:r>
              <a:rPr lang="en-US" dirty="0" smtClean="0"/>
              <a:t>STA shall save the information of TRs per TXOP. </a:t>
            </a:r>
          </a:p>
          <a:p>
            <a:pPr lvl="1"/>
            <a:r>
              <a:rPr lang="en-US" dirty="0" smtClean="0"/>
              <a:t>If the identifier of compressed TR is same as </a:t>
            </a:r>
            <a:r>
              <a:rPr lang="en-US" dirty="0"/>
              <a:t>the identifier </a:t>
            </a:r>
            <a:r>
              <a:rPr lang="en-US" dirty="0" smtClean="0"/>
              <a:t>of the saved TR, then STA shall use the saved information for uplink transmission.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9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Compressed Trigger Frame (Option 2)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subset of assigned group transmits with the same uplink transmission information but on different sub-channels. </a:t>
            </a:r>
          </a:p>
          <a:p>
            <a:endParaRPr lang="en-US" dirty="0" smtClean="0"/>
          </a:p>
          <a:p>
            <a:r>
              <a:rPr lang="en-US" dirty="0" smtClean="0"/>
              <a:t>AP by setting “previous assignment” filed in BA per STA notifies that STA shall use the previous uplink transmission settings after receiving a compressed TR. AP may assign new sub-channel range in BA.</a:t>
            </a:r>
          </a:p>
          <a:p>
            <a:r>
              <a:rPr lang="en-US" dirty="0" smtClean="0"/>
              <a:t>STA shall use the saved information for transmitting an uplink frames, if the </a:t>
            </a:r>
            <a:r>
              <a:rPr lang="en-US" dirty="0" err="1"/>
              <a:t>the</a:t>
            </a:r>
            <a:r>
              <a:rPr lang="en-US" dirty="0"/>
              <a:t> identifier </a:t>
            </a:r>
            <a:r>
              <a:rPr lang="en-US" dirty="0" smtClean="0"/>
              <a:t>of the compressed TR is same as identifier of the regular TR.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25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15746</TotalTime>
  <Words>668</Words>
  <Application>Microsoft Office PowerPoint</Application>
  <PresentationFormat>Widescreen</PresentationFormat>
  <Paragraphs>178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굴림</vt:lpstr>
      <vt:lpstr>宋体</vt:lpstr>
      <vt:lpstr>Arial</vt:lpstr>
      <vt:lpstr>Calibri</vt:lpstr>
      <vt:lpstr>Cambria Math</vt:lpstr>
      <vt:lpstr>Times New Roman</vt:lpstr>
      <vt:lpstr>Extend Submission Template</vt:lpstr>
      <vt:lpstr>Document</vt:lpstr>
      <vt:lpstr>Compressed Uplink Trigger Frame</vt:lpstr>
      <vt:lpstr>Abstract</vt:lpstr>
      <vt:lpstr>Option 1: A TR schedules all uplink transmissions</vt:lpstr>
      <vt:lpstr>Option 2: More than one TR can be transmitted during UP link TXOP (1/2)</vt:lpstr>
      <vt:lpstr>PowerPoint Presentation</vt:lpstr>
      <vt:lpstr>A simple comparison</vt:lpstr>
      <vt:lpstr>Solution: Avoiding retransmitting TRelements</vt:lpstr>
      <vt:lpstr>Compressed Trigger Frame (option 1)</vt:lpstr>
      <vt:lpstr>Compressed Trigger Frame (Option 2) </vt:lpstr>
      <vt:lpstr>Straw Poll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Vida</dc:creator>
  <cp:lastModifiedBy>Vida</cp:lastModifiedBy>
  <cp:revision>174</cp:revision>
  <dcterms:created xsi:type="dcterms:W3CDTF">2015-06-30T18:05:48Z</dcterms:created>
  <dcterms:modified xsi:type="dcterms:W3CDTF">2015-07-14T17:38:15Z</dcterms:modified>
</cp:coreProperties>
</file>