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62" r:id="rId4"/>
    <p:sldId id="290" r:id="rId5"/>
    <p:sldId id="288" r:id="rId6"/>
    <p:sldId id="287" r:id="rId7"/>
    <p:sldId id="289" r:id="rId8"/>
    <p:sldId id="291" r:id="rId9"/>
    <p:sldId id="293" r:id="rId10"/>
    <p:sldId id="292" r:id="rId11"/>
    <p:sldId id="297" r:id="rId12"/>
    <p:sldId id="298" r:id="rId13"/>
    <p:sldId id="277" r:id="rId14"/>
    <p:sldId id="271" r:id="rId15"/>
    <p:sldId id="294" r:id="rId16"/>
    <p:sldId id="295" r:id="rId17"/>
    <p:sldId id="296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69" d="100"/>
          <a:sy n="69" d="100"/>
        </p:scale>
        <p:origin x="-1146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-283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802.11-15/0855r0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July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802.11-15/0855r0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802.11-15/0855r0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802.11-15/0855r0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802.11-15/0855r0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0855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-2003___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How to collect STAs’ </a:t>
            </a:r>
            <a:r>
              <a:rPr lang="en-GB" dirty="0" err="1" smtClean="0"/>
              <a:t>Tx</a:t>
            </a:r>
            <a:r>
              <a:rPr lang="en-GB" dirty="0" smtClean="0"/>
              <a:t> demands </a:t>
            </a:r>
            <a:br>
              <a:rPr lang="en-GB" dirty="0" smtClean="0"/>
            </a:br>
            <a:r>
              <a:rPr lang="en-GB" dirty="0" smtClean="0"/>
              <a:t>for UL MU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12776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2015-07-13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1613565"/>
              </p:ext>
            </p:extLst>
          </p:nvPr>
        </p:nvGraphicFramePr>
        <p:xfrm>
          <a:off x="517525" y="2574925"/>
          <a:ext cx="7513638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8" name="Document" r:id="rId5" imgW="8236743" imgH="2759077" progId="Word.Document.8">
                  <p:embed/>
                </p:oleObj>
              </mc:Choice>
              <mc:Fallback>
                <p:oleObj name="Document" r:id="rId5" imgW="8236743" imgH="275907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574925"/>
                        <a:ext cx="7513638" cy="2514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22870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One idea to make the unit size </a:t>
            </a:r>
            <a:br>
              <a:rPr lang="en-US" altLang="ja-JP" dirty="0" smtClean="0"/>
            </a:br>
            <a:r>
              <a:rPr lang="en-US" altLang="ja-JP" dirty="0" smtClean="0"/>
              <a:t>of the AP Buffered Load subfield flexible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set a </a:t>
            </a:r>
            <a:r>
              <a:rPr lang="en-US" altLang="ja-JP" dirty="0"/>
              <a:t>field that expresses the unit size in use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 smtClean="0"/>
              <a:t>ex. 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353891"/>
              </p:ext>
            </p:extLst>
          </p:nvPr>
        </p:nvGraphicFramePr>
        <p:xfrm>
          <a:off x="1593272" y="2745509"/>
          <a:ext cx="6096000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B8-9</a:t>
                      </a:r>
                    </a:p>
                    <a:p>
                      <a:r>
                        <a:rPr kumimoji="1" lang="en-US" altLang="ja-JP" dirty="0" smtClean="0"/>
                        <a:t>as</a:t>
                      </a:r>
                      <a:r>
                        <a:rPr kumimoji="1" lang="en-US" altLang="ja-JP" baseline="0" dirty="0" smtClean="0"/>
                        <a:t> </a:t>
                      </a:r>
                      <a:r>
                        <a:rPr kumimoji="1" lang="en-US" altLang="ja-JP" dirty="0" smtClean="0"/>
                        <a:t>Unit Size subfield (2</a:t>
                      </a:r>
                      <a:r>
                        <a:rPr kumimoji="1" lang="en-US" altLang="ja-JP" baseline="0" dirty="0" smtClean="0"/>
                        <a:t> bits)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definition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total buffer size is expressed in units of 256 octets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total buffer size is expressed in units of 4096 octets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total buffer size is expressed in units of 8192 octets</a:t>
                      </a:r>
                      <a:endParaRPr kumimoji="1" lang="ja-JP" alt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reserved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10527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Other candidate info to collect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triggered cycle request?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2400" dirty="0" smtClean="0"/>
              <a:t>STAs having short lifetime data may want to request triggered cycle. 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sz="2400" dirty="0" smtClean="0"/>
              <a:t>However, TSPEC element has the following parameters : </a:t>
            </a:r>
          </a:p>
          <a:p>
            <a:pPr lvl="2">
              <a:buFont typeface="Arial" pitchFamily="34" charset="0"/>
              <a:buChar char="•"/>
            </a:pPr>
            <a:r>
              <a:rPr lang="en-US" altLang="ja-JP" sz="2000" dirty="0" smtClean="0"/>
              <a:t>Minimum Service Interval, Maximum Service Interval, </a:t>
            </a:r>
          </a:p>
          <a:p>
            <a:pPr lvl="2">
              <a:buFont typeface="Arial" pitchFamily="34" charset="0"/>
              <a:buChar char="•"/>
            </a:pPr>
            <a:r>
              <a:rPr kumimoji="1" lang="en-US" altLang="ja-JP" sz="2000" dirty="0" smtClean="0"/>
              <a:t>Minimum Data Rate, Mean Data Rate, Peak Data Rate</a:t>
            </a:r>
          </a:p>
          <a:p>
            <a:pPr marL="719138" lvl="2" indent="0"/>
            <a:r>
              <a:rPr lang="en-US" altLang="ja-JP" sz="2000" dirty="0" smtClean="0"/>
              <a:t>these </a:t>
            </a:r>
            <a:r>
              <a:rPr lang="en-US" altLang="ja-JP" sz="2000" dirty="0"/>
              <a:t>info collected from the non-AP STAs prior to data exchange may </a:t>
            </a:r>
            <a:r>
              <a:rPr lang="en-US" altLang="ja-JP" sz="2000" dirty="0" smtClean="0"/>
              <a:t>be reflected to schedule the trigger frame. </a:t>
            </a:r>
            <a:endParaRPr kumimoji="1" lang="ja-JP" altLang="en-US" sz="20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0978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My two cents on the trigger frame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7176" y="1981200"/>
            <a:ext cx="873442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Reviewing the baseline, we already use the term “trigger frame”…  so we need to reconsider the frame name. </a:t>
            </a:r>
          </a:p>
          <a:p>
            <a:pPr>
              <a:buFont typeface="Arial" pitchFamily="34" charset="0"/>
              <a:buChar char="•"/>
            </a:pPr>
            <a:endParaRPr lang="en-US" altLang="ja-JP" dirty="0"/>
          </a:p>
          <a:p>
            <a:pPr>
              <a:buFont typeface="Arial" pitchFamily="34" charset="0"/>
              <a:buChar char="•"/>
            </a:pPr>
            <a:endParaRPr kumimoji="1" lang="en-US" altLang="ja-JP" dirty="0" smtClean="0"/>
          </a:p>
          <a:p>
            <a:pPr>
              <a:buFont typeface="Arial" pitchFamily="34" charset="0"/>
              <a:buChar char="•"/>
            </a:pPr>
            <a:endParaRPr lang="en-US" altLang="ja-JP" dirty="0"/>
          </a:p>
          <a:p>
            <a:pPr>
              <a:buFont typeface="Arial" pitchFamily="34" charset="0"/>
              <a:buChar char="•"/>
            </a:pPr>
            <a:endParaRPr kumimoji="1" lang="en-US" altLang="ja-JP" dirty="0" smtClean="0"/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Will the “trigger frame” need to be a unified format for both UL-MU-MIMO and UL-OFDMA? Do we allow their combination?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A frame to trigger UL-MU-MIMO needs to allocate spatial streams to STAs. A frame to trigger UL-OFDMA needs to allocate resource units to STAs.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  <p:grpSp>
        <p:nvGrpSpPr>
          <p:cNvPr id="16" name="グループ化 15"/>
          <p:cNvGrpSpPr/>
          <p:nvPr/>
        </p:nvGrpSpPr>
        <p:grpSpPr>
          <a:xfrm>
            <a:off x="257176" y="2986525"/>
            <a:ext cx="8636230" cy="1488497"/>
            <a:chOff x="257176" y="2875685"/>
            <a:chExt cx="8636230" cy="1488497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176" y="2875685"/>
              <a:ext cx="8636230" cy="148849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8" name="直線コネクタ 7"/>
            <p:cNvCxnSpPr/>
            <p:nvPr/>
          </p:nvCxnSpPr>
          <p:spPr bwMode="auto">
            <a:xfrm>
              <a:off x="7536873" y="3144982"/>
              <a:ext cx="1191491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直線コネクタ 9"/>
            <p:cNvCxnSpPr/>
            <p:nvPr/>
          </p:nvCxnSpPr>
          <p:spPr bwMode="auto">
            <a:xfrm>
              <a:off x="1399309" y="3366655"/>
              <a:ext cx="7329055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直線コネクタ 11"/>
            <p:cNvCxnSpPr/>
            <p:nvPr/>
          </p:nvCxnSpPr>
          <p:spPr bwMode="auto">
            <a:xfrm>
              <a:off x="360219" y="3619933"/>
              <a:ext cx="595745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6236461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For the trigger frame to specify the PPDU duration of UL-MU, AP may want amount of buffered data at STAs and 1 bit “More Data” field is not enough.  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Reviewing </a:t>
            </a:r>
            <a:r>
              <a:rPr kumimoji="1" lang="en-US" altLang="ja-JP" dirty="0" err="1" smtClean="0"/>
              <a:t>QoS</a:t>
            </a:r>
            <a:r>
              <a:rPr kumimoji="1" lang="en-US" altLang="ja-JP" dirty="0" smtClean="0"/>
              <a:t> Control field, AP PS  Buffer State subfield has the best fit, but in the current definition, that can’t be used for non-AP STAs. Also the current uni</a:t>
            </a:r>
            <a:r>
              <a:rPr lang="en-US" altLang="ja-JP" dirty="0" smtClean="0"/>
              <a:t>t size and its upper limit was questioned. 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08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[1] </a:t>
            </a:r>
            <a:r>
              <a:rPr lang="en-US" altLang="ja-JP" dirty="0"/>
              <a:t>802.11-15/0064r1 </a:t>
            </a:r>
            <a:r>
              <a:rPr lang="en-US" altLang="ja-JP" dirty="0" smtClean="0"/>
              <a:t>“Consideration </a:t>
            </a:r>
            <a:r>
              <a:rPr lang="en-US" altLang="ja-JP" dirty="0"/>
              <a:t>on UL-MU </a:t>
            </a:r>
            <a:r>
              <a:rPr lang="en-US" altLang="ja-JP" dirty="0" smtClean="0"/>
              <a:t>overheads”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/>
              <a:t>[2] 802.11-15/0608r1 “Regarding trigger frame in UL </a:t>
            </a:r>
            <a:r>
              <a:rPr lang="en-US" altLang="ja-JP" dirty="0" smtClean="0"/>
              <a:t>MU”</a:t>
            </a:r>
            <a:endParaRPr lang="pl-PL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584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Straw poll 1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Do you think </a:t>
            </a:r>
            <a:r>
              <a:rPr lang="en-US" altLang="ja-JP" dirty="0"/>
              <a:t>we should </a:t>
            </a:r>
            <a:r>
              <a:rPr lang="en-US" altLang="ja-JP" dirty="0" smtClean="0"/>
              <a:t>withdraw </a:t>
            </a:r>
            <a:r>
              <a:rPr lang="en-US" altLang="ja-JP" dirty="0"/>
              <a:t>the current definition </a:t>
            </a:r>
            <a:r>
              <a:rPr lang="en-US" altLang="ja-JP" dirty="0" smtClean="0"/>
              <a:t>of Bits 8-15 in </a:t>
            </a:r>
            <a:r>
              <a:rPr lang="en-US" altLang="ja-JP" dirty="0" err="1" smtClean="0"/>
              <a:t>QoS</a:t>
            </a:r>
            <a:r>
              <a:rPr lang="en-US" altLang="ja-JP" dirty="0" smtClean="0"/>
              <a:t> Control field for non-AP </a:t>
            </a:r>
            <a:r>
              <a:rPr lang="en-US" altLang="ja-JP" dirty="0"/>
              <a:t>STAs and re-specify for HEW </a:t>
            </a:r>
            <a:r>
              <a:rPr lang="en-US" altLang="ja-JP" dirty="0" smtClean="0"/>
              <a:t>STAs to indicate buffer load?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Y:N:A=</a:t>
            </a:r>
            <a:endParaRPr lang="en-US" altLang="ja-JP" dirty="0"/>
          </a:p>
          <a:p>
            <a:pPr>
              <a:buFont typeface="Arial" pitchFamily="34" charset="0"/>
              <a:buChar char="•"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36330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Straw poll 2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Do you think </a:t>
            </a:r>
            <a:r>
              <a:rPr lang="en-US" altLang="ja-JP" dirty="0"/>
              <a:t>we should </a:t>
            </a:r>
            <a:r>
              <a:rPr lang="en-US" altLang="ja-JP" dirty="0" smtClean="0"/>
              <a:t>extend </a:t>
            </a:r>
            <a:r>
              <a:rPr lang="en-US" altLang="ja-JP" dirty="0"/>
              <a:t>HT Control field to further include HE </a:t>
            </a:r>
            <a:r>
              <a:rPr lang="en-US" altLang="ja-JP" dirty="0" smtClean="0"/>
              <a:t>variant and indicate buffer load there?</a:t>
            </a:r>
            <a:endParaRPr lang="en-US" altLang="ja-JP" dirty="0"/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 smtClean="0"/>
              <a:t>Y:N:A=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4485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Straw poll 3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Do you think </a:t>
            </a:r>
            <a:r>
              <a:rPr lang="en-US" altLang="ja-JP" dirty="0"/>
              <a:t>we should </a:t>
            </a:r>
            <a:r>
              <a:rPr lang="en-US" altLang="ja-JP" dirty="0" smtClean="0"/>
              <a:t>create </a:t>
            </a:r>
            <a:r>
              <a:rPr lang="en-US" altLang="ja-JP" dirty="0"/>
              <a:t>a new HEW control </a:t>
            </a:r>
            <a:r>
              <a:rPr lang="en-US" altLang="ja-JP" dirty="0" smtClean="0"/>
              <a:t>field to indicate buffer load there?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Y:N:A=</a:t>
            </a:r>
            <a:endParaRPr lang="en-US" altLang="ja-JP" dirty="0"/>
          </a:p>
          <a:p>
            <a:pPr>
              <a:buFont typeface="Arial" pitchFamily="34" charset="0"/>
              <a:buChar char="•"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7960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This presentation breaks down the issues of how to collect STAs’ </a:t>
            </a:r>
            <a:r>
              <a:rPr lang="en-US" altLang="ja-JP" dirty="0" err="1" smtClean="0"/>
              <a:t>Tx</a:t>
            </a:r>
            <a:r>
              <a:rPr lang="en-US" altLang="ja-JP" dirty="0" smtClean="0"/>
              <a:t> demands for UL-MU from the feedbacks given in the previous meeting. 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An approach to collect STAs’ </a:t>
            </a:r>
            <a:r>
              <a:rPr lang="en-US" dirty="0" err="1" smtClean="0"/>
              <a:t>Tx</a:t>
            </a:r>
            <a:r>
              <a:rPr lang="en-US" dirty="0" smtClean="0"/>
              <a:t> demands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ja-JP" dirty="0" smtClean="0"/>
              <a:t>A</a:t>
            </a:r>
            <a:r>
              <a:rPr lang="en-US" dirty="0" smtClean="0"/>
              <a:t> </a:t>
            </a:r>
            <a:r>
              <a:rPr lang="en-US" dirty="0"/>
              <a:t>need of a </a:t>
            </a:r>
            <a:r>
              <a:rPr lang="en-US" dirty="0" smtClean="0"/>
              <a:t>rough </a:t>
            </a:r>
            <a:r>
              <a:rPr lang="en-US" dirty="0"/>
              <a:t>way to grasp or estimate STAs’ TX demands was </a:t>
            </a:r>
            <a:r>
              <a:rPr lang="en-US" dirty="0" smtClean="0"/>
              <a:t>suggested</a:t>
            </a:r>
            <a:r>
              <a:rPr lang="en-GB" dirty="0" smtClean="0"/>
              <a:t> [1].  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STA-oriented way of notification, </a:t>
            </a:r>
            <a:r>
              <a:rPr lang="en-US" dirty="0" smtClean="0"/>
              <a:t>where TX </a:t>
            </a:r>
            <a:r>
              <a:rPr lang="en-US" dirty="0"/>
              <a:t>demand </a:t>
            </a:r>
            <a:r>
              <a:rPr lang="en-US" dirty="0" smtClean="0"/>
              <a:t>is shown </a:t>
            </a:r>
            <a:r>
              <a:rPr lang="en-US" dirty="0"/>
              <a:t>in a field something like a More Data </a:t>
            </a:r>
            <a:r>
              <a:rPr lang="en-US" dirty="0" smtClean="0"/>
              <a:t>field, </a:t>
            </a:r>
            <a:r>
              <a:rPr lang="en-US" dirty="0"/>
              <a:t>was </a:t>
            </a:r>
            <a:r>
              <a:rPr lang="en-US" dirty="0" smtClean="0"/>
              <a:t>proposed and its concept was shown to be acceptable by a straw poll [2]</a:t>
            </a:r>
            <a:endParaRPr lang="en-GB" dirty="0" smtClean="0"/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Straw Poll 5: For </a:t>
            </a:r>
            <a:r>
              <a:rPr lang="en-US" dirty="0"/>
              <a:t>an AP to send the trigger frame for UL MU TX, do you think it is useful if a STA is able to notify the AP of its TX demand by a field something like a More Data field in a frame sent from its side</a:t>
            </a:r>
            <a:r>
              <a:rPr lang="en-US" dirty="0" smtClean="0"/>
              <a:t>? – </a:t>
            </a:r>
            <a:r>
              <a:rPr lang="en-US" i="1" dirty="0" smtClean="0">
                <a:solidFill>
                  <a:srgbClr val="0070C0"/>
                </a:solidFill>
              </a:rPr>
              <a:t>no objections</a:t>
            </a:r>
            <a:r>
              <a:rPr lang="en-GB" sz="2400" dirty="0" smtClean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Recalling STA-oriented way of </a:t>
            </a:r>
            <a:r>
              <a:rPr kumimoji="1" lang="en-US" altLang="ja-JP" dirty="0" err="1" smtClean="0"/>
              <a:t>Tx</a:t>
            </a:r>
            <a:r>
              <a:rPr kumimoji="1" lang="en-US" altLang="ja-JP" dirty="0" smtClean="0"/>
              <a:t> demand notification [2]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  <p:cxnSp>
        <p:nvCxnSpPr>
          <p:cNvPr id="7" name="直線矢印コネクタ 6"/>
          <p:cNvCxnSpPr/>
          <p:nvPr/>
        </p:nvCxnSpPr>
        <p:spPr bwMode="auto">
          <a:xfrm>
            <a:off x="35496" y="2938058"/>
            <a:ext cx="885698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8" name="テキスト ボックス 7"/>
          <p:cNvSpPr txBox="1"/>
          <p:nvPr/>
        </p:nvSpPr>
        <p:spPr>
          <a:xfrm>
            <a:off x="35496" y="1958048"/>
            <a:ext cx="14695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STA 1 to AP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225797" y="2722034"/>
            <a:ext cx="134203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正方形/長方形 9"/>
          <p:cNvSpPr/>
          <p:nvPr/>
        </p:nvSpPr>
        <p:spPr bwMode="auto">
          <a:xfrm>
            <a:off x="567194" y="2722034"/>
            <a:ext cx="1563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723511" y="2722034"/>
            <a:ext cx="709484" cy="21602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chemeClr val="tx1"/>
                </a:solidFill>
              </a:rPr>
              <a:t>data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1825591" y="2722034"/>
            <a:ext cx="356830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475656" y="2366557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BA/ACK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67194" y="2366557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Data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483768" y="2505056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… </a:t>
            </a:r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sp>
        <p:nvSpPr>
          <p:cNvPr id="16" name="右矢印 15"/>
          <p:cNvSpPr/>
          <p:nvPr/>
        </p:nvSpPr>
        <p:spPr bwMode="auto">
          <a:xfrm>
            <a:off x="517495" y="4725144"/>
            <a:ext cx="360040" cy="973297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900032" y="4857849"/>
            <a:ext cx="378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AP recognizes STAs 1, 3, 4, and 6 have MSDUs to transmit*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8" name="右矢印 17"/>
          <p:cNvSpPr/>
          <p:nvPr/>
        </p:nvSpPr>
        <p:spPr bwMode="auto">
          <a:xfrm>
            <a:off x="4644008" y="4725144"/>
            <a:ext cx="360040" cy="973297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004048" y="4857849"/>
            <a:ext cx="378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AP sends the trigger frame to STAs 1, 3, 4, and 6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900032" y="5528552"/>
            <a:ext cx="3743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5738" indent="-185738"/>
            <a:r>
              <a:rPr kumimoji="1" lang="en-US" altLang="ja-JP" sz="1800" dirty="0" smtClean="0">
                <a:solidFill>
                  <a:schemeClr val="tx1"/>
                </a:solidFill>
              </a:rPr>
              <a:t>* may also need to consider group IDs for selecting STAs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5496" y="3096367"/>
            <a:ext cx="29354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notification of remaining data</a:t>
            </a:r>
          </a:p>
          <a:p>
            <a:r>
              <a:rPr kumimoji="1" lang="en-US" altLang="ja-JP" sz="1800" dirty="0" smtClean="0">
                <a:solidFill>
                  <a:schemeClr val="tx1"/>
                </a:solidFill>
              </a:rPr>
              <a:t>in MAC header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421650" y="3946013"/>
            <a:ext cx="2131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  <a:sym typeface="Wingdings" pitchFamily="2" charset="2"/>
              </a:rPr>
              <a:t>collected by AP</a:t>
            </a:r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cxnSp>
        <p:nvCxnSpPr>
          <p:cNvPr id="23" name="直線矢印コネクタ 22"/>
          <p:cNvCxnSpPr/>
          <p:nvPr/>
        </p:nvCxnSpPr>
        <p:spPr bwMode="auto">
          <a:xfrm flipV="1">
            <a:off x="646834" y="2938058"/>
            <a:ext cx="1" cy="15830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4" name="テキスト ボックス 23"/>
          <p:cNvSpPr txBox="1"/>
          <p:nvPr/>
        </p:nvSpPr>
        <p:spPr>
          <a:xfrm>
            <a:off x="2924792" y="1958048"/>
            <a:ext cx="14695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STA 3 to AP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 bwMode="auto">
          <a:xfrm>
            <a:off x="3115093" y="2722034"/>
            <a:ext cx="134203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正方形/長方形 25"/>
          <p:cNvSpPr/>
          <p:nvPr/>
        </p:nvSpPr>
        <p:spPr bwMode="auto">
          <a:xfrm>
            <a:off x="3456490" y="2722034"/>
            <a:ext cx="1563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正方形/長方形 26"/>
          <p:cNvSpPr/>
          <p:nvPr/>
        </p:nvSpPr>
        <p:spPr bwMode="auto">
          <a:xfrm>
            <a:off x="3612807" y="2722034"/>
            <a:ext cx="709484" cy="21602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chemeClr val="tx1"/>
                </a:solidFill>
              </a:rPr>
              <a:t>data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8" name="正方形/長方形 27"/>
          <p:cNvSpPr/>
          <p:nvPr/>
        </p:nvSpPr>
        <p:spPr bwMode="auto">
          <a:xfrm>
            <a:off x="4714887" y="2722034"/>
            <a:ext cx="356830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364952" y="2366557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BA/ACK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456490" y="2366557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Data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373064" y="2505056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… </a:t>
            </a:r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924792" y="3096367"/>
            <a:ext cx="29354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notification of remaining data</a:t>
            </a:r>
          </a:p>
          <a:p>
            <a:r>
              <a:rPr kumimoji="1" lang="en-US" altLang="ja-JP" sz="1800" dirty="0" smtClean="0">
                <a:solidFill>
                  <a:schemeClr val="tx1"/>
                </a:solidFill>
              </a:rPr>
              <a:t>in MAC header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cxnSp>
        <p:nvCxnSpPr>
          <p:cNvPr id="33" name="直線矢印コネクタ 32"/>
          <p:cNvCxnSpPr/>
          <p:nvPr/>
        </p:nvCxnSpPr>
        <p:spPr bwMode="auto">
          <a:xfrm flipV="1">
            <a:off x="3536130" y="2938058"/>
            <a:ext cx="1" cy="15830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4" name="テキスト ボックス 33"/>
          <p:cNvSpPr txBox="1"/>
          <p:nvPr/>
        </p:nvSpPr>
        <p:spPr>
          <a:xfrm>
            <a:off x="6122758" y="2530490"/>
            <a:ext cx="26057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same from STA 4 and 6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35" name="右中かっこ 34"/>
          <p:cNvSpPr/>
          <p:nvPr/>
        </p:nvSpPr>
        <p:spPr bwMode="auto">
          <a:xfrm rot="5400000">
            <a:off x="4408813" y="-583939"/>
            <a:ext cx="157029" cy="8810303"/>
          </a:xfrm>
          <a:prstGeom prst="rightBrace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28091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“More Data” field may not be enough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From the discussions related to the trigger initiating UL-MU </a:t>
            </a:r>
            <a:r>
              <a:rPr kumimoji="1" lang="en-US" altLang="ja-JP" dirty="0" err="1" smtClean="0"/>
              <a:t>Tx</a:t>
            </a:r>
            <a:r>
              <a:rPr kumimoji="1" lang="en-US" altLang="ja-JP" dirty="0" smtClean="0"/>
              <a:t> which took place in the May session</a:t>
            </a:r>
            <a:r>
              <a:rPr lang="en-US" altLang="ja-JP" dirty="0" smtClean="0"/>
              <a:t>, an AP may want the following info besides each STA’s </a:t>
            </a:r>
            <a:r>
              <a:rPr lang="en-US" altLang="ja-JP" dirty="0" err="1" smtClean="0"/>
              <a:t>Tx</a:t>
            </a:r>
            <a:r>
              <a:rPr lang="en-US" altLang="ja-JP" dirty="0" smtClean="0"/>
              <a:t> demands: 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2400" b="1" dirty="0" smtClean="0"/>
              <a:t>amount of buffered MSDUs/A-MSDUs in order to specify PPDU duration</a:t>
            </a:r>
          </a:p>
          <a:p>
            <a:pPr lvl="2">
              <a:buFont typeface="Arial" pitchFamily="34" charset="0"/>
              <a:buChar char="•"/>
            </a:pPr>
            <a:r>
              <a:rPr lang="en-US" altLang="ja-JP" dirty="0"/>
              <a:t>straw poll 3 in </a:t>
            </a:r>
            <a:r>
              <a:rPr lang="en-US" altLang="ja-JP" dirty="0" smtClean="0"/>
              <a:t>[2]: </a:t>
            </a:r>
            <a:r>
              <a:rPr lang="en-US" altLang="ja-JP" dirty="0"/>
              <a:t>What kind of information should be specified in a trigger frame</a:t>
            </a:r>
            <a:r>
              <a:rPr lang="en-US" altLang="ja-JP" dirty="0" smtClean="0"/>
              <a:t>?</a:t>
            </a:r>
            <a:r>
              <a:rPr lang="en-US" altLang="ja-JP" dirty="0"/>
              <a:t> PPDU duration (TBD, may be exact or maximum</a:t>
            </a:r>
            <a:r>
              <a:rPr lang="en-US" altLang="ja-JP" dirty="0" smtClean="0"/>
              <a:t>) </a:t>
            </a:r>
            <a:br>
              <a:rPr lang="en-US" altLang="ja-JP" dirty="0" smtClean="0"/>
            </a:br>
            <a:r>
              <a:rPr lang="en-US" altLang="ja-JP" dirty="0" smtClean="0"/>
              <a:t>– </a:t>
            </a:r>
            <a:r>
              <a:rPr lang="en-US" altLang="ja-JP" i="1" dirty="0" smtClean="0">
                <a:solidFill>
                  <a:srgbClr val="0070C0"/>
                </a:solidFill>
              </a:rPr>
              <a:t>no objections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5742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Consideration on </a:t>
            </a:r>
            <a:r>
              <a:rPr kumimoji="1" lang="en-US" altLang="ja-JP" dirty="0" err="1" smtClean="0"/>
              <a:t>QoS</a:t>
            </a:r>
            <a:r>
              <a:rPr kumimoji="1" lang="en-US" altLang="ja-JP" dirty="0" smtClean="0"/>
              <a:t> control field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There were opinions to use </a:t>
            </a:r>
            <a:r>
              <a:rPr kumimoji="1" lang="en-US" altLang="ja-JP" dirty="0" err="1" smtClean="0"/>
              <a:t>QoS</a:t>
            </a:r>
            <a:r>
              <a:rPr kumimoji="1" lang="en-US" altLang="ja-JP" dirty="0" smtClean="0"/>
              <a:t> control field. 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err="1" smtClean="0"/>
              <a:t>QoS</a:t>
            </a:r>
            <a:r>
              <a:rPr lang="en-US" altLang="ja-JP" dirty="0" smtClean="0"/>
              <a:t> control field (IEEE </a:t>
            </a:r>
            <a:r>
              <a:rPr lang="en-US" altLang="ja-JP" dirty="0" err="1" smtClean="0"/>
              <a:t>Std</a:t>
            </a:r>
            <a:r>
              <a:rPr lang="en-US" altLang="ja-JP" dirty="0" smtClean="0"/>
              <a:t> 802.11-2012):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7702" y="3015499"/>
            <a:ext cx="4598670" cy="3416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802" y="3074609"/>
            <a:ext cx="4598670" cy="2760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下矢印 6"/>
          <p:cNvSpPr/>
          <p:nvPr/>
        </p:nvSpPr>
        <p:spPr bwMode="auto">
          <a:xfrm rot="2223531">
            <a:off x="3810866" y="3996169"/>
            <a:ext cx="318654" cy="568037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下矢印 9"/>
          <p:cNvSpPr/>
          <p:nvPr/>
        </p:nvSpPr>
        <p:spPr bwMode="auto">
          <a:xfrm rot="2223531">
            <a:off x="4011188" y="4641504"/>
            <a:ext cx="318654" cy="568037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下矢印 10"/>
          <p:cNvSpPr/>
          <p:nvPr/>
        </p:nvSpPr>
        <p:spPr bwMode="auto">
          <a:xfrm rot="2223531">
            <a:off x="4011190" y="5003369"/>
            <a:ext cx="318654" cy="568037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287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Consideration </a:t>
            </a:r>
            <a:r>
              <a:rPr lang="en-US" altLang="ja-JP" dirty="0" smtClean="0"/>
              <a:t>on </a:t>
            </a:r>
            <a:r>
              <a:rPr lang="en-US" altLang="ja-JP" dirty="0" err="1"/>
              <a:t>QoS</a:t>
            </a:r>
            <a:r>
              <a:rPr lang="en-US" altLang="ja-JP" dirty="0"/>
              <a:t> control field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6982" y="1676400"/>
            <a:ext cx="9005453" cy="44180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AP PS Buffer State subfield</a:t>
            </a:r>
          </a:p>
          <a:p>
            <a:pPr>
              <a:buFont typeface="Arial" pitchFamily="34" charset="0"/>
              <a:buChar char="•"/>
            </a:pPr>
            <a:endParaRPr lang="en-US" altLang="ja-JP" dirty="0" smtClean="0"/>
          </a:p>
          <a:p>
            <a:pPr lvl="1">
              <a:buFont typeface="Arial" pitchFamily="34" charset="0"/>
              <a:buChar char="•"/>
            </a:pPr>
            <a:r>
              <a:rPr lang="en-US" altLang="ja-JP" sz="1800" dirty="0" smtClean="0"/>
              <a:t>“The </a:t>
            </a:r>
            <a:r>
              <a:rPr lang="en-US" altLang="ja-JP" sz="1800" dirty="0"/>
              <a:t>AP Buffered Load subfield is 4 bits in length and is used </a:t>
            </a:r>
            <a:r>
              <a:rPr lang="en-US" altLang="ja-JP" sz="1800" i="1" dirty="0">
                <a:solidFill>
                  <a:srgbClr val="0070C0"/>
                </a:solidFill>
              </a:rPr>
              <a:t>to indicate the total buffer size</a:t>
            </a:r>
            <a:r>
              <a:rPr lang="en-US" altLang="ja-JP" sz="1800" dirty="0"/>
              <a:t>, rounded up </a:t>
            </a:r>
            <a:r>
              <a:rPr lang="en-US" altLang="ja-JP" sz="1800" dirty="0" smtClean="0"/>
              <a:t>to the </a:t>
            </a:r>
            <a:r>
              <a:rPr lang="en-US" altLang="ja-JP" sz="1800" dirty="0"/>
              <a:t>nearest multiple of 4096 octets and expressed in units of 4096 octets, of all MSDUs and </a:t>
            </a:r>
            <a:r>
              <a:rPr lang="en-US" altLang="ja-JP" sz="1800" dirty="0" smtClean="0"/>
              <a:t>A-MSDUs buffered </a:t>
            </a:r>
            <a:r>
              <a:rPr lang="en-US" altLang="ja-JP" sz="1800" dirty="0"/>
              <a:t>at the </a:t>
            </a:r>
            <a:r>
              <a:rPr lang="en-US" altLang="ja-JP" sz="1800" dirty="0" err="1"/>
              <a:t>QoS</a:t>
            </a:r>
            <a:r>
              <a:rPr lang="en-US" altLang="ja-JP" sz="1800" dirty="0"/>
              <a:t> AP (excluding the MSDU or A-MSDU of the present </a:t>
            </a:r>
            <a:r>
              <a:rPr lang="en-US" altLang="ja-JP" sz="1800" dirty="0" err="1"/>
              <a:t>QoS</a:t>
            </a:r>
            <a:r>
              <a:rPr lang="en-US" altLang="ja-JP" sz="1800" dirty="0"/>
              <a:t> data frame</a:t>
            </a:r>
            <a:r>
              <a:rPr lang="en-US" altLang="ja-JP" sz="1800" dirty="0" smtClean="0"/>
              <a:t>).”</a:t>
            </a:r>
            <a:endParaRPr lang="en-US" altLang="ja-JP" sz="1800" dirty="0"/>
          </a:p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TXOP Duration Requested subfield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1800" dirty="0" smtClean="0"/>
              <a:t>“The </a:t>
            </a:r>
            <a:r>
              <a:rPr lang="en-US" altLang="ja-JP" sz="1800" dirty="0"/>
              <a:t>Queue Size subfield is an 8-bit field that indicates the amount of buffered traffic </a:t>
            </a:r>
            <a:r>
              <a:rPr lang="en-US" altLang="ja-JP" sz="1800" i="1" dirty="0">
                <a:solidFill>
                  <a:srgbClr val="FF0000"/>
                </a:solidFill>
              </a:rPr>
              <a:t>for a given TC or TS </a:t>
            </a:r>
            <a:r>
              <a:rPr lang="en-US" altLang="ja-JP" sz="1800" i="1" dirty="0" smtClean="0">
                <a:solidFill>
                  <a:srgbClr val="FF0000"/>
                </a:solidFill>
              </a:rPr>
              <a:t>at the </a:t>
            </a:r>
            <a:r>
              <a:rPr lang="en-US" altLang="ja-JP" sz="1800" i="1" dirty="0">
                <a:solidFill>
                  <a:srgbClr val="FF0000"/>
                </a:solidFill>
              </a:rPr>
              <a:t>STA sending this frame</a:t>
            </a:r>
            <a:r>
              <a:rPr lang="en-US" altLang="ja-JP" sz="1800" dirty="0" smtClean="0"/>
              <a:t>.”</a:t>
            </a:r>
            <a:endParaRPr lang="en-US" altLang="ja-JP" dirty="0" smtClean="0"/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Queue Size subfield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1800" dirty="0" smtClean="0"/>
              <a:t>“The </a:t>
            </a:r>
            <a:r>
              <a:rPr lang="en-US" altLang="ja-JP" sz="1800" dirty="0"/>
              <a:t>TXOP Duration Requested subfield is an 8-bit field </a:t>
            </a:r>
            <a:r>
              <a:rPr lang="en-US" altLang="ja-JP" sz="1800" dirty="0" smtClean="0"/>
              <a:t>that indicates </a:t>
            </a:r>
            <a:r>
              <a:rPr lang="en-US" altLang="ja-JP" sz="1800" dirty="0"/>
              <a:t>the duration, in units of 32 </a:t>
            </a:r>
            <a:r>
              <a:rPr lang="en-US" altLang="ja-JP" sz="1800" dirty="0" err="1"/>
              <a:t>μs</a:t>
            </a:r>
            <a:r>
              <a:rPr lang="en-US" altLang="ja-JP" sz="1800" dirty="0"/>
              <a:t>, that the sending STA determines it needs for its next TXOP </a:t>
            </a:r>
            <a:r>
              <a:rPr lang="en-US" altLang="ja-JP" sz="1800" i="1" dirty="0">
                <a:solidFill>
                  <a:srgbClr val="FF0000"/>
                </a:solidFill>
              </a:rPr>
              <a:t>for </a:t>
            </a:r>
            <a:r>
              <a:rPr lang="en-US" altLang="ja-JP" sz="1800" i="1" dirty="0" smtClean="0">
                <a:solidFill>
                  <a:srgbClr val="FF0000"/>
                </a:solidFill>
              </a:rPr>
              <a:t>the specified </a:t>
            </a:r>
            <a:r>
              <a:rPr lang="en-US" altLang="ja-JP" sz="1800" i="1" dirty="0">
                <a:solidFill>
                  <a:srgbClr val="FF0000"/>
                </a:solidFill>
              </a:rPr>
              <a:t>TID</a:t>
            </a:r>
            <a:r>
              <a:rPr lang="en-US" altLang="ja-JP" sz="1800" dirty="0" smtClean="0"/>
              <a:t>.”</a:t>
            </a:r>
            <a:endParaRPr lang="en-US" altLang="ja-JP" sz="1800" dirty="0"/>
          </a:p>
          <a:p>
            <a:pPr>
              <a:buFont typeface="Arial" pitchFamily="34" charset="0"/>
              <a:buChar char="•"/>
            </a:pPr>
            <a:endParaRPr kumimoji="1" lang="en-US" altLang="ja-JP" dirty="0" smtClean="0"/>
          </a:p>
          <a:p>
            <a:pPr>
              <a:buFont typeface="Arial" pitchFamily="34" charset="0"/>
              <a:buChar char="•"/>
            </a:pPr>
            <a:endParaRPr lang="en-US" altLang="ja-JP" dirty="0"/>
          </a:p>
          <a:p>
            <a:pPr>
              <a:buFont typeface="Arial" pitchFamily="34" charset="0"/>
              <a:buChar char="•"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347" y="1525725"/>
            <a:ext cx="413385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スマイル 7"/>
          <p:cNvSpPr/>
          <p:nvPr/>
        </p:nvSpPr>
        <p:spPr bwMode="auto">
          <a:xfrm>
            <a:off x="4259411" y="1699769"/>
            <a:ext cx="366283" cy="366283"/>
          </a:xfrm>
          <a:prstGeom prst="smileyFac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57208" y="6054430"/>
            <a:ext cx="8374921" cy="461665"/>
          </a:xfrm>
          <a:prstGeom prst="rect">
            <a:avLst/>
          </a:prstGeom>
          <a:solidFill>
            <a:srgbClr val="0070C0"/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b="1" dirty="0" smtClean="0">
                <a:sym typeface="Wingdings" pitchFamily="2" charset="2"/>
              </a:rPr>
              <a:t> AP PS Buffer State subfield has the best fit to what we want</a:t>
            </a:r>
            <a:endParaRPr kumimoji="1" lang="ja-JP" altLang="en-US" b="1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96667" y="2035315"/>
            <a:ext cx="3263679" cy="562213"/>
          </a:xfrm>
          <a:prstGeom prst="cloudCallout">
            <a:avLst>
              <a:gd name="adj1" fmla="val -43332"/>
              <a:gd name="adj2" fmla="val 47714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to be precise, it is the </a:t>
            </a:r>
            <a:r>
              <a:rPr kumimoji="1" lang="en-US" altLang="ja-JP" sz="1200" i="1" dirty="0" err="1" smtClean="0">
                <a:solidFill>
                  <a:schemeClr val="tx1"/>
                </a:solidFill>
              </a:rPr>
              <a:t>QoS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AP Buffered Load subfield…</a:t>
            </a:r>
            <a:endParaRPr kumimoji="1" lang="ja-JP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10" name="円/楕円 9"/>
          <p:cNvSpPr/>
          <p:nvPr/>
        </p:nvSpPr>
        <p:spPr bwMode="auto">
          <a:xfrm>
            <a:off x="7980215" y="1484160"/>
            <a:ext cx="903142" cy="691002"/>
          </a:xfrm>
          <a:prstGeom prst="ellipse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92834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Discussion points</a:t>
            </a:r>
            <a:br>
              <a:rPr kumimoji="1" lang="en-US" altLang="ja-JP" dirty="0" smtClean="0"/>
            </a:br>
            <a:r>
              <a:rPr kumimoji="1" lang="en-US" altLang="ja-JP" dirty="0" smtClean="0"/>
              <a:t>on AP PS buffer State subfield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From the current baseline, this can be used only at APs. 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sz="2400" dirty="0" smtClean="0"/>
              <a:t>We want such info from non-AP STAs but there are other definitions already for non-AP STAs</a:t>
            </a:r>
            <a:endParaRPr lang="en-US" altLang="ja-JP" sz="2400" dirty="0" smtClean="0"/>
          </a:p>
          <a:p>
            <a:pPr lvl="2">
              <a:buFont typeface="Arial" pitchFamily="34" charset="0"/>
              <a:buChar char="•"/>
            </a:pPr>
            <a:r>
              <a:rPr lang="en-US" altLang="ja-JP" sz="2200" dirty="0" smtClean="0"/>
              <a:t>Withdraw the current definition for non-AP STAs and re-specify for HEW STAs?</a:t>
            </a:r>
          </a:p>
          <a:p>
            <a:pPr lvl="3">
              <a:buFont typeface="Arial" pitchFamily="34" charset="0"/>
              <a:buChar char="•"/>
            </a:pPr>
            <a:r>
              <a:rPr lang="en-US" altLang="ja-JP" sz="2000" dirty="0" smtClean="0"/>
              <a:t>Thinking about the relation between mesh STAs, this seems to be difficult. </a:t>
            </a:r>
          </a:p>
          <a:p>
            <a:pPr lvl="2">
              <a:buFont typeface="Arial" pitchFamily="34" charset="0"/>
              <a:buChar char="•"/>
            </a:pPr>
            <a:r>
              <a:rPr kumimoji="1" lang="en-US" altLang="ja-JP" sz="2200" dirty="0" smtClean="0"/>
              <a:t>Extend HT Control field to further include HE varian</a:t>
            </a:r>
            <a:r>
              <a:rPr lang="en-US" altLang="ja-JP" sz="2200" dirty="0" smtClean="0"/>
              <a:t>t?</a:t>
            </a:r>
          </a:p>
          <a:p>
            <a:pPr lvl="3">
              <a:buFont typeface="Arial" pitchFamily="34" charset="0"/>
              <a:buChar char="•"/>
            </a:pPr>
            <a:r>
              <a:rPr kumimoji="1" lang="en-US" altLang="ja-JP" sz="2000" dirty="0" smtClean="0"/>
              <a:t>Use B1 of VHT variant which is currently reserved for distinction? Can we throw over the current VHT </a:t>
            </a:r>
            <a:r>
              <a:rPr kumimoji="1" lang="en-US" altLang="ja-JP" sz="2000" dirty="0" err="1" smtClean="0"/>
              <a:t>params</a:t>
            </a:r>
            <a:r>
              <a:rPr kumimoji="1" lang="en-US" altLang="ja-JP" sz="2000" smtClean="0"/>
              <a:t>?</a:t>
            </a:r>
            <a:endParaRPr kumimoji="1" lang="en-US" altLang="ja-JP" sz="2000" dirty="0" smtClean="0"/>
          </a:p>
          <a:p>
            <a:pPr lvl="2">
              <a:buFont typeface="Arial" pitchFamily="34" charset="0"/>
              <a:buChar char="•"/>
            </a:pPr>
            <a:r>
              <a:rPr kumimoji="1" lang="en-US" altLang="ja-JP" sz="2200" dirty="0" smtClean="0"/>
              <a:t>Create a new HEW control field?</a:t>
            </a:r>
          </a:p>
          <a:p>
            <a:pPr lvl="2">
              <a:buFont typeface="Arial" pitchFamily="34" charset="0"/>
              <a:buChar char="•"/>
            </a:pPr>
            <a:r>
              <a:rPr lang="en-US" altLang="ja-JP" sz="2200" dirty="0" smtClean="0"/>
              <a:t>Other solution?</a:t>
            </a:r>
            <a:endParaRPr kumimoji="1" lang="en-US" altLang="ja-JP" sz="22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3061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Discussion points</a:t>
            </a:r>
            <a:br>
              <a:rPr lang="en-US" altLang="ja-JP" dirty="0"/>
            </a:br>
            <a:r>
              <a:rPr lang="en-US" altLang="ja-JP" dirty="0"/>
              <a:t>on AP PS buffer State subfield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9492" y="1981200"/>
            <a:ext cx="8229600" cy="4113213"/>
          </a:xfrm>
        </p:spPr>
        <p:txBody>
          <a:bodyPr/>
          <a:lstStyle/>
          <a:p>
            <a:pPr marL="0" indent="0"/>
            <a:r>
              <a:rPr lang="en-US" altLang="ja-JP" dirty="0" smtClean="0"/>
              <a:t>Although if we can re-use the current subfield…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The AP Buffered Load subfield inside expresses the total buffer size in units of 4096 octets. 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OFDMA shows higher performance for short packets, say up to 1k octets. Won’t units of 4096 octets be too rough to express the demands of short packets? – more small units preferred?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The AP Buffered Load subfield value of 15 indicates that the buffer size is greater than 57 344 octets. 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 smtClean="0"/>
              <a:t>On the other hand, thinking of the aggregation size increased by 11ac and the possibility of being increased more, especially for MU-MIMO (and more higher MCSs added?), upper limit may need to be more larger. – more than the current 4 bits preferred? or enlarge unit size?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75336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2185</TotalTime>
  <Words>1316</Words>
  <Application>Microsoft Office PowerPoint</Application>
  <PresentationFormat>画面に合わせる (4:3)</PresentationFormat>
  <Paragraphs>167</Paragraphs>
  <Slides>17</Slides>
  <Notes>3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19" baseType="lpstr">
      <vt:lpstr>802-11-Submission</vt:lpstr>
      <vt:lpstr>Document</vt:lpstr>
      <vt:lpstr>How to collect STAs’ Tx demands  for UL MU</vt:lpstr>
      <vt:lpstr>Abstract</vt:lpstr>
      <vt:lpstr>An approach to collect STAs’ Tx demands</vt:lpstr>
      <vt:lpstr>Recalling STA-oriented way of Tx demand notification [2]</vt:lpstr>
      <vt:lpstr>“More Data” field may not be enough</vt:lpstr>
      <vt:lpstr>Consideration on QoS control field</vt:lpstr>
      <vt:lpstr>Consideration on QoS control field</vt:lpstr>
      <vt:lpstr>Discussion points on AP PS buffer State subfield</vt:lpstr>
      <vt:lpstr>Discussion points on AP PS buffer State subfield</vt:lpstr>
      <vt:lpstr>One idea to make the unit size  of the AP Buffered Load subfield flexible</vt:lpstr>
      <vt:lpstr>Other candidate info to collect</vt:lpstr>
      <vt:lpstr>My two cents on the trigger frame</vt:lpstr>
      <vt:lpstr>Summary</vt:lpstr>
      <vt:lpstr>References</vt:lpstr>
      <vt:lpstr>Straw poll 1</vt:lpstr>
      <vt:lpstr>Straw poll 2</vt:lpstr>
      <vt:lpstr>Straw poll 3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Collect STAs' Tx demands for UL-MU</dc:title>
  <dc:creator>Tomoko Adachi</dc:creator>
  <cp:lastModifiedBy>adachi0</cp:lastModifiedBy>
  <cp:revision>171</cp:revision>
  <cp:lastPrinted>1601-01-01T00:00:00Z</cp:lastPrinted>
  <dcterms:created xsi:type="dcterms:W3CDTF">2014-10-27T05:47:55Z</dcterms:created>
  <dcterms:modified xsi:type="dcterms:W3CDTF">2015-07-13T05:36:16Z</dcterms:modified>
</cp:coreProperties>
</file>