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99" r:id="rId4"/>
    <p:sldId id="302" r:id="rId5"/>
    <p:sldId id="300" r:id="rId6"/>
    <p:sldId id="301" r:id="rId7"/>
    <p:sldId id="304" r:id="rId8"/>
    <p:sldId id="277" r:id="rId9"/>
    <p:sldId id="271" r:id="rId10"/>
    <p:sldId id="305" r:id="rId11"/>
    <p:sldId id="306" r:id="rId12"/>
    <p:sldId id="308" r:id="rId13"/>
    <p:sldId id="303" r:id="rId14"/>
    <p:sldId id="30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68" d="100"/>
          <a:sy n="68" d="100"/>
        </p:scale>
        <p:origin x="-120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802.11-15/0854r1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802.11-15/0854r1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802.11-15/0854r1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2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 OFDMA Signalling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584861"/>
              </p:ext>
            </p:extLst>
          </p:nvPr>
        </p:nvGraphicFramePr>
        <p:xfrm>
          <a:off x="517525" y="2574925"/>
          <a:ext cx="7377113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Document" r:id="rId4" imgW="8246962" imgH="2762262" progId="Word.Document.8">
                  <p:embed/>
                </p:oleObj>
              </mc:Choice>
              <mc:Fallback>
                <p:oleObj name="Document" r:id="rId4" imgW="8246962" imgH="2762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377113" cy="247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think we should </a:t>
            </a:r>
            <a:r>
              <a:rPr lang="en-US" altLang="ja-JP" dirty="0" smtClean="0"/>
              <a:t>be able to express non-contiguous </a:t>
            </a:r>
            <a:r>
              <a:rPr lang="en-US" altLang="ja-JP" dirty="0"/>
              <a:t>RU allocation?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 =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we need to re-define SIG-A field for DL-OFDMA from the current format specified for DL-MU-MIMO?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Maximum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 of RUs cannot be expressed in 3 bits of the current MU[</a:t>
            </a:r>
            <a:r>
              <a:rPr lang="en-US" altLang="ja-JP" i="1" dirty="0" smtClean="0"/>
              <a:t>u</a:t>
            </a:r>
            <a:r>
              <a:rPr lang="en-US" altLang="ja-JP" dirty="0" smtClean="0"/>
              <a:t>] NSTS field. 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</a:t>
            </a:r>
            <a:r>
              <a:rPr lang="en-US" altLang="ja-JP" dirty="0" smtClean="0"/>
              <a:t>the Group ID concept in 802.11ac is still applicable </a:t>
            </a:r>
            <a:r>
              <a:rPr lang="en-US" altLang="ja-JP" smtClean="0"/>
              <a:t>for 802.11ax?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3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we always need to express user position up to the maximum number of RUs?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[1], there are 37 RUs at maximum for 80 MHz channel. Thinking that there will 74 RUs for 80+80 or 160 MHz channel, when a BSS supports 80+80 or 160 MHz channel, will fixed 74 spaces to express each RU  required all the time?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lang="ja-JP" altLang="en-US" dirty="0"/>
          </a:p>
          <a:p>
            <a:pPr marL="457200" lvl="1" indent="0"/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3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</a:t>
            </a:r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 smtClean="0"/>
              <a:t>the combination of </a:t>
            </a:r>
            <a:r>
              <a:rPr kumimoji="1" lang="en-US" altLang="ja-JP" dirty="0" smtClean="0"/>
              <a:t>MU-MIMO and OFDMA within 20 MHz should be allowed</a:t>
            </a:r>
            <a:r>
              <a:rPr lang="en-US" altLang="ja-JP" dirty="0" smtClean="0"/>
              <a:t>?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4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</a:t>
            </a:r>
            <a:r>
              <a:rPr lang="en-GB" altLang="ja-JP" dirty="0"/>
              <a:t>allocate resource units </a:t>
            </a:r>
            <a:r>
              <a:rPr lang="en-GB" altLang="ja-JP" dirty="0" smtClean="0"/>
              <a:t>and </a:t>
            </a:r>
            <a:r>
              <a:rPr lang="en-GB" altLang="ja-JP" dirty="0"/>
              <a:t>inform </a:t>
            </a:r>
            <a:r>
              <a:rPr lang="en-GB" altLang="ja-JP" dirty="0" smtClean="0"/>
              <a:t>them in </a:t>
            </a:r>
            <a:r>
              <a:rPr lang="en-GB" altLang="ja-JP" dirty="0"/>
              <a:t>DL-OFDMA</a:t>
            </a:r>
            <a:r>
              <a:rPr lang="en-US" altLang="ja-JP" dirty="0" smtClean="0"/>
              <a:t>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 OFDMA </a:t>
            </a:r>
            <a:r>
              <a:rPr lang="en-US" altLang="ja-JP" dirty="0"/>
              <a:t>Numerology and </a:t>
            </a:r>
            <a:r>
              <a:rPr lang="en-US" altLang="ja-JP" dirty="0" smtClean="0"/>
              <a:t>Structure [1] now being approved, a question whether AP allocates non-contiguous multiple resource units (RUs) for each user will arise.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Non-contiguous RUs allocation was shown in 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This presentation also questions how to inform RU allocation for DL OFDMA.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Reusing Group ID concept in SIG-A field for 802.11ac DL-MU-MIMO is one possibility but current SIG-A field is not enough for DL-OFDMA. 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Contiguous or non-contiguous?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90734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[</a:t>
            </a:r>
            <a:r>
              <a:rPr lang="en-US" altLang="ja-JP" sz="2000" dirty="0"/>
              <a:t>1</a:t>
            </a:r>
            <a:r>
              <a:rPr lang="en-US" altLang="ja-JP" sz="2000" dirty="0" smtClean="0"/>
              <a:t>] shows the variety of RU patterns. </a:t>
            </a:r>
            <a:r>
              <a:rPr kumimoji="1" lang="en-US" altLang="ja-JP" sz="2000" dirty="0" smtClean="0"/>
              <a:t>For example, AP may send </a:t>
            </a:r>
            <a:r>
              <a:rPr lang="en-US" altLang="ja-JP" sz="2000" dirty="0"/>
              <a:t>with one 52 tone RU or with two 26 tone </a:t>
            </a:r>
            <a:r>
              <a:rPr lang="en-US" altLang="ja-JP" sz="2000" dirty="0" err="1" smtClean="0"/>
              <a:t>RUs.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It is possible to select non-contiguous RUs in this case</a:t>
            </a:r>
            <a:r>
              <a:rPr kumimoji="1" lang="en-US" altLang="ja-JP" sz="2000" dirty="0" smtClean="0"/>
              <a:t>. (Ex. Select pink and yellow RUs for one user.)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34" charset="-127"/>
              </a:rPr>
              <a:t>Frequency diversity can be enhanced in non-contiguous case. </a:t>
            </a:r>
            <a:endParaRPr lang="en-US" altLang="ko-KR" sz="1800" dirty="0">
              <a:solidFill>
                <a:schemeClr val="tx1"/>
              </a:solidFill>
              <a:ea typeface="굴림" pitchFamily="34" charset="-127"/>
            </a:endParaRPr>
          </a:p>
          <a:p>
            <a:pPr lvl="1">
              <a:buFont typeface="Arial" pitchFamily="34" charset="0"/>
              <a:buChar char="•"/>
            </a:pPr>
            <a:endParaRPr kumimoji="1"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307209" y="3271467"/>
            <a:ext cx="7358686" cy="3345729"/>
            <a:chOff x="1307209" y="3271467"/>
            <a:chExt cx="7358686" cy="3345729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753169" y="3271467"/>
              <a:ext cx="5912726" cy="3345729"/>
              <a:chOff x="2581835" y="3260093"/>
              <a:chExt cx="5912726" cy="3345729"/>
            </a:xfrm>
            <a:noFill/>
          </p:grpSpPr>
          <p:pic>
            <p:nvPicPr>
              <p:cNvPr id="7" name="Content Placeholder 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581835" y="3260093"/>
                <a:ext cx="5185185" cy="33457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28"/>
              <p:cNvSpPr txBox="1"/>
              <p:nvPr/>
            </p:nvSpPr>
            <p:spPr>
              <a:xfrm>
                <a:off x="7462227" y="4172755"/>
                <a:ext cx="827150" cy="161583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26 tone RUs</a:t>
                </a:r>
              </a:p>
            </p:txBody>
          </p:sp>
          <p:sp>
            <p:nvSpPr>
              <p:cNvPr id="9" name="TextBox 29"/>
              <p:cNvSpPr txBox="1"/>
              <p:nvPr/>
            </p:nvSpPr>
            <p:spPr>
              <a:xfrm>
                <a:off x="7462227" y="4795499"/>
                <a:ext cx="1032334" cy="323165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52 tone RUs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 + one 26-tone</a:t>
                </a:r>
              </a:p>
            </p:txBody>
          </p:sp>
          <p:cxnSp>
            <p:nvCxnSpPr>
              <p:cNvPr id="10" name="Straight Arrow Connector 32"/>
              <p:cNvCxnSpPr/>
              <p:nvPr/>
            </p:nvCxnSpPr>
            <p:spPr bwMode="auto">
              <a:xfrm flipH="1">
                <a:off x="6873342" y="4253547"/>
                <a:ext cx="581430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1" name="Straight Arrow Connector 33"/>
              <p:cNvCxnSpPr/>
              <p:nvPr/>
            </p:nvCxnSpPr>
            <p:spPr bwMode="auto">
              <a:xfrm flipH="1">
                <a:off x="6873342" y="4957082"/>
                <a:ext cx="588885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16" name="円/楕円 15"/>
            <p:cNvSpPr/>
            <p:nvPr/>
          </p:nvSpPr>
          <p:spPr bwMode="auto">
            <a:xfrm>
              <a:off x="3722146" y="4589237"/>
              <a:ext cx="860612" cy="667116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 bwMode="auto">
            <a:xfrm>
              <a:off x="4130936" y="3963643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5606527" y="3956644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307209" y="3477067"/>
              <a:ext cx="22637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non-contiguous 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 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501920" y="4639203"/>
              <a:ext cx="19078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contiguous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5" name="直線矢印コネクタ 24"/>
            <p:cNvCxnSpPr>
              <a:endCxn id="17" idx="1"/>
            </p:cNvCxnSpPr>
            <p:nvPr/>
          </p:nvCxnSpPr>
          <p:spPr bwMode="auto">
            <a:xfrm>
              <a:off x="3369030" y="3771591"/>
              <a:ext cx="8249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3369030" y="3771591"/>
              <a:ext cx="23325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直線矢印コネクタ 27"/>
            <p:cNvCxnSpPr/>
            <p:nvPr/>
          </p:nvCxnSpPr>
          <p:spPr bwMode="auto">
            <a:xfrm>
              <a:off x="3369030" y="4922795"/>
              <a:ext cx="35311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正方形/長方形 11"/>
          <p:cNvSpPr/>
          <p:nvPr/>
        </p:nvSpPr>
        <p:spPr>
          <a:xfrm>
            <a:off x="5764556" y="6319383"/>
            <a:ext cx="1766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[1] 802.11-15/0330r5 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How </a:t>
            </a:r>
            <a:r>
              <a:rPr lang="en-US" altLang="ja-JP" sz="2800" dirty="0"/>
              <a:t>to inform RU allocation for </a:t>
            </a:r>
            <a:r>
              <a:rPr lang="en-US" altLang="ja-JP" sz="2800" dirty="0" smtClean="0"/>
              <a:t>DL-OFDMA?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16" y="1834254"/>
            <a:ext cx="7770813" cy="4113213"/>
          </a:xfrm>
        </p:spPr>
        <p:txBody>
          <a:bodyPr/>
          <a:lstStyle/>
          <a:p>
            <a:pPr marL="0" indent="0"/>
            <a:r>
              <a:rPr lang="en-US" altLang="ja-JP" sz="2000" dirty="0" smtClean="0"/>
              <a:t>In </a:t>
            </a:r>
            <a:r>
              <a:rPr lang="en-US" altLang="ja-JP" sz="2000" dirty="0"/>
              <a:t>802.11ac </a:t>
            </a:r>
            <a:r>
              <a:rPr lang="en-US" altLang="ja-JP" sz="2000" dirty="0" smtClean="0"/>
              <a:t>DL-MU-MIMO case,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multiple user information is set in SIG-A and Group ID is used to signal potential recipient users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AP informs </a:t>
            </a:r>
            <a:r>
              <a:rPr lang="en-US" altLang="ja-JP" sz="1800" dirty="0"/>
              <a:t>Group </a:t>
            </a:r>
            <a:r>
              <a:rPr lang="en-US" altLang="ja-JP" sz="1800" dirty="0" smtClean="0"/>
              <a:t>ID and NSTS for each </a:t>
            </a:r>
            <a:r>
              <a:rPr lang="en-US" altLang="ja-JP" sz="1800" dirty="0"/>
              <a:t>u</a:t>
            </a:r>
            <a:r>
              <a:rPr lang="en-US" altLang="ja-JP" sz="1800" dirty="0" smtClean="0"/>
              <a:t>ser position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1976626" y="3348664"/>
            <a:ext cx="6877039" cy="2864054"/>
            <a:chOff x="1976626" y="3208876"/>
            <a:chExt cx="6877039" cy="2864054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6626" y="3208876"/>
              <a:ext cx="5572257" cy="1299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0983" y="4436281"/>
              <a:ext cx="5512406" cy="1325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直線矢印コネクタ 10"/>
            <p:cNvCxnSpPr/>
            <p:nvPr/>
          </p:nvCxnSpPr>
          <p:spPr bwMode="auto">
            <a:xfrm flipV="1">
              <a:off x="5583422" y="4183436"/>
              <a:ext cx="0" cy="1625259"/>
            </a:xfrm>
            <a:prstGeom prst="straightConnector1">
              <a:avLst/>
            </a:prstGeom>
            <a:solidFill>
              <a:srgbClr val="9999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4791334" y="5765153"/>
              <a:ext cx="4062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002060"/>
                  </a:solidFill>
                </a:rPr>
                <a:t>Number of space time </a:t>
              </a:r>
              <a:r>
                <a:rPr lang="en-US" altLang="ja-JP" sz="1400" dirty="0" smtClean="0">
                  <a:solidFill>
                    <a:srgbClr val="002060"/>
                  </a:solidFill>
                </a:rPr>
                <a:t>streams for each user position</a:t>
              </a:r>
              <a:endParaRPr kumimoji="1" lang="ja-JP" alt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13" name="角丸四角形 12"/>
            <p:cNvSpPr/>
            <p:nvPr/>
          </p:nvSpPr>
          <p:spPr bwMode="auto">
            <a:xfrm>
              <a:off x="4136867" y="3424083"/>
              <a:ext cx="504056" cy="830543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 bwMode="auto">
            <a:xfrm>
              <a:off x="4640923" y="3928140"/>
              <a:ext cx="2160240" cy="326486"/>
            </a:xfrm>
            <a:prstGeom prst="roundRect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268629" y="6131399"/>
            <a:ext cx="3906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VHT-SIG-A in IEEE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Std</a:t>
            </a:r>
            <a:r>
              <a:rPr lang="en-US" altLang="ja-JP" sz="1800" dirty="0" smtClean="0">
                <a:solidFill>
                  <a:schemeClr val="tx1"/>
                </a:solidFill>
              </a:rPr>
              <a:t> 802.11ac-2013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Approach to use same Group ID </a:t>
            </a:r>
            <a:r>
              <a:rPr lang="en-US" altLang="ja-JP" sz="2800" dirty="0" smtClean="0">
                <a:solidFill>
                  <a:schemeClr val="tx1"/>
                </a:solidFill>
              </a:rPr>
              <a:t>concept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2880" y="1461775"/>
            <a:ext cx="8796020" cy="26520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If applying the same concept for DL-OFDMA, then NSTS field means position of each RU.</a:t>
            </a: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Current field can set only up to </a:t>
            </a:r>
            <a:r>
              <a:rPr lang="en-US" altLang="ja-JP" sz="1800" dirty="0" smtClean="0">
                <a:solidFill>
                  <a:schemeClr val="tx1"/>
                </a:solidFill>
              </a:rPr>
              <a:t>4 users or 8 RUs, though up to maximum 9 users or 9 RUs are considered in the case of 20 MHz channel.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The field length is not enough. 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It cannot support allocation of non-contiguous RUs </a:t>
            </a:r>
            <a:r>
              <a:rPr lang="en-US" altLang="ja-JP" sz="1800" dirty="0"/>
              <a:t>for one </a:t>
            </a:r>
            <a:r>
              <a:rPr lang="en-US" altLang="ja-JP" sz="1800" dirty="0" smtClean="0"/>
              <a:t>user. 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If each MU[</a:t>
            </a:r>
            <a:r>
              <a:rPr lang="en-US" altLang="ja-JP" sz="1600" i="1" dirty="0" smtClean="0"/>
              <a:t>u</a:t>
            </a:r>
            <a:r>
              <a:rPr lang="en-US" altLang="ja-JP" sz="1600" dirty="0" smtClean="0"/>
              <a:t>] field is substituted to RU position, only one RU can be allocated to a user</a:t>
            </a:r>
            <a:br>
              <a:rPr lang="en-US" altLang="ja-JP" sz="1600" dirty="0" smtClean="0"/>
            </a:br>
            <a:r>
              <a:rPr lang="en-US" altLang="ja-JP" sz="1600" dirty="0" smtClean="0"/>
              <a:t>ex. either R1 or RU3 can be allocated to user A, but not both.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Instead, another expression may be such that the relative orders of RU positions are fixed and the number of successive RUs can be changed</a:t>
            </a:r>
            <a:br>
              <a:rPr lang="en-US" altLang="ja-JP" sz="1600" dirty="0" smtClean="0"/>
            </a:br>
            <a:r>
              <a:rPr lang="en-US" altLang="ja-JP" sz="1600" dirty="0" smtClean="0"/>
              <a:t>ex. RU1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&amp; 2 can be allocated to user A by MU[0]=2, but not RU1 &amp; RU3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96866"/>
              </p:ext>
            </p:extLst>
          </p:nvPr>
        </p:nvGraphicFramePr>
        <p:xfrm>
          <a:off x="582711" y="5879222"/>
          <a:ext cx="2724369" cy="45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29"/>
                <a:gridCol w="581960"/>
                <a:gridCol w="561040"/>
                <a:gridCol w="556260"/>
                <a:gridCol w="601980"/>
              </a:tblGrid>
              <a:tr h="458674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GID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&lt;1&gt;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MU[0]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MU[1]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MU[2]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MU[3]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09650"/>
              </p:ext>
            </p:extLst>
          </p:nvPr>
        </p:nvGraphicFramePr>
        <p:xfrm>
          <a:off x="1793688" y="5175372"/>
          <a:ext cx="956722" cy="55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68"/>
                <a:gridCol w="237168"/>
                <a:gridCol w="223605"/>
                <a:gridCol w="258781"/>
              </a:tblGrid>
              <a:tr h="283968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C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E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F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170623" y="517537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0623" y="5443659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5994" y="485886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1170623" y="5175372"/>
            <a:ext cx="1703185" cy="307777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12094" y="4889639"/>
            <a:ext cx="106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0    1    2    3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561286" y="4682290"/>
            <a:ext cx="2520280" cy="108060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7565" y="4682124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GID table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18723" y="6253943"/>
            <a:ext cx="2311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i="1" dirty="0" smtClean="0">
                <a:solidFill>
                  <a:schemeClr val="tx1"/>
                </a:solidFill>
              </a:rPr>
              <a:t>f</a:t>
            </a:r>
            <a:endParaRPr kumimoji="1" lang="ja-JP" altLang="en-US" sz="1100" i="1" dirty="0" smtClean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008654" y="4716695"/>
            <a:ext cx="2970299" cy="1742131"/>
            <a:chOff x="6093062" y="4716695"/>
            <a:chExt cx="2970299" cy="1742131"/>
          </a:xfrm>
        </p:grpSpPr>
        <p:sp>
          <p:nvSpPr>
            <p:cNvPr id="43" name="正方形/長方形 42"/>
            <p:cNvSpPr/>
            <p:nvPr/>
          </p:nvSpPr>
          <p:spPr bwMode="auto">
            <a:xfrm>
              <a:off x="6529751" y="5121458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7040913" y="5125021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3" name="直線矢印コネクタ 32"/>
            <p:cNvCxnSpPr/>
            <p:nvPr/>
          </p:nvCxnSpPr>
          <p:spPr bwMode="auto">
            <a:xfrm flipV="1">
              <a:off x="6529400" y="4913409"/>
              <a:ext cx="1926" cy="13405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テキスト ボックス 34"/>
            <p:cNvSpPr txBox="1"/>
            <p:nvPr/>
          </p:nvSpPr>
          <p:spPr>
            <a:xfrm>
              <a:off x="6093062" y="512025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フリーフォーム 36"/>
            <p:cNvSpPr/>
            <p:nvPr/>
          </p:nvSpPr>
          <p:spPr bwMode="auto">
            <a:xfrm>
              <a:off x="6531326" y="5329473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606263" y="5068198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736647" y="5947220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フリーフォーム 8"/>
            <p:cNvSpPr/>
            <p:nvPr/>
          </p:nvSpPr>
          <p:spPr bwMode="auto">
            <a:xfrm>
              <a:off x="6531326" y="5253331"/>
              <a:ext cx="923925" cy="765000"/>
            </a:xfrm>
            <a:custGeom>
              <a:avLst/>
              <a:gdLst>
                <a:gd name="connsiteX0" fmla="*/ 0 w 923925"/>
                <a:gd name="connsiteY0" fmla="*/ 216079 h 787579"/>
                <a:gd name="connsiteX1" fmla="*/ 95250 w 923925"/>
                <a:gd name="connsiteY1" fmla="*/ 6529 h 787579"/>
                <a:gd name="connsiteX2" fmla="*/ 409575 w 923925"/>
                <a:gd name="connsiteY2" fmla="*/ 435154 h 787579"/>
                <a:gd name="connsiteX3" fmla="*/ 561975 w 923925"/>
                <a:gd name="connsiteY3" fmla="*/ 73204 h 787579"/>
                <a:gd name="connsiteX4" fmla="*/ 923925 w 923925"/>
                <a:gd name="connsiteY4" fmla="*/ 787579 h 787579"/>
                <a:gd name="connsiteX5" fmla="*/ 923925 w 923925"/>
                <a:gd name="connsiteY5" fmla="*/ 787579 h 787579"/>
                <a:gd name="connsiteX0" fmla="*/ 0 w 923925"/>
                <a:gd name="connsiteY0" fmla="*/ 239547 h 811047"/>
                <a:gd name="connsiteX1" fmla="*/ 147638 w 923925"/>
                <a:gd name="connsiteY1" fmla="*/ 58572 h 811047"/>
                <a:gd name="connsiteX2" fmla="*/ 95250 w 923925"/>
                <a:gd name="connsiteY2" fmla="*/ 29997 h 811047"/>
                <a:gd name="connsiteX3" fmla="*/ 409575 w 923925"/>
                <a:gd name="connsiteY3" fmla="*/ 458622 h 811047"/>
                <a:gd name="connsiteX4" fmla="*/ 561975 w 923925"/>
                <a:gd name="connsiteY4" fmla="*/ 96672 h 811047"/>
                <a:gd name="connsiteX5" fmla="*/ 923925 w 923925"/>
                <a:gd name="connsiteY5" fmla="*/ 811047 h 811047"/>
                <a:gd name="connsiteX6" fmla="*/ 923925 w 923925"/>
                <a:gd name="connsiteY6" fmla="*/ 811047 h 811047"/>
                <a:gd name="connsiteX0" fmla="*/ 0 w 923925"/>
                <a:gd name="connsiteY0" fmla="*/ 194738 h 766238"/>
                <a:gd name="connsiteX1" fmla="*/ 147638 w 923925"/>
                <a:gd name="connsiteY1" fmla="*/ 13763 h 766238"/>
                <a:gd name="connsiteX2" fmla="*/ 233363 w 923925"/>
                <a:gd name="connsiteY2" fmla="*/ 80438 h 766238"/>
                <a:gd name="connsiteX3" fmla="*/ 409575 w 923925"/>
                <a:gd name="connsiteY3" fmla="*/ 413813 h 766238"/>
                <a:gd name="connsiteX4" fmla="*/ 561975 w 923925"/>
                <a:gd name="connsiteY4" fmla="*/ 51863 h 766238"/>
                <a:gd name="connsiteX5" fmla="*/ 923925 w 923925"/>
                <a:gd name="connsiteY5" fmla="*/ 766238 h 766238"/>
                <a:gd name="connsiteX6" fmla="*/ 923925 w 923925"/>
                <a:gd name="connsiteY6" fmla="*/ 766238 h 766238"/>
                <a:gd name="connsiteX0" fmla="*/ 0 w 923925"/>
                <a:gd name="connsiteY0" fmla="*/ 193500 h 765000"/>
                <a:gd name="connsiteX1" fmla="*/ 80963 w 923925"/>
                <a:gd name="connsiteY1" fmla="*/ 17287 h 765000"/>
                <a:gd name="connsiteX2" fmla="*/ 147638 w 923925"/>
                <a:gd name="connsiteY2" fmla="*/ 12525 h 765000"/>
                <a:gd name="connsiteX3" fmla="*/ 233363 w 923925"/>
                <a:gd name="connsiteY3" fmla="*/ 79200 h 765000"/>
                <a:gd name="connsiteX4" fmla="*/ 409575 w 923925"/>
                <a:gd name="connsiteY4" fmla="*/ 412575 h 765000"/>
                <a:gd name="connsiteX5" fmla="*/ 561975 w 923925"/>
                <a:gd name="connsiteY5" fmla="*/ 50625 h 765000"/>
                <a:gd name="connsiteX6" fmla="*/ 923925 w 923925"/>
                <a:gd name="connsiteY6" fmla="*/ 765000 h 765000"/>
                <a:gd name="connsiteX7" fmla="*/ 923925 w 923925"/>
                <a:gd name="connsiteY7" fmla="*/ 765000 h 76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23925" h="765000">
                  <a:moveTo>
                    <a:pt x="0" y="193500"/>
                  </a:moveTo>
                  <a:cubicBezTo>
                    <a:pt x="23019" y="165719"/>
                    <a:pt x="56357" y="47449"/>
                    <a:pt x="80963" y="17287"/>
                  </a:cubicBezTo>
                  <a:cubicBezTo>
                    <a:pt x="105569" y="-12875"/>
                    <a:pt x="131763" y="3794"/>
                    <a:pt x="147638" y="12525"/>
                  </a:cubicBezTo>
                  <a:cubicBezTo>
                    <a:pt x="163513" y="21256"/>
                    <a:pt x="189707" y="12525"/>
                    <a:pt x="233363" y="79200"/>
                  </a:cubicBezTo>
                  <a:cubicBezTo>
                    <a:pt x="277019" y="145875"/>
                    <a:pt x="354806" y="417337"/>
                    <a:pt x="409575" y="412575"/>
                  </a:cubicBezTo>
                  <a:cubicBezTo>
                    <a:pt x="464344" y="407813"/>
                    <a:pt x="476250" y="-8112"/>
                    <a:pt x="561975" y="50625"/>
                  </a:cubicBezTo>
                  <a:cubicBezTo>
                    <a:pt x="647700" y="109362"/>
                    <a:pt x="923925" y="765000"/>
                    <a:pt x="923925" y="765000"/>
                  </a:cubicBezTo>
                  <a:lnTo>
                    <a:pt x="923925" y="765000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 bwMode="auto">
            <a:xfrm>
              <a:off x="6529400" y="6255431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6479983" y="6204910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993288" y="6197216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RU3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7432832" y="4716695"/>
              <a:ext cx="1630529" cy="1225868"/>
            </a:xfrm>
            <a:prstGeom prst="wedgeRoundRectCallout">
              <a:avLst>
                <a:gd name="adj1" fmla="val -66231"/>
                <a:gd name="adj2" fmla="val -1436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To allocate both RU1 and RU3, how can it be informed? </a:t>
              </a: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Is it necessary to use other GID? (ex. New GID = A B A D)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3377726" y="4774453"/>
            <a:ext cx="2529129" cy="1701492"/>
            <a:chOff x="3293318" y="4774453"/>
            <a:chExt cx="2529129" cy="1701492"/>
          </a:xfrm>
        </p:grpSpPr>
        <p:sp>
          <p:nvSpPr>
            <p:cNvPr id="42" name="正方形/長方形 41"/>
            <p:cNvSpPr/>
            <p:nvPr/>
          </p:nvSpPr>
          <p:spPr bwMode="auto">
            <a:xfrm>
              <a:off x="3729656" y="5071225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2" name="直線矢印コネクタ 21"/>
            <p:cNvCxnSpPr/>
            <p:nvPr/>
          </p:nvCxnSpPr>
          <p:spPr bwMode="auto">
            <a:xfrm>
              <a:off x="3729656" y="6206830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直線矢印コネクタ 22"/>
            <p:cNvCxnSpPr/>
            <p:nvPr/>
          </p:nvCxnSpPr>
          <p:spPr bwMode="auto">
            <a:xfrm flipV="1">
              <a:off x="3729656" y="4895461"/>
              <a:ext cx="0" cy="13054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テキスト ボックス 25"/>
            <p:cNvSpPr txBox="1"/>
            <p:nvPr/>
          </p:nvSpPr>
          <p:spPr>
            <a:xfrm>
              <a:off x="4841409" y="6214335"/>
              <a:ext cx="2311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f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293318" y="5071657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フリーフォーム 27"/>
            <p:cNvSpPr/>
            <p:nvPr/>
          </p:nvSpPr>
          <p:spPr bwMode="auto">
            <a:xfrm>
              <a:off x="3731582" y="5202334"/>
              <a:ext cx="1057275" cy="839758"/>
            </a:xfrm>
            <a:custGeom>
              <a:avLst/>
              <a:gdLst>
                <a:gd name="connsiteX0" fmla="*/ 0 w 1057275"/>
                <a:gd name="connsiteY0" fmla="*/ 230938 h 839758"/>
                <a:gd name="connsiteX1" fmla="*/ 190500 w 1057275"/>
                <a:gd name="connsiteY1" fmla="*/ 30913 h 839758"/>
                <a:gd name="connsiteX2" fmla="*/ 638175 w 1057275"/>
                <a:gd name="connsiteY2" fmla="*/ 811963 h 839758"/>
                <a:gd name="connsiteX3" fmla="*/ 1057275 w 1057275"/>
                <a:gd name="connsiteY3" fmla="*/ 678613 h 839758"/>
                <a:gd name="connsiteX4" fmla="*/ 1057275 w 1057275"/>
                <a:gd name="connsiteY4" fmla="*/ 678613 h 839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275" h="839758">
                  <a:moveTo>
                    <a:pt x="0" y="230938"/>
                  </a:moveTo>
                  <a:cubicBezTo>
                    <a:pt x="42069" y="82507"/>
                    <a:pt x="84138" y="-65924"/>
                    <a:pt x="190500" y="30913"/>
                  </a:cubicBezTo>
                  <a:cubicBezTo>
                    <a:pt x="296862" y="127750"/>
                    <a:pt x="493713" y="704013"/>
                    <a:pt x="638175" y="811963"/>
                  </a:cubicBezTo>
                  <a:cubicBezTo>
                    <a:pt x="782637" y="919913"/>
                    <a:pt x="1057275" y="678613"/>
                    <a:pt x="1057275" y="678613"/>
                  </a:cubicBezTo>
                  <a:lnTo>
                    <a:pt x="1057275" y="678613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フリーフォーム 28"/>
            <p:cNvSpPr/>
            <p:nvPr/>
          </p:nvSpPr>
          <p:spPr bwMode="auto">
            <a:xfrm>
              <a:off x="3731582" y="5280872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33131" y="5104005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94172" y="5338455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631364" y="6150761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60219" y="4774453"/>
              <a:ext cx="1562228" cy="408623"/>
            </a:xfrm>
            <a:prstGeom prst="wedgeRoundRectCallout">
              <a:avLst>
                <a:gd name="adj1" fmla="val -73305"/>
                <a:gd name="adj2" fmla="val 53228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RU1 for user A is good.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→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GID1 is OK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9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discussion points on RU allocation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 OFDMA, there are maximum of 9 RUs for 20 MHz but this becomes 18 in case of 40 MHz and more in case of 80 or 160 </a:t>
            </a:r>
            <a:r>
              <a:rPr kumimoji="1" lang="en-US" altLang="ja-JP" dirty="0" err="1" smtClean="0"/>
              <a:t>MHz.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can the allocation of each RU be described when number of RUs changes?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always need to express user positions up to the maximum number </a:t>
            </a:r>
            <a:r>
              <a:rPr lang="en-US" altLang="ja-JP" dirty="0"/>
              <a:t>of </a:t>
            </a:r>
            <a:r>
              <a:rPr lang="en-US" altLang="ja-JP" dirty="0" smtClean="0"/>
              <a:t>RUs?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we want a format that is capable of expressing the combination of MU-MIMO and OFDMA?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think of the possibility of sending a PPDU in the combination of MU-MIMO </a:t>
            </a:r>
            <a:r>
              <a:rPr lang="en-US" altLang="ja-JP" i="1" dirty="0" smtClean="0"/>
              <a:t>and</a:t>
            </a:r>
            <a:r>
              <a:rPr lang="en-US" altLang="ja-JP" dirty="0" smtClean="0"/>
              <a:t> OFDMA?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way to inform RU allocation in DL-OFDMA was considered.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authors want to confirm group’s intention toward  some of the points, such as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possibility of non-contiguous RU allocation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to cope with the large number of RUs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802.11-15/0330r5 </a:t>
            </a:r>
            <a:r>
              <a:rPr lang="en-US" altLang="ja-JP" dirty="0"/>
              <a:t>“OFDMA Numerology and Structure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[2] 802.11-15/</a:t>
            </a:r>
            <a:r>
              <a:rPr lang="en-US" altLang="ja-JP" dirty="0"/>
              <a:t> </a:t>
            </a:r>
            <a:r>
              <a:rPr lang="en-US" altLang="ja-JP" dirty="0" smtClean="0"/>
              <a:t>586r1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en-US" altLang="ko-KR" dirty="0">
                <a:ea typeface="굴림" pitchFamily="50" charset="-127"/>
              </a:rPr>
              <a:t>Frequency Diversity Options in </a:t>
            </a:r>
            <a:r>
              <a:rPr lang="en-US" altLang="ko-KR" dirty="0" smtClean="0">
                <a:ea typeface="굴림" pitchFamily="50" charset="-127"/>
              </a:rPr>
              <a:t>OFDMA</a:t>
            </a:r>
            <a:r>
              <a:rPr lang="en-US" altLang="ja-JP" dirty="0" smtClean="0"/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3326</TotalTime>
  <Words>935</Words>
  <Application>Microsoft Office PowerPoint</Application>
  <PresentationFormat>画面に合わせる (4:3)</PresentationFormat>
  <Paragraphs>160</Paragraphs>
  <Slides>14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DL OFDMA Signalling</vt:lpstr>
      <vt:lpstr>Abstract</vt:lpstr>
      <vt:lpstr>Points of this presentation</vt:lpstr>
      <vt:lpstr>Contiguous or non-contiguous?</vt:lpstr>
      <vt:lpstr>How to inform RU allocation for DL-OFDMA?</vt:lpstr>
      <vt:lpstr>Approach to use same Group ID concept</vt:lpstr>
      <vt:lpstr>Other discussion points on RU allocation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OFDMA Signalling</dc:title>
  <dc:creator>Tomoko Adachi</dc:creator>
  <cp:lastModifiedBy>adachi0</cp:lastModifiedBy>
  <cp:revision>252</cp:revision>
  <cp:lastPrinted>1601-01-01T00:00:00Z</cp:lastPrinted>
  <dcterms:created xsi:type="dcterms:W3CDTF">2014-10-27T05:47:55Z</dcterms:created>
  <dcterms:modified xsi:type="dcterms:W3CDTF">2015-07-14T20:39:12Z</dcterms:modified>
</cp:coreProperties>
</file>