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comments/comment1.xml" ContentType="application/vnd.openxmlformats-officedocument.presentationml.comments+xml"/>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269" r:id="rId5"/>
    <p:sldId id="270" r:id="rId6"/>
    <p:sldId id="274" r:id="rId7"/>
    <p:sldId id="286" r:id="rId8"/>
    <p:sldId id="284" r:id="rId9"/>
    <p:sldId id="285" r:id="rId10"/>
    <p:sldId id="280" r:id="rId11"/>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 id="2" name="Segev, Jonathan" initials="SJ" lastIdx="21" clrIdx="2">
    <p:extLst>
      <p:ext uri="{19B8F6BF-5375-455C-9EA6-DF929625EA0E}">
        <p15:presenceInfo xmlns="" xmlns:p15="http://schemas.microsoft.com/office/powerpoint/2012/main" userId="S-1-5-21-2052111302-1275210071-1644491937-381105" providerId="AD"/>
      </p:ext>
    </p:extLst>
  </p:cmAuthor>
  <p:cmAuthor id="3" name="mtk11469" initials="m"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75" autoAdjust="0"/>
  </p:normalViewPr>
  <p:slideViewPr>
    <p:cSldViewPr>
      <p:cViewPr>
        <p:scale>
          <a:sx n="100" d="100"/>
          <a:sy n="100" d="100"/>
        </p:scale>
        <p:origin x="-1098"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3822" y="-90"/>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3" dt="2015-07-07T18:32:17.828" idx="7">
    <p:pos x="10" y="10"/>
    <p:text>RFIC is usually used for simmilar usages (automated warehouse), how does this technology cost stands with relation to RFIC and what is the limitations of RFIC that WiFi can complete on?
MTK&gt;&gt;RFID is one option, however it requires huge number tags to deploy for 3D and high accurate locationing. In addition, it wouldn't be easy to use RFID if the control system needs to probe information from the items.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 xmlns:p14="http://schemas.microsoft.com/office/powerpoint/2010/main" val="3622923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2015</a:t>
            </a:r>
            <a:endParaRPr lang="en-CA" dirty="0"/>
          </a:p>
        </p:txBody>
      </p:sp>
      <p:sp>
        <p:nvSpPr>
          <p:cNvPr id="5" name="Footer Placeholder 4"/>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5" name="Footer Placeholder 4"/>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2015</a:t>
            </a:r>
            <a:endParaRPr lang="en-CA" dirty="0"/>
          </a:p>
        </p:txBody>
      </p:sp>
      <p:sp>
        <p:nvSpPr>
          <p:cNvPr id="5" name="Footer Placeholder 4"/>
          <p:cNvSpPr>
            <a:spLocks noGrp="1"/>
          </p:cNvSpPr>
          <p:nvPr>
            <p:ph type="ftr" sz="quarter" idx="11"/>
          </p:nvPr>
        </p:nvSpPr>
        <p:spPr>
          <a:xfrm>
            <a:off x="6770041" y="6475413"/>
            <a:ext cx="1773884" cy="184666"/>
          </a:xfrm>
          <a:prstGeom prst="rect">
            <a:avLst/>
          </a:prstGeom>
        </p:spPr>
        <p:txBody>
          <a:bodyPr/>
          <a:lstStyle>
            <a:lvl1pPr>
              <a:defRPr/>
            </a:lvl1pPr>
          </a:lstStyle>
          <a:p>
            <a:r>
              <a:rPr lang="en-CA" dirty="0" err="1" smtClean="0"/>
              <a:t>Chaochun</a:t>
            </a:r>
            <a:r>
              <a:rPr lang="en-CA" dirty="0" smtClean="0"/>
              <a:t> Wang (MTK Inc.)</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2015</a:t>
            </a:r>
            <a:endParaRPr lang="en-CA" dirty="0"/>
          </a:p>
        </p:txBody>
      </p:sp>
      <p:sp>
        <p:nvSpPr>
          <p:cNvPr id="5" name="Footer Placeholder 4"/>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8" name="Footer Placeholder 7"/>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4" name="Footer Placeholder 3"/>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3" name="Footer Placeholder 2"/>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dirty="0" smtClean="0"/>
              <a:t>Mar 2015</a:t>
            </a:r>
            <a:endParaRPr lang="en-CA" dirty="0"/>
          </a:p>
        </p:txBody>
      </p:sp>
      <p:sp>
        <p:nvSpPr>
          <p:cNvPr id="6" name="Footer Placeholder 5"/>
          <p:cNvSpPr>
            <a:spLocks noGrp="1"/>
          </p:cNvSpPr>
          <p:nvPr>
            <p:ph type="ftr" sz="quarter" idx="11"/>
          </p:nvPr>
        </p:nvSpPr>
        <p:spPr>
          <a:xfrm>
            <a:off x="6135189" y="6475413"/>
            <a:ext cx="2408736" cy="184666"/>
          </a:xfrm>
          <a:prstGeom prst="rect">
            <a:avLst/>
          </a:prstGeom>
        </p:spPr>
        <p:txBody>
          <a:bodyPr/>
          <a:lstStyle>
            <a:lvl1pPr>
              <a:defRPr/>
            </a:lvl1pPr>
          </a:lstStyle>
          <a:p>
            <a:r>
              <a:rPr lang="en-CA" smtClean="0"/>
              <a:t>Ganesh Venkatesan (Intel Corporation)</a:t>
            </a:r>
            <a:endParaRPr lang="en-CA"/>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CA"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10002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2015</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072718" y="332601"/>
            <a:ext cx="3372782"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802.11-15/0848-00</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1" name="Footer Placeholder 4"/>
          <p:cNvSpPr>
            <a:spLocks noGrp="1"/>
          </p:cNvSpPr>
          <p:nvPr>
            <p:ph type="ftr" sz="quarter" idx="3"/>
          </p:nvPr>
        </p:nvSpPr>
        <p:spPr>
          <a:xfrm>
            <a:off x="6357950" y="6475413"/>
            <a:ext cx="2185975" cy="168297"/>
          </a:xfrm>
          <a:prstGeom prst="rect">
            <a:avLst/>
          </a:prstGeom>
        </p:spPr>
        <p:txBody>
          <a:bodyPr/>
          <a:lstStyle>
            <a:lvl1pPr>
              <a:defRPr/>
            </a:lvl1pPr>
          </a:lstStyle>
          <a:p>
            <a:r>
              <a:rPr lang="en-CA" dirty="0" err="1" smtClean="0"/>
              <a:t>Chaochun</a:t>
            </a:r>
            <a:r>
              <a:rPr lang="en-CA" dirty="0" smtClean="0"/>
              <a:t> Wang (MTK Inc.)</a:t>
            </a:r>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942566" cy="276999"/>
          </a:xfrm>
        </p:spPr>
        <p:txBody>
          <a:bodyPr/>
          <a:lstStyle/>
          <a:p>
            <a:r>
              <a:rPr lang="en-US" dirty="0" smtClean="0"/>
              <a:t>July </a:t>
            </a:r>
            <a:r>
              <a:rPr lang="en-US" dirty="0"/>
              <a:t>2015</a:t>
            </a:r>
            <a:endParaRPr lang="en-CA" dirty="0"/>
          </a:p>
        </p:txBody>
      </p:sp>
      <p:sp>
        <p:nvSpPr>
          <p:cNvPr id="7" name="Footer Placeholder 4"/>
          <p:cNvSpPr>
            <a:spLocks noGrp="1"/>
          </p:cNvSpPr>
          <p:nvPr>
            <p:ph type="ftr" sz="quarter" idx="11"/>
          </p:nvPr>
        </p:nvSpPr>
        <p:spPr/>
        <p:txBody>
          <a:bodyPr/>
          <a:lstStyle/>
          <a:p>
            <a:r>
              <a:rPr lang="en-CA" dirty="0" err="1" smtClean="0"/>
              <a:t>Chaochun</a:t>
            </a:r>
            <a:r>
              <a:rPr lang="en-CA" dirty="0" smtClean="0"/>
              <a:t> Wang (MTK Inc.)</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685800"/>
            <a:ext cx="8568952" cy="1066800"/>
          </a:xfrm>
          <a:noFill/>
          <a:ln/>
        </p:spPr>
        <p:txBody>
          <a:bodyPr/>
          <a:lstStyle/>
          <a:p>
            <a:r>
              <a:rPr lang="en-CA" dirty="0" smtClean="0"/>
              <a:t> NGP Use </a:t>
            </a:r>
            <a:r>
              <a:rPr lang="en-CA" dirty="0" smtClean="0"/>
              <a:t>Cases </a:t>
            </a:r>
            <a:r>
              <a:rPr lang="en-CA" dirty="0" smtClean="0"/>
              <a:t>Discussion</a:t>
            </a: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a:t>Date:</a:t>
            </a:r>
            <a:r>
              <a:rPr lang="en-CA" sz="2000" b="0" dirty="0"/>
              <a:t> </a:t>
            </a:r>
            <a:r>
              <a:rPr lang="en-CA" sz="2000" b="0" dirty="0" smtClean="0"/>
              <a:t>2015-07-12</a:t>
            </a:r>
            <a:endParaRPr lang="en-CA" sz="2000" b="0" dirty="0"/>
          </a:p>
        </p:txBody>
      </p:sp>
      <p:graphicFrame>
        <p:nvGraphicFramePr>
          <p:cNvPr id="30731" name="Object 11"/>
          <p:cNvGraphicFramePr>
            <a:graphicFrameLocks noChangeAspect="1"/>
          </p:cNvGraphicFramePr>
          <p:nvPr>
            <p:extLst>
              <p:ext uri="{D42A27DB-BD31-4B8C-83A1-F6EECF244321}">
                <p14:modId xmlns="" xmlns:p14="http://schemas.microsoft.com/office/powerpoint/2010/main" val="1695974622"/>
              </p:ext>
            </p:extLst>
          </p:nvPr>
        </p:nvGraphicFramePr>
        <p:xfrm>
          <a:off x="511175" y="2627313"/>
          <a:ext cx="7620000" cy="3881437"/>
        </p:xfrm>
        <a:graphic>
          <a:graphicData uri="http://schemas.openxmlformats.org/presentationml/2006/ole">
            <p:oleObj spid="_x0000_s30771" name="Document" r:id="rId4" imgW="9635617" imgH="4920324" progId="Word.Document.8">
              <p:embed/>
            </p:oleObj>
          </a:graphicData>
        </a:graphic>
      </p:graphicFrame>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683568" y="1700808"/>
            <a:ext cx="7772400" cy="4683224"/>
          </a:xfrm>
        </p:spPr>
        <p:txBody>
          <a:bodyPr/>
          <a:lstStyle/>
          <a:p>
            <a:r>
              <a:rPr lang="en-US" dirty="0" smtClean="0"/>
              <a:t>Three new use cases are presented in the contribution</a:t>
            </a:r>
            <a:endParaRPr lang="en-US" dirty="0"/>
          </a:p>
        </p:txBody>
      </p:sp>
      <p:sp>
        <p:nvSpPr>
          <p:cNvPr id="6" name="Date Placeholder 3"/>
          <p:cNvSpPr>
            <a:spLocks noGrp="1"/>
          </p:cNvSpPr>
          <p:nvPr>
            <p:ph type="dt" sz="half" idx="10"/>
          </p:nvPr>
        </p:nvSpPr>
        <p:spPr>
          <a:xfrm>
            <a:off x="696913" y="332601"/>
            <a:ext cx="942566" cy="276999"/>
          </a:xfrm>
        </p:spPr>
        <p:txBody>
          <a:bodyPr/>
          <a:lstStyle/>
          <a:p>
            <a:r>
              <a:rPr lang="en-US" dirty="0" smtClean="0"/>
              <a:t>July 2015</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
        <p:nvSpPr>
          <p:cNvPr id="7" name="Footer Placeholder 4"/>
          <p:cNvSpPr>
            <a:spLocks noGrp="1"/>
          </p:cNvSpPr>
          <p:nvPr>
            <p:ph type="ftr" sz="quarter" idx="11"/>
          </p:nvPr>
        </p:nvSpPr>
        <p:spPr>
          <a:xfrm>
            <a:off x="6500826" y="6475413"/>
            <a:ext cx="2043099" cy="168297"/>
          </a:xfrm>
        </p:spPr>
        <p:txBody>
          <a:bodyPr/>
          <a:lstStyle/>
          <a:p>
            <a:r>
              <a:rPr lang="en-CA" dirty="0" err="1" smtClean="0"/>
              <a:t>Chaochun</a:t>
            </a:r>
            <a:r>
              <a:rPr lang="en-CA" dirty="0" smtClean="0"/>
              <a:t> Wang (MTK Inc.)</a:t>
            </a:r>
            <a:endParaRPr lang="en-CA" dirty="0"/>
          </a:p>
        </p:txBody>
      </p:sp>
    </p:spTree>
    <p:extLst>
      <p:ext uri="{BB962C8B-B14F-4D97-AF65-F5344CB8AC3E}">
        <p14:creationId xmlns="" xmlns:p14="http://schemas.microsoft.com/office/powerpoint/2010/main"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Hospital Equipment/Drug Management</a:t>
            </a:r>
            <a:endParaRPr lang="en-US" dirty="0"/>
          </a:p>
        </p:txBody>
      </p:sp>
      <p:sp>
        <p:nvSpPr>
          <p:cNvPr id="3" name="Content Placeholder 2"/>
          <p:cNvSpPr>
            <a:spLocks noGrp="1"/>
          </p:cNvSpPr>
          <p:nvPr>
            <p:ph idx="1"/>
          </p:nvPr>
        </p:nvSpPr>
        <p:spPr>
          <a:xfrm>
            <a:off x="685800" y="1628800"/>
            <a:ext cx="7918648" cy="4824536"/>
          </a:xfrm>
        </p:spPr>
        <p:txBody>
          <a:bodyPr>
            <a:normAutofit fontScale="70000" lnSpcReduction="20000"/>
          </a:bodyPr>
          <a:lstStyle/>
          <a:p>
            <a:r>
              <a:rPr lang="en-US" dirty="0" smtClean="0"/>
              <a:t>User: </a:t>
            </a:r>
            <a:r>
              <a:rPr lang="en-US" b="0" dirty="0" smtClean="0"/>
              <a:t>Doctors/Nurses who uses smart phones/Pad to trace Equipment and Drugs </a:t>
            </a:r>
          </a:p>
          <a:p>
            <a:r>
              <a:rPr lang="en-US" dirty="0" smtClean="0"/>
              <a:t>Environment: </a:t>
            </a:r>
            <a:r>
              <a:rPr lang="en-US" b="0" dirty="0" smtClean="0"/>
              <a:t>A hospital has APs for 802.11 coverage. Now Wi-Fi is available in almost all the hospitals</a:t>
            </a:r>
          </a:p>
          <a:p>
            <a:r>
              <a:rPr lang="en-US" dirty="0" smtClean="0"/>
              <a:t>Use case:</a:t>
            </a:r>
          </a:p>
          <a:p>
            <a:pPr marL="914400" lvl="1" indent="-457200">
              <a:buFont typeface="+mj-lt"/>
              <a:buAutoNum type="arabicPeriod"/>
            </a:pPr>
            <a:r>
              <a:rPr lang="en-US" dirty="0" smtClean="0"/>
              <a:t>There all many kinds of equipments doctors and nurses need to track, for example, </a:t>
            </a:r>
            <a:r>
              <a:rPr lang="en-US" dirty="0" err="1" smtClean="0"/>
              <a:t>oximeter</a:t>
            </a:r>
            <a:r>
              <a:rPr lang="en-US" dirty="0" smtClean="0"/>
              <a:t>, </a:t>
            </a:r>
            <a:r>
              <a:rPr lang="en-US" altLang="zh-CN" dirty="0" err="1" smtClean="0"/>
              <a:t>electrocardioscopy</a:t>
            </a:r>
            <a:r>
              <a:rPr lang="en-US" altLang="zh-CN" dirty="0" smtClean="0"/>
              <a:t>,  all kinds of antivirus and antibiotics. The drugs might be sorted out and stored at certain places however precisely finding them is not easy work. And equipments may not be located at a fixed location due to random usages of the doctors and nurses.</a:t>
            </a:r>
            <a:endParaRPr lang="en-US" dirty="0" smtClean="0"/>
          </a:p>
          <a:p>
            <a:pPr marL="914400" lvl="1" indent="-457200">
              <a:buFont typeface="+mj-lt"/>
              <a:buAutoNum type="arabicPeriod"/>
            </a:pPr>
            <a:r>
              <a:rPr lang="en-US" dirty="0" smtClean="0"/>
              <a:t>For each patient staying at hospital, nurses need to prepare their treatment according to the prescription from doctor and also running routine medical inspection.</a:t>
            </a:r>
          </a:p>
          <a:p>
            <a:pPr marL="914400" lvl="1" indent="-457200">
              <a:buFont typeface="+mj-lt"/>
              <a:buAutoNum type="arabicPeriod"/>
            </a:pPr>
            <a:r>
              <a:rPr lang="en-US" dirty="0" smtClean="0"/>
              <a:t>The treatment of each patient should be different even in the same ward </a:t>
            </a:r>
          </a:p>
          <a:p>
            <a:pPr marL="914400" lvl="1" indent="-457200">
              <a:buFont typeface="+mj-lt"/>
              <a:buAutoNum type="arabicPeriod"/>
            </a:pPr>
            <a:r>
              <a:rPr lang="en-US" dirty="0" smtClean="0"/>
              <a:t>A nurse with the tracing equipment when visiting certain patient immediately knows where to collect all the equipments and drugs needed for that particular patient. </a:t>
            </a:r>
          </a:p>
          <a:p>
            <a:r>
              <a:rPr lang="en-US" dirty="0" smtClean="0"/>
              <a:t>Key Performance and Attributes:</a:t>
            </a:r>
          </a:p>
          <a:p>
            <a:pPr lvl="1"/>
            <a:r>
              <a:rPr lang="en-US" dirty="0" smtClean="0"/>
              <a:t>Horizontal accuracy: &lt;0.5 m@90%, vertical  accuracy: &lt;0.5 m same floor@99% </a:t>
            </a:r>
          </a:p>
          <a:p>
            <a:pPr lvl="1"/>
            <a:r>
              <a:rPr lang="en-US" dirty="0" smtClean="0"/>
              <a:t>Latency: &lt;500ms </a:t>
            </a:r>
          </a:p>
          <a:p>
            <a:pPr lvl="1"/>
            <a:r>
              <a:rPr lang="en-US" dirty="0" smtClean="0"/>
              <a:t>Refresh Rate: &gt; 1 location/sec</a:t>
            </a:r>
          </a:p>
          <a:p>
            <a:pPr lvl="1"/>
            <a:r>
              <a:rPr lang="en-US" dirty="0" smtClean="0"/>
              <a:t>Number of simultaneous users – depends on the size of the hospital, typical scenario will be  50~serveral hundreds</a:t>
            </a:r>
          </a:p>
          <a:p>
            <a:pPr lvl="1"/>
            <a:r>
              <a:rPr lang="en-US" dirty="0" smtClean="0"/>
              <a:t>Power-Location Estimate Tradeoff – </a:t>
            </a:r>
            <a:r>
              <a:rPr lang="en-US" altLang="zh-CN" dirty="0" smtClean="0"/>
              <a:t>navigation and tracing medical care equipments</a:t>
            </a:r>
            <a:endParaRPr lang="en-US" dirty="0" smtClean="0"/>
          </a:p>
          <a:p>
            <a:pPr lvl="1"/>
            <a:r>
              <a:rPr lang="en-US" dirty="0" smtClean="0"/>
              <a:t>Usage Duration – 24hours </a:t>
            </a:r>
          </a:p>
          <a:p>
            <a:pPr lvl="1"/>
            <a:r>
              <a:rPr lang="en-US" dirty="0" smtClean="0"/>
              <a:t>Impact on Network Bandwidth -- &lt; 3 additional frames per second/device/estimate</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3</a:t>
            </a:fld>
            <a:endParaRPr lang="en-GB" dirty="0"/>
          </a:p>
        </p:txBody>
      </p:sp>
      <p:sp>
        <p:nvSpPr>
          <p:cNvPr id="9" name="Date Placeholder 3"/>
          <p:cNvSpPr>
            <a:spLocks noGrp="1"/>
          </p:cNvSpPr>
          <p:nvPr>
            <p:ph type="dt" sz="half" idx="10"/>
          </p:nvPr>
        </p:nvSpPr>
        <p:spPr>
          <a:xfrm>
            <a:off x="485317" y="332601"/>
            <a:ext cx="942566" cy="276999"/>
          </a:xfrm>
        </p:spPr>
        <p:txBody>
          <a:bodyPr/>
          <a:lstStyle/>
          <a:p>
            <a:pPr algn="just"/>
            <a:r>
              <a:rPr lang="en-US" dirty="0" smtClean="0"/>
              <a:t>July </a:t>
            </a:r>
            <a:r>
              <a:rPr lang="en-US" dirty="0"/>
              <a:t>2015</a:t>
            </a:r>
            <a:endParaRPr lang="en-CA" dirty="0"/>
          </a:p>
        </p:txBody>
      </p:sp>
      <p:sp>
        <p:nvSpPr>
          <p:cNvPr id="10" name="Footer Placeholder 4"/>
          <p:cNvSpPr txBox="1">
            <a:spLocks/>
          </p:cNvSpPr>
          <p:nvPr/>
        </p:nvSpPr>
        <p:spPr>
          <a:xfrm>
            <a:off x="6500826" y="6475413"/>
            <a:ext cx="2043099" cy="168297"/>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sz="1200" b="0" i="0" u="none" strike="noStrike" kern="1200" cap="none" spc="0" normalizeH="0" baseline="0" noProof="0" smtClean="0">
                <a:ln>
                  <a:noFill/>
                </a:ln>
                <a:solidFill>
                  <a:schemeClr val="tx1"/>
                </a:solidFill>
                <a:effectLst/>
                <a:uLnTx/>
                <a:uFillTx/>
                <a:latin typeface="Times New Roman" pitchFamily="18" charset="0"/>
                <a:ea typeface="+mn-ea"/>
                <a:cs typeface="+mn-cs"/>
              </a:rPr>
              <a:t>Chaochun Wang (MTK Inc.)</a:t>
            </a:r>
            <a:endParaRPr kumimoji="0" lang="en-CA"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3768625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Logistics Network Management</a:t>
            </a:r>
            <a:endParaRPr lang="en-US" dirty="0"/>
          </a:p>
        </p:txBody>
      </p:sp>
      <p:sp>
        <p:nvSpPr>
          <p:cNvPr id="3" name="Content Placeholder 2"/>
          <p:cNvSpPr>
            <a:spLocks noGrp="1"/>
          </p:cNvSpPr>
          <p:nvPr>
            <p:ph idx="1"/>
          </p:nvPr>
        </p:nvSpPr>
        <p:spPr>
          <a:xfrm>
            <a:off x="685800" y="1628800"/>
            <a:ext cx="7918648" cy="4824536"/>
          </a:xfrm>
        </p:spPr>
        <p:txBody>
          <a:bodyPr>
            <a:normAutofit fontScale="62500" lnSpcReduction="20000"/>
          </a:bodyPr>
          <a:lstStyle/>
          <a:p>
            <a:r>
              <a:rPr lang="en-US" dirty="0" smtClean="0"/>
              <a:t>User: </a:t>
            </a:r>
            <a:r>
              <a:rPr lang="en-US" b="0" dirty="0" smtClean="0"/>
              <a:t>Employees of express delivery company, Logistics Robots </a:t>
            </a:r>
          </a:p>
          <a:p>
            <a:r>
              <a:rPr lang="en-US" dirty="0" smtClean="0"/>
              <a:t>Environment: </a:t>
            </a:r>
            <a:r>
              <a:rPr lang="en-US" b="0" dirty="0" smtClean="0"/>
              <a:t>A Logistic Network Interim Station that has APs for 802.11 coverage. </a:t>
            </a:r>
            <a:r>
              <a:rPr lang="en-US" altLang="zh-CN" b="0" dirty="0" smtClean="0"/>
              <a:t>The expected AP density is about 1 AP per 4000 sq. ft. with APs supporting HT, VHT and NGP</a:t>
            </a:r>
            <a:endParaRPr lang="en-US" b="0" dirty="0" smtClean="0"/>
          </a:p>
          <a:p>
            <a:r>
              <a:rPr lang="en-US" dirty="0" smtClean="0"/>
              <a:t>Use case:</a:t>
            </a:r>
          </a:p>
          <a:p>
            <a:pPr marL="914400" lvl="1" indent="-457200">
              <a:buFont typeface="+mj-lt"/>
              <a:buAutoNum type="arabicPeriod"/>
            </a:pPr>
            <a:r>
              <a:rPr lang="en-US" dirty="0" smtClean="0"/>
              <a:t>When items and packages to be delivered come to the interim stations of the logistics network, they will be temporally stored for the next delivery  </a:t>
            </a:r>
          </a:p>
          <a:p>
            <a:pPr marL="914400" lvl="1" indent="-457200">
              <a:buFont typeface="+mj-lt"/>
              <a:buAutoNum type="arabicPeriod"/>
            </a:pPr>
            <a:r>
              <a:rPr lang="en-US" dirty="0" smtClean="0"/>
              <a:t>In order to deliver the package to the end user timely, Grouping and categorization of the items and packages are required for the stuff members/robots to fast locate them for the  next delivery. However grouping itself takes time and slow down the whole process. </a:t>
            </a:r>
          </a:p>
          <a:p>
            <a:pPr marL="914400" lvl="1" indent="-457200">
              <a:buFont typeface="+mj-lt"/>
              <a:buAutoNum type="arabicPeriod"/>
            </a:pPr>
            <a:r>
              <a:rPr lang="en-US" dirty="0" smtClean="0"/>
              <a:t>Instead, when the package enters the station, they will be tagged with Wi-Fi chip that has NGP capability. And the package will be randomly put on unified 3D shelf temporally. </a:t>
            </a:r>
          </a:p>
          <a:p>
            <a:pPr marL="914400" lvl="1" indent="-457200">
              <a:buFont typeface="+mj-lt"/>
              <a:buAutoNum type="arabicPeriod"/>
            </a:pPr>
            <a:r>
              <a:rPr lang="en-US" dirty="0" smtClean="0"/>
              <a:t>The stuff members/ Robots will locate these packages with a Wi-Fi tag tracer once the delivery order is made</a:t>
            </a:r>
          </a:p>
          <a:p>
            <a:r>
              <a:rPr lang="en-US" dirty="0" smtClean="0"/>
              <a:t>Key Performance and Attributes:</a:t>
            </a:r>
          </a:p>
          <a:p>
            <a:pPr lvl="1"/>
            <a:r>
              <a:rPr lang="en-US" dirty="0" smtClean="0"/>
              <a:t>Horizontal accuracy: &lt;0.5 m@90%, vertical  accuracy: &lt;0.5m same floor@99%</a:t>
            </a:r>
          </a:p>
          <a:p>
            <a:pPr lvl="1"/>
            <a:r>
              <a:rPr lang="en-US" dirty="0" smtClean="0"/>
              <a:t>Latency: &lt;500ms </a:t>
            </a:r>
          </a:p>
          <a:p>
            <a:pPr lvl="1"/>
            <a:r>
              <a:rPr lang="en-US" dirty="0" smtClean="0"/>
              <a:t>Refresh Rate: &gt; 1 location/sec</a:t>
            </a:r>
          </a:p>
          <a:p>
            <a:pPr lvl="1"/>
            <a:r>
              <a:rPr lang="en-US" dirty="0" smtClean="0"/>
              <a:t>Number of simultaneous users – depends on the size of the logistics network (a few to as many as 100s)</a:t>
            </a:r>
          </a:p>
          <a:p>
            <a:pPr lvl="1"/>
            <a:r>
              <a:rPr lang="en-US" dirty="0" smtClean="0"/>
              <a:t>Power-Location Estimate Tradeoff – </a:t>
            </a:r>
            <a:r>
              <a:rPr lang="en-US" altLang="zh-CN" dirty="0" smtClean="0"/>
              <a:t>navigation and tracing package for express </a:t>
            </a:r>
            <a:r>
              <a:rPr lang="en-US" altLang="zh-CN" dirty="0" err="1" smtClean="0"/>
              <a:t>delievry</a:t>
            </a:r>
            <a:r>
              <a:rPr lang="en-US" altLang="zh-CN" dirty="0" smtClean="0"/>
              <a:t> </a:t>
            </a:r>
            <a:endParaRPr lang="en-US" dirty="0" smtClean="0"/>
          </a:p>
          <a:p>
            <a:pPr lvl="1"/>
            <a:r>
              <a:rPr lang="en-US" dirty="0" smtClean="0"/>
              <a:t>Usage Duration – 24 hours /7 days</a:t>
            </a:r>
          </a:p>
          <a:p>
            <a:pPr lvl="1"/>
            <a:r>
              <a:rPr lang="en-US" dirty="0" smtClean="0"/>
              <a:t>Impact on Network Bandwidth -- &lt; 3 additional frames per second/device/estimate</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4</a:t>
            </a:fld>
            <a:endParaRPr lang="en-GB"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10" name="Footer Placeholder 4"/>
          <p:cNvSpPr txBox="1">
            <a:spLocks/>
          </p:cNvSpPr>
          <p:nvPr/>
        </p:nvSpPr>
        <p:spPr>
          <a:xfrm>
            <a:off x="6500826" y="6475413"/>
            <a:ext cx="2043099" cy="168297"/>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sz="1200" b="0" i="0" u="none" strike="noStrike" kern="1200" cap="none" spc="0" normalizeH="0" baseline="0" noProof="0" smtClean="0">
                <a:ln>
                  <a:noFill/>
                </a:ln>
                <a:solidFill>
                  <a:schemeClr val="tx1"/>
                </a:solidFill>
                <a:effectLst/>
                <a:uLnTx/>
                <a:uFillTx/>
                <a:latin typeface="Times New Roman" pitchFamily="18" charset="0"/>
                <a:ea typeface="+mn-ea"/>
                <a:cs typeface="+mn-cs"/>
              </a:rPr>
              <a:t>Chaochun Wang (MTK Inc.)</a:t>
            </a:r>
            <a:endParaRPr kumimoji="0" lang="en-CA"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3768625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Smart Push Notification/Payment</a:t>
            </a:r>
            <a:endParaRPr lang="en-US" dirty="0"/>
          </a:p>
        </p:txBody>
      </p:sp>
      <p:sp>
        <p:nvSpPr>
          <p:cNvPr id="3" name="Content Placeholder 2"/>
          <p:cNvSpPr>
            <a:spLocks noGrp="1"/>
          </p:cNvSpPr>
          <p:nvPr>
            <p:ph idx="1"/>
          </p:nvPr>
        </p:nvSpPr>
        <p:spPr>
          <a:xfrm>
            <a:off x="685800" y="1628800"/>
            <a:ext cx="7918648" cy="4824536"/>
          </a:xfrm>
        </p:spPr>
        <p:txBody>
          <a:bodyPr>
            <a:normAutofit fontScale="77500" lnSpcReduction="20000"/>
          </a:bodyPr>
          <a:lstStyle/>
          <a:p>
            <a:r>
              <a:rPr lang="en-US" dirty="0" smtClean="0"/>
              <a:t>User: </a:t>
            </a:r>
            <a:r>
              <a:rPr lang="en-US" b="0" dirty="0" smtClean="0"/>
              <a:t>Consumers enter store, users of social Wi-Fi</a:t>
            </a:r>
          </a:p>
          <a:p>
            <a:r>
              <a:rPr lang="en-US" dirty="0" smtClean="0"/>
              <a:t>Environment: </a:t>
            </a:r>
            <a:r>
              <a:rPr lang="en-US" b="0" dirty="0" smtClean="0"/>
              <a:t>A store, restaurant or coffee shop has APs for 802.11 coverage. Now Wi-Fi is available in almost all the restaurants and coffee shop</a:t>
            </a:r>
          </a:p>
          <a:p>
            <a:r>
              <a:rPr lang="en-US" dirty="0" smtClean="0"/>
              <a:t>Use case:</a:t>
            </a:r>
          </a:p>
          <a:p>
            <a:pPr marL="914400" lvl="1" indent="-457200">
              <a:buFont typeface="+mj-lt"/>
              <a:buAutoNum type="arabicPeriod"/>
            </a:pPr>
            <a:r>
              <a:rPr lang="en-US" dirty="0" smtClean="0"/>
              <a:t>The user enters the store, restaurant and  coffee shop with their phone </a:t>
            </a:r>
          </a:p>
          <a:p>
            <a:pPr marL="914400" lvl="1" indent="-457200">
              <a:buFont typeface="+mj-lt"/>
              <a:buAutoNum type="arabicPeriod"/>
            </a:pPr>
            <a:r>
              <a:rPr lang="en-US" dirty="0" smtClean="0"/>
              <a:t>Users normally has their own preference and habits. They set their profile before enter the shops. </a:t>
            </a:r>
          </a:p>
          <a:p>
            <a:pPr marL="914400" lvl="1" indent="-457200">
              <a:buFont typeface="+mj-lt"/>
              <a:buAutoNum type="arabicPeriod"/>
            </a:pPr>
            <a:r>
              <a:rPr lang="en-US" dirty="0" smtClean="0"/>
              <a:t>Push Notification only happens when the users get close enough to their preferred items in order to avoid garbage push notifications.</a:t>
            </a:r>
          </a:p>
          <a:p>
            <a:r>
              <a:rPr lang="en-US" dirty="0" smtClean="0"/>
              <a:t>Key </a:t>
            </a:r>
            <a:r>
              <a:rPr lang="en-US" dirty="0" smtClean="0"/>
              <a:t>Performance and Attributes:</a:t>
            </a:r>
          </a:p>
          <a:p>
            <a:pPr lvl="1"/>
            <a:r>
              <a:rPr lang="en-US" dirty="0" smtClean="0"/>
              <a:t>Horizontal accuracy: &lt;0.5 m@90%, vertical  accuracy: same floor@99%</a:t>
            </a:r>
          </a:p>
          <a:p>
            <a:pPr lvl="1"/>
            <a:r>
              <a:rPr lang="en-US" dirty="0" smtClean="0"/>
              <a:t>Latency: &lt;500ms </a:t>
            </a:r>
          </a:p>
          <a:p>
            <a:pPr lvl="1"/>
            <a:r>
              <a:rPr lang="en-US" dirty="0" smtClean="0"/>
              <a:t>Refresh Rate: &gt; 1 location/sec</a:t>
            </a:r>
          </a:p>
          <a:p>
            <a:pPr lvl="1"/>
            <a:r>
              <a:rPr lang="en-US" dirty="0" smtClean="0"/>
              <a:t>Number of simultaneous users – depends on the size of the shops(a few to as many as 100s)</a:t>
            </a:r>
          </a:p>
          <a:p>
            <a:pPr lvl="1"/>
            <a:r>
              <a:rPr lang="en-US" dirty="0" smtClean="0"/>
              <a:t>Power-Location Estimate Tradeoff – </a:t>
            </a:r>
            <a:r>
              <a:rPr lang="en-US" altLang="zh-CN" dirty="0" smtClean="0"/>
              <a:t>navigation and shopping</a:t>
            </a:r>
            <a:endParaRPr lang="en-US" dirty="0" smtClean="0"/>
          </a:p>
          <a:p>
            <a:pPr lvl="1"/>
            <a:r>
              <a:rPr lang="en-US" dirty="0" smtClean="0"/>
              <a:t>Usage Duration – depends on shopping habit (a few minutes to a few hours)</a:t>
            </a:r>
          </a:p>
          <a:p>
            <a:pPr lvl="1"/>
            <a:r>
              <a:rPr lang="en-US" dirty="0" smtClean="0"/>
              <a:t>Impact on Network Bandwidth -- &lt; 3 additional frames per second/device/estimate</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5</a:t>
            </a:fld>
            <a:endParaRPr lang="en-GB"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10" name="Footer Placeholder 4"/>
          <p:cNvSpPr txBox="1">
            <a:spLocks/>
          </p:cNvSpPr>
          <p:nvPr/>
        </p:nvSpPr>
        <p:spPr>
          <a:xfrm>
            <a:off x="6500826" y="6475413"/>
            <a:ext cx="2043099" cy="168297"/>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sz="1200" b="0" i="0" u="none" strike="noStrike" kern="1200" cap="none" spc="0" normalizeH="0" baseline="0" noProof="0" smtClean="0">
                <a:ln>
                  <a:noFill/>
                </a:ln>
                <a:solidFill>
                  <a:schemeClr val="tx1"/>
                </a:solidFill>
                <a:effectLst/>
                <a:uLnTx/>
                <a:uFillTx/>
                <a:latin typeface="Times New Roman" pitchFamily="18" charset="0"/>
                <a:ea typeface="+mn-ea"/>
                <a:cs typeface="+mn-cs"/>
              </a:rPr>
              <a:t>Chaochun Wang (MTK Inc.)</a:t>
            </a:r>
            <a:endParaRPr kumimoji="0" lang="en-CA"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37686251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sz="2800" dirty="0" smtClean="0"/>
              <a:t>Indoor Parking for Automatic Driving Cars</a:t>
            </a:r>
            <a:endParaRPr lang="en-US" dirty="0"/>
          </a:p>
        </p:txBody>
      </p:sp>
      <p:sp>
        <p:nvSpPr>
          <p:cNvPr id="3" name="Content Placeholder 2"/>
          <p:cNvSpPr>
            <a:spLocks noGrp="1"/>
          </p:cNvSpPr>
          <p:nvPr>
            <p:ph idx="1"/>
          </p:nvPr>
        </p:nvSpPr>
        <p:spPr>
          <a:xfrm>
            <a:off x="685800" y="1628800"/>
            <a:ext cx="7918648" cy="4824536"/>
          </a:xfrm>
        </p:spPr>
        <p:txBody>
          <a:bodyPr>
            <a:normAutofit fontScale="85000" lnSpcReduction="20000"/>
          </a:bodyPr>
          <a:lstStyle/>
          <a:p>
            <a:r>
              <a:rPr lang="en-US" dirty="0" smtClean="0"/>
              <a:t>User: </a:t>
            </a:r>
            <a:r>
              <a:rPr lang="en-US" b="0" dirty="0" smtClean="0"/>
              <a:t>Automatic Driving Cars, Normal cars with Automatic Driving Assistance</a:t>
            </a:r>
          </a:p>
          <a:p>
            <a:r>
              <a:rPr lang="en-US" dirty="0" smtClean="0"/>
              <a:t>Environment: </a:t>
            </a:r>
            <a:r>
              <a:rPr lang="en-US" b="0" dirty="0" smtClean="0"/>
              <a:t>Indoor Parking that has APs for 802.11 coverage.</a:t>
            </a:r>
          </a:p>
          <a:p>
            <a:r>
              <a:rPr lang="en-US" dirty="0" smtClean="0"/>
              <a:t>Use case:</a:t>
            </a:r>
          </a:p>
          <a:p>
            <a:pPr marL="914400" lvl="1" indent="-457200">
              <a:buFont typeface="+mj-lt"/>
              <a:buAutoNum type="arabicPeriod"/>
            </a:pPr>
            <a:r>
              <a:rPr lang="en-US" dirty="0" smtClean="0"/>
              <a:t>The user drives car into the indoor parking, or Automatic driving cars enter indoor parking</a:t>
            </a:r>
          </a:p>
          <a:p>
            <a:pPr marL="914400" lvl="1" indent="-457200">
              <a:buFont typeface="+mj-lt"/>
              <a:buAutoNum type="arabicPeriod"/>
            </a:pPr>
            <a:r>
              <a:rPr lang="en-US" dirty="0" smtClean="0"/>
              <a:t>Indoor positioning system helps cars to locate parking lots and automatically parks the car for users</a:t>
            </a:r>
          </a:p>
          <a:p>
            <a:r>
              <a:rPr lang="en-US" dirty="0" smtClean="0"/>
              <a:t>Key Performance and Attributes:</a:t>
            </a:r>
          </a:p>
          <a:p>
            <a:pPr lvl="1"/>
            <a:r>
              <a:rPr lang="en-US" dirty="0" smtClean="0"/>
              <a:t>Horizontal accuracy: &lt;0.5 m@90%, vertical  accuracy: 0.5&lt;same floor@99%</a:t>
            </a:r>
          </a:p>
          <a:p>
            <a:pPr lvl="1"/>
            <a:r>
              <a:rPr lang="en-US" dirty="0" smtClean="0"/>
              <a:t>Latency: &lt;500ms </a:t>
            </a:r>
          </a:p>
          <a:p>
            <a:pPr lvl="1"/>
            <a:r>
              <a:rPr lang="en-US" dirty="0" smtClean="0"/>
              <a:t>Refresh Rate: &gt; 1 location/sec</a:t>
            </a:r>
          </a:p>
          <a:p>
            <a:pPr lvl="1"/>
            <a:r>
              <a:rPr lang="en-US" dirty="0" smtClean="0"/>
              <a:t>Number of simultaneous users – depends on the size of the parking(a few to as many as 100s)</a:t>
            </a:r>
          </a:p>
          <a:p>
            <a:pPr lvl="1"/>
            <a:r>
              <a:rPr lang="en-US" dirty="0" smtClean="0"/>
              <a:t>Power-Location Estimate Tradeoff – </a:t>
            </a:r>
            <a:r>
              <a:rPr lang="en-US" altLang="zh-CN" dirty="0" smtClean="0"/>
              <a:t>navigation and shopping</a:t>
            </a:r>
            <a:endParaRPr lang="en-US" dirty="0" smtClean="0"/>
          </a:p>
          <a:p>
            <a:pPr lvl="1"/>
            <a:r>
              <a:rPr lang="en-US" dirty="0" smtClean="0"/>
              <a:t>Usage Duration – at least 15 hours per day</a:t>
            </a:r>
          </a:p>
          <a:p>
            <a:pPr lvl="1"/>
            <a:r>
              <a:rPr lang="en-US" dirty="0" smtClean="0"/>
              <a:t>Impact on Network Bandwidth -- &lt; 3 additional frames per second/device/estimate</a:t>
            </a:r>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6</a:t>
            </a:fld>
            <a:endParaRPr lang="en-GB"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
        <p:nvSpPr>
          <p:cNvPr id="10" name="Footer Placeholder 4"/>
          <p:cNvSpPr txBox="1">
            <a:spLocks/>
          </p:cNvSpPr>
          <p:nvPr/>
        </p:nvSpPr>
        <p:spPr>
          <a:xfrm>
            <a:off x="6500826" y="6475413"/>
            <a:ext cx="2043099" cy="168297"/>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CA" sz="1200" b="0" i="0" u="none" strike="noStrike" kern="1200" cap="none" spc="0" normalizeH="0" baseline="0" noProof="0" smtClean="0">
                <a:ln>
                  <a:noFill/>
                </a:ln>
                <a:solidFill>
                  <a:schemeClr val="tx1"/>
                </a:solidFill>
                <a:effectLst/>
                <a:uLnTx/>
                <a:uFillTx/>
                <a:latin typeface="Times New Roman" pitchFamily="18" charset="0"/>
                <a:ea typeface="+mn-ea"/>
                <a:cs typeface="+mn-cs"/>
              </a:rPr>
              <a:t>Chaochun Wang (MTK Inc.)</a:t>
            </a:r>
            <a:endParaRPr kumimoji="0" lang="en-CA"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3768625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11-07-2988-04-0000-liaison-from-wi-fi-alliance-to-802-11-regarding-wfa-vht-study-group-consolidation-of-usage-models.ppt</a:t>
            </a:r>
          </a:p>
          <a:p>
            <a:r>
              <a:rPr lang="en-US" dirty="0" smtClean="0"/>
              <a:t>11-14-1464-02-0wng-ng-positioning-overview-and-chalanges.pptx</a:t>
            </a:r>
          </a:p>
          <a:p>
            <a:r>
              <a:rPr lang="en-US" dirty="0" smtClean="0"/>
              <a:t>11-15-0388-00-0ngp-ng-NGP Use Case </a:t>
            </a:r>
            <a:r>
              <a:rPr lang="en-US" dirty="0"/>
              <a:t>T</a:t>
            </a:r>
            <a:r>
              <a:rPr lang="en-US" dirty="0" smtClean="0"/>
              <a:t>emplate .</a:t>
            </a:r>
            <a:r>
              <a:rPr lang="en-US" dirty="0" err="1" smtClean="0"/>
              <a:t>pptx</a:t>
            </a:r>
            <a:endParaRPr lang="en-US" dirty="0"/>
          </a:p>
          <a:p>
            <a:endParaRPr lang="en-US" dirty="0" smtClean="0"/>
          </a:p>
          <a:p>
            <a:endParaRPr lang="en-US" dirty="0"/>
          </a:p>
        </p:txBody>
      </p:sp>
      <p:sp>
        <p:nvSpPr>
          <p:cNvPr id="7" name="Slide Number Placeholder 4"/>
          <p:cNvSpPr>
            <a:spLocks noGrp="1"/>
          </p:cNvSpPr>
          <p:nvPr>
            <p:ph type="sldNum" sz="quarter" idx="11"/>
          </p:nvPr>
        </p:nvSpPr>
        <p:spPr>
          <a:xfrm>
            <a:off x="4344988" y="6475413"/>
            <a:ext cx="530225" cy="182562"/>
          </a:xfrm>
        </p:spPr>
        <p:txBody>
          <a:bodyPr/>
          <a:lstStyle/>
          <a:p>
            <a:pPr>
              <a:defRPr/>
            </a:pPr>
            <a:r>
              <a:rPr lang="en-GB" dirty="0" smtClean="0"/>
              <a:t>Slide </a:t>
            </a:r>
            <a:fld id="{291230A6-1ED8-40C7-B3D0-82B1B9814FDB}" type="slidenum">
              <a:rPr lang="en-GB" smtClean="0"/>
              <a:pPr>
                <a:defRPr/>
              </a:pPr>
              <a:t>7</a:t>
            </a:fld>
            <a:endParaRPr lang="en-GB" dirty="0"/>
          </a:p>
        </p:txBody>
      </p:sp>
      <p:sp>
        <p:nvSpPr>
          <p:cNvPr id="8" name="Footer Placeholder 4"/>
          <p:cNvSpPr txBox="1">
            <a:spLocks/>
          </p:cNvSpPr>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smtClean="0"/>
              <a:t>Ganesh Venkatesan (Intel Corporation)</a:t>
            </a:r>
            <a:endParaRPr lang="en-CA" dirty="0"/>
          </a:p>
        </p:txBody>
      </p:sp>
      <p:sp>
        <p:nvSpPr>
          <p:cNvPr id="9" name="Date Placeholder 3"/>
          <p:cNvSpPr>
            <a:spLocks noGrp="1"/>
          </p:cNvSpPr>
          <p:nvPr>
            <p:ph type="dt" sz="half" idx="10"/>
          </p:nvPr>
        </p:nvSpPr>
        <p:spPr>
          <a:xfrm>
            <a:off x="696913" y="332601"/>
            <a:ext cx="968214" cy="276999"/>
          </a:xfrm>
        </p:spPr>
        <p:txBody>
          <a:bodyPr/>
          <a:lstStyle/>
          <a:p>
            <a:r>
              <a:rPr lang="en-US" dirty="0" smtClean="0"/>
              <a:t>May </a:t>
            </a:r>
            <a:r>
              <a:rPr lang="en-US" dirty="0"/>
              <a:t>2015</a:t>
            </a:r>
            <a:endParaRPr lang="en-CA" dirty="0"/>
          </a:p>
        </p:txBody>
      </p:sp>
    </p:spTree>
    <p:extLst>
      <p:ext uri="{BB962C8B-B14F-4D97-AF65-F5344CB8AC3E}">
        <p14:creationId xmlns="" xmlns:p14="http://schemas.microsoft.com/office/powerpoint/2010/main" val="33512312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17360</TotalTime>
  <Words>940</Words>
  <Application>Microsoft Office PowerPoint</Application>
  <PresentationFormat>On-screen Show (4:3)</PresentationFormat>
  <Paragraphs>95</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 NGP Use Cases Discussion</vt:lpstr>
      <vt:lpstr>Abstract</vt:lpstr>
      <vt:lpstr>1. Hospital Equipment/Drug Management</vt:lpstr>
      <vt:lpstr>2. Logistics Network Management</vt:lpstr>
      <vt:lpstr>3. Smart Push Notification/Payment</vt:lpstr>
      <vt:lpstr>4. Indoor Parking for Automatic Driving Cars</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lastModifiedBy>Mediatek</cp:lastModifiedBy>
  <cp:revision>303</cp:revision>
  <cp:lastPrinted>1998-02-10T13:28:06Z</cp:lastPrinted>
  <dcterms:created xsi:type="dcterms:W3CDTF">2013-01-06T12:40:29Z</dcterms:created>
  <dcterms:modified xsi:type="dcterms:W3CDTF">2015-07-14T02:38:23Z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y fmtid="{D5CDD505-2E9C-101B-9397-08002B2CF9AE}" pid="7" name="_AdHocReviewCycleID">
    <vt:i4>1413897467</vt:i4>
  </property>
  <property fmtid="{D5CDD505-2E9C-101B-9397-08002B2CF9AE}" pid="8" name="_EmailSubject">
    <vt:lpwstr>updates on NGP</vt:lpwstr>
  </property>
  <property fmtid="{D5CDD505-2E9C-101B-9397-08002B2CF9AE}" pid="9" name="_AuthorEmail">
    <vt:lpwstr>Zhou.Lan@mediatek.com</vt:lpwstr>
  </property>
  <property fmtid="{D5CDD505-2E9C-101B-9397-08002B2CF9AE}" pid="10" name="_AuthorEmailDisplayName">
    <vt:lpwstr>Zhou Lan (蓝洲)</vt:lpwstr>
  </property>
</Properties>
</file>