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6" r:id="rId3"/>
    <p:sldId id="267" r:id="rId4"/>
    <p:sldId id="275" r:id="rId5"/>
    <p:sldId id="276" r:id="rId6"/>
    <p:sldId id="285" r:id="rId7"/>
    <p:sldId id="278" r:id="rId8"/>
    <p:sldId id="279" r:id="rId9"/>
    <p:sldId id="287" r:id="rId10"/>
    <p:sldId id="280" r:id="rId11"/>
    <p:sldId id="288" r:id="rId12"/>
    <p:sldId id="281" r:id="rId13"/>
    <p:sldId id="282" r:id="rId14"/>
    <p:sldId id="271" r:id="rId15"/>
    <p:sldId id="283" r:id="rId16"/>
    <p:sldId id="284" r:id="rId17"/>
    <p:sldId id="264" r:id="rId18"/>
    <p:sldId id="286" r:id="rId1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94" d="100"/>
          <a:sy n="94" d="100"/>
        </p:scale>
        <p:origin x="156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802.11-15/0845r0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Daewon Lee, Newracom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802.11-15/0845r0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Daewon Lee, Newracom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802.11-15/0845r0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Daewon Lee, Newracom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802.11-15/0845r0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Daewon Lee, Newracom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364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802.11-15/0845r0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Daewon Lee, Newracom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Daewon Lee, Newracom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Daewon Lee, Newracom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Daewon Lee, Newracom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Daewon Lee, Newracom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Daewon Lee, Newracom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Daewon Lee, Newracom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Daewon Lee, Newracom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802.11-15/0845r0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LTF Design for Uplink MU-MIMO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2015-07-13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2702601"/>
              </p:ext>
            </p:extLst>
          </p:nvPr>
        </p:nvGraphicFramePr>
        <p:xfrm>
          <a:off x="511175" y="2274888"/>
          <a:ext cx="8077200" cy="246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5" name="Document" r:id="rId4" imgW="8330729" imgH="2532265" progId="Word.Document.8">
                  <p:embed/>
                </p:oleObj>
              </mc:Choice>
              <mc:Fallback>
                <p:oleObj name="Document" r:id="rId4" imgW="8330729" imgH="253226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" y="2274888"/>
                        <a:ext cx="8077200" cy="2460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1046" y="1572578"/>
            <a:ext cx="4533900" cy="34004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773" y="1572577"/>
            <a:ext cx="4533900" cy="34004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Performance with LTF P matrix masking </a:t>
            </a:r>
            <a:r>
              <a:rPr lang="en-US" sz="2800" dirty="0" smtClean="0"/>
              <a:t>(3/5)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9" name="Content Placeholder 10"/>
          <p:cNvSpPr>
            <a:spLocks noGrp="1"/>
          </p:cNvSpPr>
          <p:nvPr>
            <p:ph idx="1"/>
          </p:nvPr>
        </p:nvSpPr>
        <p:spPr>
          <a:xfrm>
            <a:off x="685800" y="5335587"/>
            <a:ext cx="7770813" cy="912813"/>
          </a:xfrm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 smtClean="0"/>
              <a:t>Similar trend can be observed with transmit time dispersion among STAs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845363" y="3124200"/>
            <a:ext cx="291945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4 Rx AP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1Tx, 4 STA w/ 1 SS</a:t>
            </a:r>
          </a:p>
          <a:p>
            <a:r>
              <a:rPr lang="en-US" sz="1400" dirty="0">
                <a:solidFill>
                  <a:srgbClr val="FF0000"/>
                </a:solidFill>
              </a:rPr>
              <a:t>1</a:t>
            </a:r>
            <a:r>
              <a:rPr lang="en-US" sz="1400" dirty="0" smtClean="0">
                <a:solidFill>
                  <a:srgbClr val="FF0000"/>
                </a:solidFill>
              </a:rPr>
              <a:t>us transmit time spread among STAs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749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06" y="1610359"/>
            <a:ext cx="4533900" cy="34004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5706" y="1600199"/>
            <a:ext cx="4533900" cy="34004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Performance with LTF P matrix masking </a:t>
            </a:r>
            <a:r>
              <a:rPr lang="en-US" sz="2800" dirty="0" smtClean="0"/>
              <a:t>(4/5)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2895600"/>
            <a:ext cx="291945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8 Rx AP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1Tx, 6 STA w/ 1 SS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0us </a:t>
            </a:r>
            <a:r>
              <a:rPr lang="en-US" sz="1400" dirty="0" smtClean="0">
                <a:solidFill>
                  <a:srgbClr val="FF0000"/>
                </a:solidFill>
              </a:rPr>
              <a:t>transmit time spread among STAs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0" name="Content Placeholder 10"/>
          <p:cNvSpPr>
            <a:spLocks noGrp="1"/>
          </p:cNvSpPr>
          <p:nvPr>
            <p:ph idx="1"/>
          </p:nvPr>
        </p:nvSpPr>
        <p:spPr>
          <a:xfrm>
            <a:off x="685800" y="5381624"/>
            <a:ext cx="7770813" cy="712789"/>
          </a:xfrm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 smtClean="0"/>
              <a:t>Non-orthogonality issue impacts performance more critically when more spatial streams are used.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681552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800" y="1666279"/>
            <a:ext cx="4533900" cy="34004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08646"/>
            <a:ext cx="4533900" cy="34004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Performance with LTF P matrix masking </a:t>
            </a:r>
            <a:r>
              <a:rPr lang="en-US" sz="2800" dirty="0" smtClean="0"/>
              <a:t>(5/5)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2895600"/>
            <a:ext cx="305410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8 Rx AP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1Tx, 6 STA w/ 1 SS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0.5us transmit time spread among STAs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0" name="Content Placeholder 10"/>
          <p:cNvSpPr>
            <a:spLocks noGrp="1"/>
          </p:cNvSpPr>
          <p:nvPr>
            <p:ph idx="1"/>
          </p:nvPr>
        </p:nvSpPr>
        <p:spPr>
          <a:xfrm>
            <a:off x="685800" y="5381624"/>
            <a:ext cx="7770813" cy="712789"/>
          </a:xfrm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 smtClean="0"/>
              <a:t>Similar trend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26514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PAPR issue with P matrix masking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PAPR effects implementation complexity/cost of the transmit RF components.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PAPR of the LTF symbols used for channel estimation should be sufficiently lower than data PAPR.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LTF sequences are typically designed such that low PAPR property is met.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Multiplication of P matrix across the ENTIRE transmitted tones, completely destroys nice PAPR property of LTF sequences.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22137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PAPR of LTF Symbols with P matrix Masking</a:t>
            </a:r>
            <a:endParaRPr lang="en-US" sz="2800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" y="1905000"/>
            <a:ext cx="5897687" cy="4113213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5486400" y="2128054"/>
            <a:ext cx="3429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Observation: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P matrix masked LTF can have up to 8.8 dB PAPR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There is 80% probability that data OFDM symbols have less than 8.8dB PAPR.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P matrix masked LTF OFDM symbols have higher mean/median PAPR than data OFDM symbols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7163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We have identified significant issues with LTF masked with P matrix for Uplink MU-MIMO as proposed in [1].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The proposal creates several implementation challenges and requires highly complex receiver implementation.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We urge that further study to be performed on LTF design for uplink MU-MIMO as it has critical impact to performance and implementation.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91485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Strawpoll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lvl="0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Do you agree that more analysis of implementation complexity and performance on various scenarios is needed for uplink MU-MIMO LTF design?</a:t>
            </a:r>
          </a:p>
          <a:p>
            <a:pPr marL="341313" lvl="0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341313" lvl="0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/>
          </a:p>
          <a:p>
            <a:pPr marL="341313" lvl="0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341313" lvl="0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Y/N/A: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93731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17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[1] IEEE802.11-15/0602r1, “HE-LTF Sequence for UL </a:t>
            </a:r>
            <a:r>
              <a:rPr lang="en-US" dirty="0" smtClean="0"/>
              <a:t>MU-MIMO,” May 2015.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Appendix: Example of Block CSD vs Regular CSD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41313" lvl="0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/>
              <a:t>Regular CSD (every tone)</a:t>
            </a:r>
          </a:p>
          <a:p>
            <a:pPr marL="341313" lvl="0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dirty="0"/>
          </a:p>
          <a:p>
            <a:pPr marL="341313" lvl="0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dirty="0" smtClean="0"/>
          </a:p>
          <a:p>
            <a:pPr marL="341313" lvl="0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dirty="0"/>
          </a:p>
          <a:p>
            <a:pPr marL="341313" lvl="0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dirty="0" smtClean="0"/>
          </a:p>
          <a:p>
            <a:pPr marL="341313" lvl="0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dirty="0" smtClean="0"/>
          </a:p>
        </p:txBody>
      </p:sp>
      <p:sp>
        <p:nvSpPr>
          <p:cNvPr id="25" name="Content Placeholder 2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341313" lvl="0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Block CSD (every </a:t>
            </a:r>
            <a:r>
              <a:rPr lang="en-US" sz="2000" dirty="0" smtClean="0"/>
              <a:t>4 </a:t>
            </a:r>
            <a:r>
              <a:rPr lang="en-US" sz="2000" dirty="0"/>
              <a:t>tones)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grpSp>
        <p:nvGrpSpPr>
          <p:cNvPr id="7" name="Group 6"/>
          <p:cNvGrpSpPr/>
          <p:nvPr/>
        </p:nvGrpSpPr>
        <p:grpSpPr>
          <a:xfrm>
            <a:off x="275802" y="3936316"/>
            <a:ext cx="3310824" cy="304800"/>
            <a:chOff x="953453" y="2365348"/>
            <a:chExt cx="3310824" cy="304800"/>
          </a:xfrm>
        </p:grpSpPr>
        <p:sp>
          <p:nvSpPr>
            <p:cNvPr id="8" name="Rectangle 7"/>
            <p:cNvSpPr/>
            <p:nvPr/>
          </p:nvSpPr>
          <p:spPr bwMode="auto">
            <a:xfrm>
              <a:off x="953453" y="2365348"/>
              <a:ext cx="415123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</a:t>
              </a:r>
              <a:r>
                <a:rPr kumimoji="0" lang="en-US" sz="12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1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1368576" y="2365348"/>
              <a:ext cx="415123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</a:t>
              </a:r>
              <a:r>
                <a:rPr kumimoji="0" lang="en-US" sz="12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2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1783699" y="2365348"/>
              <a:ext cx="415123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</a:t>
              </a:r>
              <a:r>
                <a:rPr kumimoji="0" lang="en-US" sz="12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3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2193742" y="2365348"/>
              <a:ext cx="415123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</a:t>
              </a:r>
              <a:r>
                <a:rPr kumimoji="0" lang="en-US" sz="12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4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608865" y="2365348"/>
              <a:ext cx="415123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</a:t>
              </a:r>
              <a:r>
                <a:rPr kumimoji="0" lang="en-US" sz="12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5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3023988" y="2365348"/>
              <a:ext cx="415123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</a:t>
              </a:r>
              <a:r>
                <a:rPr kumimoji="0" lang="en-US" sz="12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6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3439111" y="2365348"/>
              <a:ext cx="415123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</a:t>
              </a:r>
              <a:r>
                <a:rPr kumimoji="0" lang="en-US" sz="12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7</a:t>
              </a: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3849154" y="2365348"/>
              <a:ext cx="415123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</a:t>
              </a:r>
              <a:r>
                <a:rPr kumimoji="0" lang="en-US" sz="12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8</a:t>
              </a: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126416" y="3355297"/>
            <a:ext cx="36760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[  1      1     -1      1  ][  </a:t>
            </a:r>
            <a:r>
              <a:rPr lang="en-US" sz="1600" dirty="0">
                <a:solidFill>
                  <a:schemeClr val="tx1"/>
                </a:solidFill>
              </a:rPr>
              <a:t>1     </a:t>
            </a:r>
            <a:r>
              <a:rPr lang="en-US" sz="1600" dirty="0" smtClean="0">
                <a:solidFill>
                  <a:schemeClr val="tx1"/>
                </a:solidFill>
              </a:rPr>
              <a:t> 1     -1      </a:t>
            </a:r>
            <a:r>
              <a:rPr lang="en-US" sz="1600" dirty="0">
                <a:solidFill>
                  <a:schemeClr val="tx1"/>
                </a:solidFill>
              </a:rPr>
              <a:t>1  ]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18622" y="3416852"/>
            <a:ext cx="14389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Row ‘m’ of P matrix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41942" y="3619814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x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57182" y="3157097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x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26416" y="2928120"/>
            <a:ext cx="38395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[  </a:t>
            </a:r>
            <a:r>
              <a:rPr lang="en-US" sz="1600" dirty="0">
                <a:solidFill>
                  <a:srgbClr val="FF0000"/>
                </a:solidFill>
              </a:rPr>
              <a:t>1</a:t>
            </a:r>
            <a:r>
              <a:rPr lang="en-US" sz="1600" dirty="0">
                <a:solidFill>
                  <a:schemeClr val="tx1"/>
                </a:solidFill>
              </a:rPr>
              <a:t>  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rgbClr val="0070C0"/>
                </a:solidFill>
              </a:rPr>
              <a:t>e</a:t>
            </a:r>
            <a:r>
              <a:rPr lang="en-US" sz="1600" baseline="30000" dirty="0" smtClean="0">
                <a:solidFill>
                  <a:srgbClr val="0070C0"/>
                </a:solidFill>
              </a:rPr>
              <a:t>j2</a:t>
            </a:r>
            <a:r>
              <a:rPr lang="el-GR" sz="1600" baseline="30000" dirty="0" smtClean="0">
                <a:solidFill>
                  <a:srgbClr val="0070C0"/>
                </a:solidFill>
              </a:rPr>
              <a:t>πθ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sz="1600" dirty="0" smtClean="0">
                <a:solidFill>
                  <a:srgbClr val="00B050"/>
                </a:solidFill>
              </a:rPr>
              <a:t>e</a:t>
            </a:r>
            <a:r>
              <a:rPr lang="en-US" sz="1600" baseline="30000" dirty="0" smtClean="0">
                <a:solidFill>
                  <a:srgbClr val="00B050"/>
                </a:solidFill>
              </a:rPr>
              <a:t>j2</a:t>
            </a:r>
            <a:r>
              <a:rPr lang="el-GR" sz="1600" baseline="30000" dirty="0" smtClean="0">
                <a:solidFill>
                  <a:srgbClr val="00B050"/>
                </a:solidFill>
              </a:rPr>
              <a:t>π</a:t>
            </a:r>
            <a:r>
              <a:rPr lang="en-US" sz="1600" baseline="30000" dirty="0" smtClean="0">
                <a:solidFill>
                  <a:srgbClr val="00B050"/>
                </a:solidFill>
              </a:rPr>
              <a:t>2</a:t>
            </a:r>
            <a:r>
              <a:rPr lang="el-GR" sz="1600" baseline="30000" dirty="0" smtClean="0">
                <a:solidFill>
                  <a:srgbClr val="00B050"/>
                </a:solidFill>
              </a:rPr>
              <a:t>θ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rgbClr val="FFC000"/>
                </a:solidFill>
              </a:rPr>
              <a:t>e</a:t>
            </a:r>
            <a:r>
              <a:rPr lang="en-US" sz="1600" baseline="30000" dirty="0" smtClean="0">
                <a:solidFill>
                  <a:srgbClr val="FFC000"/>
                </a:solidFill>
              </a:rPr>
              <a:t>j2</a:t>
            </a:r>
            <a:r>
              <a:rPr lang="el-GR" sz="1600" baseline="30000" dirty="0" smtClean="0">
                <a:solidFill>
                  <a:srgbClr val="FFC000"/>
                </a:solidFill>
              </a:rPr>
              <a:t>π</a:t>
            </a:r>
            <a:r>
              <a:rPr lang="en-US" sz="1600" baseline="30000" dirty="0" smtClean="0">
                <a:solidFill>
                  <a:srgbClr val="FFC000"/>
                </a:solidFill>
              </a:rPr>
              <a:t>3</a:t>
            </a:r>
            <a:r>
              <a:rPr lang="el-GR" sz="1600" baseline="30000" dirty="0" smtClean="0">
                <a:solidFill>
                  <a:srgbClr val="FFC000"/>
                </a:solidFill>
              </a:rPr>
              <a:t>θ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rgbClr val="C00000"/>
                </a:solidFill>
              </a:rPr>
              <a:t>e</a:t>
            </a:r>
            <a:r>
              <a:rPr lang="en-US" sz="1600" baseline="30000" dirty="0" smtClean="0">
                <a:solidFill>
                  <a:srgbClr val="C00000"/>
                </a:solidFill>
              </a:rPr>
              <a:t>j2</a:t>
            </a:r>
            <a:r>
              <a:rPr lang="el-GR" sz="1600" baseline="30000" dirty="0" smtClean="0">
                <a:solidFill>
                  <a:srgbClr val="C00000"/>
                </a:solidFill>
              </a:rPr>
              <a:t>π</a:t>
            </a:r>
            <a:r>
              <a:rPr lang="en-US" sz="1600" baseline="30000" dirty="0" smtClean="0">
                <a:solidFill>
                  <a:srgbClr val="C00000"/>
                </a:solidFill>
              </a:rPr>
              <a:t>4</a:t>
            </a:r>
            <a:r>
              <a:rPr lang="el-GR" sz="1600" baseline="30000" dirty="0" smtClean="0">
                <a:solidFill>
                  <a:srgbClr val="C00000"/>
                </a:solidFill>
              </a:rPr>
              <a:t>θ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rgbClr val="7030A0"/>
                </a:solidFill>
              </a:rPr>
              <a:t>e</a:t>
            </a:r>
            <a:r>
              <a:rPr lang="en-US" sz="1600" baseline="30000" dirty="0">
                <a:solidFill>
                  <a:srgbClr val="7030A0"/>
                </a:solidFill>
              </a:rPr>
              <a:t>j2</a:t>
            </a:r>
            <a:r>
              <a:rPr lang="el-GR" sz="1600" baseline="30000" dirty="0" smtClean="0">
                <a:solidFill>
                  <a:srgbClr val="7030A0"/>
                </a:solidFill>
              </a:rPr>
              <a:t>π</a:t>
            </a:r>
            <a:r>
              <a:rPr lang="en-US" sz="1600" baseline="30000" dirty="0" smtClean="0">
                <a:solidFill>
                  <a:srgbClr val="7030A0"/>
                </a:solidFill>
              </a:rPr>
              <a:t>5</a:t>
            </a:r>
            <a:r>
              <a:rPr lang="el-GR" sz="1600" baseline="30000" dirty="0" smtClean="0">
                <a:solidFill>
                  <a:srgbClr val="7030A0"/>
                </a:solidFill>
              </a:rPr>
              <a:t>θ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rgbClr val="00B0F0"/>
                </a:solidFill>
              </a:rPr>
              <a:t>e</a:t>
            </a:r>
            <a:r>
              <a:rPr lang="en-US" sz="1600" baseline="30000" dirty="0">
                <a:solidFill>
                  <a:srgbClr val="00B0F0"/>
                </a:solidFill>
              </a:rPr>
              <a:t>j2</a:t>
            </a:r>
            <a:r>
              <a:rPr lang="el-GR" sz="1600" baseline="30000" dirty="0" smtClean="0">
                <a:solidFill>
                  <a:srgbClr val="00B0F0"/>
                </a:solidFill>
              </a:rPr>
              <a:t>π</a:t>
            </a:r>
            <a:r>
              <a:rPr lang="en-US" sz="1600" baseline="30000" dirty="0" smtClean="0">
                <a:solidFill>
                  <a:srgbClr val="00B0F0"/>
                </a:solidFill>
              </a:rPr>
              <a:t>6</a:t>
            </a:r>
            <a:r>
              <a:rPr lang="el-GR" sz="1600" baseline="30000" dirty="0" smtClean="0">
                <a:solidFill>
                  <a:srgbClr val="00B0F0"/>
                </a:solidFill>
              </a:rPr>
              <a:t>θ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</a:rPr>
              <a:t>e</a:t>
            </a:r>
            <a:r>
              <a:rPr lang="en-US" sz="1600" baseline="30000" dirty="0">
                <a:solidFill>
                  <a:schemeClr val="accent5">
                    <a:lumMod val="75000"/>
                  </a:schemeClr>
                </a:solidFill>
              </a:rPr>
              <a:t>j2</a:t>
            </a:r>
            <a:r>
              <a:rPr lang="el-GR" sz="1600" baseline="30000" dirty="0" smtClean="0">
                <a:solidFill>
                  <a:schemeClr val="accent5">
                    <a:lumMod val="75000"/>
                  </a:schemeClr>
                </a:solidFill>
              </a:rPr>
              <a:t>π</a:t>
            </a:r>
            <a:r>
              <a:rPr lang="en-US" sz="1600" baseline="30000" dirty="0" smtClean="0">
                <a:solidFill>
                  <a:schemeClr val="accent5">
                    <a:lumMod val="75000"/>
                  </a:schemeClr>
                </a:solidFill>
              </a:rPr>
              <a:t>7</a:t>
            </a:r>
            <a:r>
              <a:rPr lang="el-GR" sz="1600" baseline="30000" dirty="0" smtClean="0">
                <a:solidFill>
                  <a:schemeClr val="accent5">
                    <a:lumMod val="75000"/>
                  </a:schemeClr>
                </a:solidFill>
              </a:rPr>
              <a:t>θ</a:t>
            </a:r>
            <a:r>
              <a:rPr lang="en-US" sz="1600" dirty="0" smtClean="0">
                <a:solidFill>
                  <a:schemeClr val="tx1"/>
                </a:solidFill>
              </a:rPr>
              <a:t> ] 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65649" y="2971852"/>
            <a:ext cx="11448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CSD for SS #m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113578" y="3964091"/>
            <a:ext cx="10490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LTF sequence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" name="Down Arrow 22"/>
          <p:cNvSpPr/>
          <p:nvPr/>
        </p:nvSpPr>
        <p:spPr bwMode="auto">
          <a:xfrm>
            <a:off x="1757182" y="4316522"/>
            <a:ext cx="274434" cy="381000"/>
          </a:xfrm>
          <a:prstGeom prst="down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174766" y="4738568"/>
            <a:ext cx="15985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Final Output Sequence</a:t>
            </a:r>
            <a:endParaRPr lang="en-US" sz="1200" dirty="0">
              <a:solidFill>
                <a:schemeClr val="tx1"/>
              </a:solidFill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5496768" y="3921076"/>
            <a:ext cx="3310824" cy="304800"/>
            <a:chOff x="953453" y="2365348"/>
            <a:chExt cx="3310824" cy="304800"/>
          </a:xfrm>
        </p:grpSpPr>
        <p:sp>
          <p:nvSpPr>
            <p:cNvPr id="27" name="Rectangle 26"/>
            <p:cNvSpPr/>
            <p:nvPr/>
          </p:nvSpPr>
          <p:spPr bwMode="auto">
            <a:xfrm>
              <a:off x="953453" y="2365348"/>
              <a:ext cx="415123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</a:t>
              </a:r>
              <a:r>
                <a:rPr kumimoji="0" lang="en-US" sz="12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1</a:t>
              </a: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1368576" y="2365348"/>
              <a:ext cx="415123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</a:t>
              </a:r>
              <a:r>
                <a:rPr kumimoji="0" lang="en-US" sz="12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2</a:t>
              </a: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1783699" y="2365348"/>
              <a:ext cx="415123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</a:t>
              </a:r>
              <a:r>
                <a:rPr kumimoji="0" lang="en-US" sz="12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3</a:t>
              </a: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2193742" y="2365348"/>
              <a:ext cx="415123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</a:t>
              </a:r>
              <a:r>
                <a:rPr kumimoji="0" lang="en-US" sz="12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4</a:t>
              </a: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2608865" y="2365348"/>
              <a:ext cx="415123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</a:t>
              </a:r>
              <a:r>
                <a:rPr kumimoji="0" lang="en-US" sz="12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5</a:t>
              </a: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3023988" y="2365348"/>
              <a:ext cx="415123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</a:t>
              </a:r>
              <a:r>
                <a:rPr kumimoji="0" lang="en-US" sz="12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6</a:t>
              </a: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3439111" y="2365348"/>
              <a:ext cx="415123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</a:t>
              </a:r>
              <a:r>
                <a:rPr kumimoji="0" lang="en-US" sz="12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7</a:t>
              </a: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3849154" y="2365348"/>
              <a:ext cx="415123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</a:t>
              </a:r>
              <a:r>
                <a:rPr kumimoji="0" lang="en-US" sz="12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8</a:t>
              </a: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5347382" y="3340057"/>
            <a:ext cx="36760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[  1      1     -1      1  ][  </a:t>
            </a:r>
            <a:r>
              <a:rPr lang="en-US" sz="1600" dirty="0">
                <a:solidFill>
                  <a:schemeClr val="tx1"/>
                </a:solidFill>
              </a:rPr>
              <a:t>1     </a:t>
            </a:r>
            <a:r>
              <a:rPr lang="en-US" sz="1600" dirty="0" smtClean="0">
                <a:solidFill>
                  <a:schemeClr val="tx1"/>
                </a:solidFill>
              </a:rPr>
              <a:t> 1     -1      </a:t>
            </a:r>
            <a:r>
              <a:rPr lang="en-US" sz="1600" dirty="0">
                <a:solidFill>
                  <a:schemeClr val="tx1"/>
                </a:solidFill>
              </a:rPr>
              <a:t>1  ]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962908" y="3604574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x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978148" y="3141857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x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347382" y="2912880"/>
            <a:ext cx="38298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[</a:t>
            </a:r>
            <a:r>
              <a:rPr lang="en-US" sz="1600" dirty="0" smtClean="0">
                <a:solidFill>
                  <a:srgbClr val="0070C0"/>
                </a:solidFill>
              </a:rPr>
              <a:t>e</a:t>
            </a:r>
            <a:r>
              <a:rPr lang="en-US" sz="1600" baseline="30000" dirty="0" smtClean="0">
                <a:solidFill>
                  <a:srgbClr val="0070C0"/>
                </a:solidFill>
              </a:rPr>
              <a:t>j2</a:t>
            </a:r>
            <a:r>
              <a:rPr lang="el-GR" sz="1600" baseline="30000" dirty="0">
                <a:solidFill>
                  <a:srgbClr val="0070C0"/>
                </a:solidFill>
              </a:rPr>
              <a:t>πθ</a:t>
            </a:r>
            <a:r>
              <a:rPr lang="en-US" sz="1600" dirty="0" smtClean="0">
                <a:solidFill>
                  <a:srgbClr val="0070C0"/>
                </a:solidFill>
              </a:rPr>
              <a:t>   e</a:t>
            </a:r>
            <a:r>
              <a:rPr lang="en-US" sz="1600" baseline="30000" dirty="0" smtClean="0">
                <a:solidFill>
                  <a:srgbClr val="0070C0"/>
                </a:solidFill>
              </a:rPr>
              <a:t>j2</a:t>
            </a:r>
            <a:r>
              <a:rPr lang="el-GR" sz="1600" baseline="30000" dirty="0" smtClean="0">
                <a:solidFill>
                  <a:srgbClr val="0070C0"/>
                </a:solidFill>
              </a:rPr>
              <a:t>πθ</a:t>
            </a:r>
            <a:r>
              <a:rPr lang="en-US" sz="1600" dirty="0" smtClean="0">
                <a:solidFill>
                  <a:srgbClr val="0070C0"/>
                </a:solidFill>
              </a:rPr>
              <a:t> e</a:t>
            </a:r>
            <a:r>
              <a:rPr lang="en-US" sz="1600" baseline="30000" dirty="0" smtClean="0">
                <a:solidFill>
                  <a:srgbClr val="0070C0"/>
                </a:solidFill>
              </a:rPr>
              <a:t>j2</a:t>
            </a:r>
            <a:r>
              <a:rPr lang="el-GR" sz="1600" baseline="30000" dirty="0" smtClean="0">
                <a:solidFill>
                  <a:srgbClr val="0070C0"/>
                </a:solidFill>
              </a:rPr>
              <a:t>πθ</a:t>
            </a:r>
            <a:r>
              <a:rPr lang="en-US" sz="1600" dirty="0" smtClean="0">
                <a:solidFill>
                  <a:srgbClr val="0070C0"/>
                </a:solidFill>
              </a:rPr>
              <a:t> e</a:t>
            </a:r>
            <a:r>
              <a:rPr lang="en-US" sz="1600" baseline="30000" dirty="0" smtClean="0">
                <a:solidFill>
                  <a:srgbClr val="0070C0"/>
                </a:solidFill>
              </a:rPr>
              <a:t>j2</a:t>
            </a:r>
            <a:r>
              <a:rPr lang="el-GR" sz="1600" baseline="30000" dirty="0" smtClean="0">
                <a:solidFill>
                  <a:srgbClr val="0070C0"/>
                </a:solidFill>
              </a:rPr>
              <a:t>πθ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e</a:t>
            </a:r>
            <a:r>
              <a:rPr lang="en-US" sz="1600" baseline="30000" dirty="0" smtClean="0">
                <a:solidFill>
                  <a:srgbClr val="FF0000"/>
                </a:solidFill>
              </a:rPr>
              <a:t>j2</a:t>
            </a:r>
            <a:r>
              <a:rPr lang="el-GR" sz="1600" baseline="30000" dirty="0" smtClean="0">
                <a:solidFill>
                  <a:srgbClr val="FF0000"/>
                </a:solidFill>
              </a:rPr>
              <a:t>π</a:t>
            </a:r>
            <a:r>
              <a:rPr lang="en-US" sz="1600" baseline="30000" dirty="0">
                <a:solidFill>
                  <a:srgbClr val="FF0000"/>
                </a:solidFill>
              </a:rPr>
              <a:t>5</a:t>
            </a:r>
            <a:r>
              <a:rPr lang="el-GR" sz="1600" baseline="30000" dirty="0" smtClean="0">
                <a:solidFill>
                  <a:srgbClr val="FF0000"/>
                </a:solidFill>
              </a:rPr>
              <a:t>θ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>
                <a:solidFill>
                  <a:srgbClr val="FF0000"/>
                </a:solidFill>
              </a:rPr>
              <a:t>e</a:t>
            </a:r>
            <a:r>
              <a:rPr lang="en-US" sz="1600" baseline="30000" dirty="0">
                <a:solidFill>
                  <a:srgbClr val="FF0000"/>
                </a:solidFill>
              </a:rPr>
              <a:t>j2</a:t>
            </a:r>
            <a:r>
              <a:rPr lang="el-GR" sz="1600" baseline="30000" dirty="0" smtClean="0">
                <a:solidFill>
                  <a:srgbClr val="FF0000"/>
                </a:solidFill>
              </a:rPr>
              <a:t>π</a:t>
            </a:r>
            <a:r>
              <a:rPr lang="en-US" sz="1600" baseline="30000" dirty="0" smtClean="0">
                <a:solidFill>
                  <a:srgbClr val="FF0000"/>
                </a:solidFill>
              </a:rPr>
              <a:t>5</a:t>
            </a:r>
            <a:r>
              <a:rPr lang="el-GR" sz="1600" baseline="30000" dirty="0" smtClean="0">
                <a:solidFill>
                  <a:srgbClr val="FF0000"/>
                </a:solidFill>
              </a:rPr>
              <a:t>θ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>
                <a:solidFill>
                  <a:srgbClr val="FF0000"/>
                </a:solidFill>
              </a:rPr>
              <a:t>e</a:t>
            </a:r>
            <a:r>
              <a:rPr lang="en-US" sz="1600" baseline="30000" dirty="0">
                <a:solidFill>
                  <a:srgbClr val="FF0000"/>
                </a:solidFill>
              </a:rPr>
              <a:t>j2</a:t>
            </a:r>
            <a:r>
              <a:rPr lang="el-GR" sz="1600" baseline="30000" dirty="0" smtClean="0">
                <a:solidFill>
                  <a:srgbClr val="FF0000"/>
                </a:solidFill>
              </a:rPr>
              <a:t>π</a:t>
            </a:r>
            <a:r>
              <a:rPr lang="en-US" sz="1600" baseline="30000" dirty="0" smtClean="0">
                <a:solidFill>
                  <a:srgbClr val="FF0000"/>
                </a:solidFill>
              </a:rPr>
              <a:t>5</a:t>
            </a:r>
            <a:r>
              <a:rPr lang="el-GR" sz="1600" baseline="30000" dirty="0" smtClean="0">
                <a:solidFill>
                  <a:srgbClr val="FF0000"/>
                </a:solidFill>
              </a:rPr>
              <a:t>θ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>
                <a:solidFill>
                  <a:srgbClr val="FF0000"/>
                </a:solidFill>
              </a:rPr>
              <a:t>e</a:t>
            </a:r>
            <a:r>
              <a:rPr lang="en-US" sz="1600" baseline="30000" dirty="0">
                <a:solidFill>
                  <a:srgbClr val="FF0000"/>
                </a:solidFill>
              </a:rPr>
              <a:t>j2</a:t>
            </a:r>
            <a:r>
              <a:rPr lang="el-GR" sz="1600" baseline="30000" dirty="0" smtClean="0">
                <a:solidFill>
                  <a:srgbClr val="FF0000"/>
                </a:solidFill>
              </a:rPr>
              <a:t>π</a:t>
            </a:r>
            <a:r>
              <a:rPr lang="en-US" sz="1600" baseline="30000" dirty="0">
                <a:solidFill>
                  <a:srgbClr val="FF0000"/>
                </a:solidFill>
              </a:rPr>
              <a:t>5</a:t>
            </a:r>
            <a:r>
              <a:rPr lang="el-GR" sz="1600" baseline="30000" dirty="0" smtClean="0">
                <a:solidFill>
                  <a:srgbClr val="FF0000"/>
                </a:solidFill>
              </a:rPr>
              <a:t>θ</a:t>
            </a:r>
            <a:r>
              <a:rPr lang="en-US" sz="1600" dirty="0" smtClean="0">
                <a:solidFill>
                  <a:schemeClr val="tx1"/>
                </a:solidFill>
              </a:rPr>
              <a:t> ] 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9" name="Down Arrow 38"/>
          <p:cNvSpPr/>
          <p:nvPr/>
        </p:nvSpPr>
        <p:spPr bwMode="auto">
          <a:xfrm>
            <a:off x="6978148" y="4301282"/>
            <a:ext cx="274434" cy="381000"/>
          </a:xfrm>
          <a:prstGeom prst="down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395732" y="4723328"/>
            <a:ext cx="15985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Final Output Sequence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162583" y="2416639"/>
            <a:ext cx="3826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70C0"/>
                </a:solidFill>
              </a:rPr>
              <a:t>Phase of CSD changed every few tones</a:t>
            </a:r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94195" y="2442013"/>
            <a:ext cx="3422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B050"/>
                </a:solidFill>
              </a:rPr>
              <a:t>Phase of CSD changed every tone</a:t>
            </a:r>
            <a:endParaRPr lang="en-US" sz="1800" dirty="0">
              <a:solidFill>
                <a:srgbClr val="00B050"/>
              </a:solidFill>
            </a:endParaRPr>
          </a:p>
        </p:txBody>
      </p:sp>
      <p:sp>
        <p:nvSpPr>
          <p:cNvPr id="43" name="Right Brace 42"/>
          <p:cNvSpPr/>
          <p:nvPr/>
        </p:nvSpPr>
        <p:spPr bwMode="auto">
          <a:xfrm rot="5400000">
            <a:off x="840807" y="4531688"/>
            <a:ext cx="526481" cy="1654332"/>
          </a:xfrm>
          <a:prstGeom prst="rightBrac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5" name="Straight Connector 44"/>
          <p:cNvCxnSpPr/>
          <p:nvPr/>
        </p:nvCxnSpPr>
        <p:spPr bwMode="auto">
          <a:xfrm flipH="1">
            <a:off x="253053" y="3810000"/>
            <a:ext cx="22749" cy="20574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 flipH="1">
            <a:off x="1910690" y="3810000"/>
            <a:ext cx="22749" cy="20574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294195" y="5707815"/>
            <a:ext cx="1479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Not Orthogonal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8" name="Right Brace 47"/>
          <p:cNvSpPr/>
          <p:nvPr/>
        </p:nvSpPr>
        <p:spPr bwMode="auto">
          <a:xfrm rot="5400000">
            <a:off x="6055718" y="4458029"/>
            <a:ext cx="526481" cy="1654332"/>
          </a:xfrm>
          <a:prstGeom prst="rightBrac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9" name="Straight Connector 48"/>
          <p:cNvCxnSpPr/>
          <p:nvPr/>
        </p:nvCxnSpPr>
        <p:spPr bwMode="auto">
          <a:xfrm flipH="1">
            <a:off x="5467964" y="3736341"/>
            <a:ext cx="22749" cy="20574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 flipH="1">
            <a:off x="7125601" y="3736341"/>
            <a:ext cx="22749" cy="20574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5676597" y="5649098"/>
            <a:ext cx="11208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Orthogonal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240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smtClean="0"/>
              <a:t>Daewon Lee, Newracom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2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LTF Sequence for Uplink MU-MIMO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05320"/>
          </a:xfrm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LTF Sequence masking with orthogonal codes was proposed for Uplink MU-MIMO operation [1</a:t>
            </a:r>
            <a:r>
              <a:rPr lang="en-US" dirty="0" smtClean="0"/>
              <a:t>].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The idea is to allow full channel estimation within a symbol to allow phase/frequency offset tracking.</a:t>
            </a:r>
            <a:endParaRPr lang="en-US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There are two issues with the proposal</a:t>
            </a:r>
          </a:p>
          <a:p>
            <a:pPr marL="857250" lvl="1" indent="-457200"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Orthogonal code masking does not create orthogonal codes due to CSD application in different spatial streams.</a:t>
            </a:r>
          </a:p>
          <a:p>
            <a:pPr marL="1257300" lvl="2" indent="-45720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May require complex receivers for tracking frequency/phase</a:t>
            </a:r>
          </a:p>
          <a:p>
            <a:pPr marL="857250" lvl="1" indent="-457200"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Code masking to the entire LTF sequence results in very high PAPR sequence.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1089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Non-Orthogonality of P matrix Masking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grpSp>
        <p:nvGrpSpPr>
          <p:cNvPr id="19" name="Group 18"/>
          <p:cNvGrpSpPr/>
          <p:nvPr/>
        </p:nvGrpSpPr>
        <p:grpSpPr>
          <a:xfrm>
            <a:off x="888840" y="2948595"/>
            <a:ext cx="3310824" cy="304800"/>
            <a:chOff x="953453" y="2365348"/>
            <a:chExt cx="3310824" cy="304800"/>
          </a:xfrm>
        </p:grpSpPr>
        <p:sp>
          <p:nvSpPr>
            <p:cNvPr id="9" name="Rectangle 8"/>
            <p:cNvSpPr/>
            <p:nvPr/>
          </p:nvSpPr>
          <p:spPr bwMode="auto">
            <a:xfrm>
              <a:off x="953453" y="2365348"/>
              <a:ext cx="415123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</a:t>
              </a:r>
              <a:r>
                <a:rPr kumimoji="0" lang="en-US" sz="12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1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1368576" y="2365348"/>
              <a:ext cx="415123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</a:t>
              </a:r>
              <a:r>
                <a:rPr kumimoji="0" lang="en-US" sz="12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2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1783699" y="2365348"/>
              <a:ext cx="415123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</a:t>
              </a:r>
              <a:r>
                <a:rPr kumimoji="0" lang="en-US" sz="12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3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193742" y="2365348"/>
              <a:ext cx="415123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</a:t>
              </a:r>
              <a:r>
                <a:rPr kumimoji="0" lang="en-US" sz="12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4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608865" y="2365348"/>
              <a:ext cx="415123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</a:t>
              </a:r>
              <a:r>
                <a:rPr kumimoji="0" lang="en-US" sz="12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5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3023988" y="2365348"/>
              <a:ext cx="415123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</a:t>
              </a:r>
              <a:r>
                <a:rPr kumimoji="0" lang="en-US" sz="12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6</a:t>
              </a: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3439111" y="2365348"/>
              <a:ext cx="415123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</a:t>
              </a:r>
              <a:r>
                <a:rPr kumimoji="0" lang="en-US" sz="12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7</a:t>
              </a: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3849154" y="2365348"/>
              <a:ext cx="415123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</a:t>
              </a:r>
              <a:r>
                <a:rPr kumimoji="0" lang="en-US" sz="12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8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791509" y="2376301"/>
            <a:ext cx="36760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[  1     -1      1      1  ][  </a:t>
            </a:r>
            <a:r>
              <a:rPr lang="en-US" sz="1600" dirty="0">
                <a:solidFill>
                  <a:schemeClr val="tx1"/>
                </a:solidFill>
              </a:rPr>
              <a:t>1     -1      1      1  ]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306" y="2667847"/>
            <a:ext cx="1317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Row 1 of P matrix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407035" y="2640818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x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22275" y="2178101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x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91509" y="1949124"/>
            <a:ext cx="36054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[  1      1      1      1      </a:t>
            </a:r>
            <a:r>
              <a:rPr lang="en-US" sz="1600" dirty="0">
                <a:solidFill>
                  <a:schemeClr val="tx1"/>
                </a:solidFill>
              </a:rPr>
              <a:t>1     </a:t>
            </a:r>
            <a:r>
              <a:rPr lang="en-US" sz="1600" dirty="0" smtClean="0">
                <a:solidFill>
                  <a:schemeClr val="tx1"/>
                </a:solidFill>
              </a:rPr>
              <a:t> 1      </a:t>
            </a:r>
            <a:r>
              <a:rPr lang="en-US" sz="1600" dirty="0">
                <a:solidFill>
                  <a:schemeClr val="tx1"/>
                </a:solidFill>
              </a:rPr>
              <a:t>1      1  ]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67665" y="2200763"/>
            <a:ext cx="10631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CSD for SS#1</a:t>
            </a:r>
            <a:endParaRPr lang="en-US" sz="1200" dirty="0">
              <a:solidFill>
                <a:schemeClr val="tx1"/>
              </a:solidFill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888840" y="4820631"/>
            <a:ext cx="3310824" cy="304800"/>
            <a:chOff x="953453" y="2365348"/>
            <a:chExt cx="3310824" cy="304800"/>
          </a:xfrm>
        </p:grpSpPr>
        <p:sp>
          <p:nvSpPr>
            <p:cNvPr id="25" name="Rectangle 24"/>
            <p:cNvSpPr/>
            <p:nvPr/>
          </p:nvSpPr>
          <p:spPr bwMode="auto">
            <a:xfrm>
              <a:off x="953453" y="2365348"/>
              <a:ext cx="415123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</a:t>
              </a:r>
              <a:r>
                <a:rPr kumimoji="0" lang="en-US" sz="12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1</a:t>
              </a: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1368576" y="2365348"/>
              <a:ext cx="415123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</a:t>
              </a:r>
              <a:r>
                <a:rPr kumimoji="0" lang="en-US" sz="12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2</a:t>
              </a: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1783699" y="2365348"/>
              <a:ext cx="415123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</a:t>
              </a:r>
              <a:r>
                <a:rPr kumimoji="0" lang="en-US" sz="12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3</a:t>
              </a: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2193742" y="2365348"/>
              <a:ext cx="415123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</a:t>
              </a:r>
              <a:r>
                <a:rPr kumimoji="0" lang="en-US" sz="12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4</a:t>
              </a: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2608865" y="2365348"/>
              <a:ext cx="415123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</a:t>
              </a:r>
              <a:r>
                <a:rPr kumimoji="0" lang="en-US" sz="12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5</a:t>
              </a: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3023988" y="2365348"/>
              <a:ext cx="415123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</a:t>
              </a:r>
              <a:r>
                <a:rPr kumimoji="0" lang="en-US" sz="12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6</a:t>
              </a: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3439111" y="2365348"/>
              <a:ext cx="415123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</a:t>
              </a:r>
              <a:r>
                <a:rPr kumimoji="0" lang="en-US" sz="12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7</a:t>
              </a: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3849154" y="2365348"/>
              <a:ext cx="415123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</a:t>
              </a:r>
              <a:r>
                <a:rPr kumimoji="0" lang="en-US" sz="12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8</a:t>
              </a: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739454" y="4239612"/>
            <a:ext cx="36760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[  1      1     -1      1  ][  </a:t>
            </a:r>
            <a:r>
              <a:rPr lang="en-US" sz="1600" dirty="0">
                <a:solidFill>
                  <a:schemeClr val="tx1"/>
                </a:solidFill>
              </a:rPr>
              <a:t>1     </a:t>
            </a:r>
            <a:r>
              <a:rPr lang="en-US" sz="1600" dirty="0" smtClean="0">
                <a:solidFill>
                  <a:schemeClr val="tx1"/>
                </a:solidFill>
              </a:rPr>
              <a:t> 1     -1      </a:t>
            </a:r>
            <a:r>
              <a:rPr lang="en-US" sz="1600" dirty="0">
                <a:solidFill>
                  <a:schemeClr val="tx1"/>
                </a:solidFill>
              </a:rPr>
              <a:t>1  ]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-76200" y="4487449"/>
            <a:ext cx="1317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Row 2 of P matrix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354980" y="4504129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x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370220" y="4041412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x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39454" y="3812435"/>
            <a:ext cx="38395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[  1  </a:t>
            </a:r>
            <a:r>
              <a:rPr lang="en-US" sz="1600" dirty="0" smtClean="0">
                <a:solidFill>
                  <a:schemeClr val="tx1"/>
                </a:solidFill>
              </a:rPr>
              <a:t> e</a:t>
            </a:r>
            <a:r>
              <a:rPr lang="en-US" sz="1600" baseline="30000" dirty="0" smtClean="0">
                <a:solidFill>
                  <a:schemeClr val="tx1"/>
                </a:solidFill>
              </a:rPr>
              <a:t>j2</a:t>
            </a:r>
            <a:r>
              <a:rPr lang="el-GR" sz="1600" baseline="30000" dirty="0" smtClean="0">
                <a:solidFill>
                  <a:schemeClr val="tx1"/>
                </a:solidFill>
              </a:rPr>
              <a:t>πθ</a:t>
            </a:r>
            <a:r>
              <a:rPr lang="en-US" sz="1600" dirty="0" smtClean="0">
                <a:solidFill>
                  <a:schemeClr val="tx1"/>
                </a:solidFill>
              </a:rPr>
              <a:t> e</a:t>
            </a:r>
            <a:r>
              <a:rPr lang="en-US" sz="1600" baseline="30000" dirty="0" smtClean="0">
                <a:solidFill>
                  <a:schemeClr val="tx1"/>
                </a:solidFill>
              </a:rPr>
              <a:t>j2</a:t>
            </a:r>
            <a:r>
              <a:rPr lang="el-GR" sz="1600" baseline="30000" dirty="0" smtClean="0">
                <a:solidFill>
                  <a:schemeClr val="tx1"/>
                </a:solidFill>
              </a:rPr>
              <a:t>π</a:t>
            </a:r>
            <a:r>
              <a:rPr lang="en-US" sz="1600" baseline="30000" dirty="0" smtClean="0">
                <a:solidFill>
                  <a:schemeClr val="tx1"/>
                </a:solidFill>
              </a:rPr>
              <a:t>2</a:t>
            </a:r>
            <a:r>
              <a:rPr lang="el-GR" sz="1600" baseline="30000" dirty="0" smtClean="0">
                <a:solidFill>
                  <a:schemeClr val="tx1"/>
                </a:solidFill>
              </a:rPr>
              <a:t>θ</a:t>
            </a:r>
            <a:r>
              <a:rPr lang="en-US" sz="1600" dirty="0" smtClean="0">
                <a:solidFill>
                  <a:schemeClr val="tx1"/>
                </a:solidFill>
              </a:rPr>
              <a:t> e</a:t>
            </a:r>
            <a:r>
              <a:rPr lang="en-US" sz="1600" baseline="30000" dirty="0" smtClean="0">
                <a:solidFill>
                  <a:schemeClr val="tx1"/>
                </a:solidFill>
              </a:rPr>
              <a:t>j2</a:t>
            </a:r>
            <a:r>
              <a:rPr lang="el-GR" sz="1600" baseline="30000" dirty="0" smtClean="0">
                <a:solidFill>
                  <a:schemeClr val="tx1"/>
                </a:solidFill>
              </a:rPr>
              <a:t>π</a:t>
            </a:r>
            <a:r>
              <a:rPr lang="en-US" sz="1600" baseline="30000" dirty="0" smtClean="0">
                <a:solidFill>
                  <a:schemeClr val="tx1"/>
                </a:solidFill>
              </a:rPr>
              <a:t>3</a:t>
            </a:r>
            <a:r>
              <a:rPr lang="el-GR" sz="1600" baseline="30000" dirty="0" smtClean="0">
                <a:solidFill>
                  <a:schemeClr val="tx1"/>
                </a:solidFill>
              </a:rPr>
              <a:t>θ</a:t>
            </a:r>
            <a:r>
              <a:rPr lang="en-US" sz="1600" dirty="0" smtClean="0">
                <a:solidFill>
                  <a:schemeClr val="tx1"/>
                </a:solidFill>
              </a:rPr>
              <a:t> e</a:t>
            </a:r>
            <a:r>
              <a:rPr lang="en-US" sz="1600" baseline="30000" dirty="0" smtClean="0">
                <a:solidFill>
                  <a:schemeClr val="tx1"/>
                </a:solidFill>
              </a:rPr>
              <a:t>j2</a:t>
            </a:r>
            <a:r>
              <a:rPr lang="el-GR" sz="1600" baseline="30000" dirty="0" smtClean="0">
                <a:solidFill>
                  <a:schemeClr val="tx1"/>
                </a:solidFill>
              </a:rPr>
              <a:t>π</a:t>
            </a:r>
            <a:r>
              <a:rPr lang="en-US" sz="1600" baseline="30000" dirty="0" smtClean="0">
                <a:solidFill>
                  <a:schemeClr val="tx1"/>
                </a:solidFill>
              </a:rPr>
              <a:t>4</a:t>
            </a:r>
            <a:r>
              <a:rPr lang="el-GR" sz="1600" baseline="30000" dirty="0" smtClean="0">
                <a:solidFill>
                  <a:schemeClr val="tx1"/>
                </a:solidFill>
              </a:rPr>
              <a:t>θ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e</a:t>
            </a:r>
            <a:r>
              <a:rPr lang="en-US" sz="1600" baseline="30000" dirty="0">
                <a:solidFill>
                  <a:schemeClr val="tx1"/>
                </a:solidFill>
              </a:rPr>
              <a:t>j2</a:t>
            </a:r>
            <a:r>
              <a:rPr lang="el-GR" sz="1600" baseline="30000" dirty="0" smtClean="0">
                <a:solidFill>
                  <a:schemeClr val="tx1"/>
                </a:solidFill>
              </a:rPr>
              <a:t>π</a:t>
            </a:r>
            <a:r>
              <a:rPr lang="en-US" sz="1600" baseline="30000" dirty="0" smtClean="0">
                <a:solidFill>
                  <a:schemeClr val="tx1"/>
                </a:solidFill>
              </a:rPr>
              <a:t>5</a:t>
            </a:r>
            <a:r>
              <a:rPr lang="el-GR" sz="1600" baseline="30000" dirty="0" smtClean="0">
                <a:solidFill>
                  <a:schemeClr val="tx1"/>
                </a:solidFill>
              </a:rPr>
              <a:t>θ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e</a:t>
            </a:r>
            <a:r>
              <a:rPr lang="en-US" sz="1600" baseline="30000" dirty="0">
                <a:solidFill>
                  <a:schemeClr val="tx1"/>
                </a:solidFill>
              </a:rPr>
              <a:t>j2</a:t>
            </a:r>
            <a:r>
              <a:rPr lang="el-GR" sz="1600" baseline="30000" dirty="0" smtClean="0">
                <a:solidFill>
                  <a:schemeClr val="tx1"/>
                </a:solidFill>
              </a:rPr>
              <a:t>π</a:t>
            </a:r>
            <a:r>
              <a:rPr lang="en-US" sz="1600" baseline="30000" dirty="0" smtClean="0">
                <a:solidFill>
                  <a:schemeClr val="tx1"/>
                </a:solidFill>
              </a:rPr>
              <a:t>6</a:t>
            </a:r>
            <a:r>
              <a:rPr lang="el-GR" sz="1600" baseline="30000" dirty="0" smtClean="0">
                <a:solidFill>
                  <a:schemeClr val="tx1"/>
                </a:solidFill>
              </a:rPr>
              <a:t>θ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e</a:t>
            </a:r>
            <a:r>
              <a:rPr lang="en-US" sz="1600" baseline="30000" dirty="0">
                <a:solidFill>
                  <a:schemeClr val="tx1"/>
                </a:solidFill>
              </a:rPr>
              <a:t>j2</a:t>
            </a:r>
            <a:r>
              <a:rPr lang="el-GR" sz="1600" baseline="30000" dirty="0" smtClean="0">
                <a:solidFill>
                  <a:schemeClr val="tx1"/>
                </a:solidFill>
              </a:rPr>
              <a:t>π</a:t>
            </a:r>
            <a:r>
              <a:rPr lang="en-US" sz="1600" baseline="30000" dirty="0" smtClean="0">
                <a:solidFill>
                  <a:schemeClr val="tx1"/>
                </a:solidFill>
              </a:rPr>
              <a:t>7</a:t>
            </a:r>
            <a:r>
              <a:rPr lang="el-GR" sz="1600" baseline="30000" dirty="0" smtClean="0">
                <a:solidFill>
                  <a:schemeClr val="tx1"/>
                </a:solidFill>
              </a:rPr>
              <a:t>θ</a:t>
            </a:r>
            <a:r>
              <a:rPr lang="en-US" sz="1600" dirty="0" smtClean="0">
                <a:solidFill>
                  <a:schemeClr val="tx1"/>
                </a:solidFill>
              </a:rPr>
              <a:t> ] 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3289" y="4072190"/>
            <a:ext cx="10631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CSD for SS#2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9" name="Right Arrow 38"/>
          <p:cNvSpPr/>
          <p:nvPr/>
        </p:nvSpPr>
        <p:spPr bwMode="auto">
          <a:xfrm>
            <a:off x="4396983" y="3013192"/>
            <a:ext cx="729473" cy="175605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Right Arrow 39"/>
          <p:cNvSpPr/>
          <p:nvPr/>
        </p:nvSpPr>
        <p:spPr bwMode="auto">
          <a:xfrm>
            <a:off x="4434121" y="4915019"/>
            <a:ext cx="729473" cy="175605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027749" y="2231048"/>
            <a:ext cx="14953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HE LTF Sequence 1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099382" y="5625205"/>
            <a:ext cx="14953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HE LTF Sequence 2</a:t>
            </a:r>
            <a:endParaRPr lang="en-US" sz="1200" b="1" dirty="0">
              <a:solidFill>
                <a:schemeClr val="tx1"/>
              </a:solidFill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5269136" y="2932738"/>
            <a:ext cx="3798664" cy="304800"/>
            <a:chOff x="953453" y="2365348"/>
            <a:chExt cx="3310824" cy="304800"/>
          </a:xfrm>
        </p:grpSpPr>
        <p:sp>
          <p:nvSpPr>
            <p:cNvPr id="44" name="Rectangle 43"/>
            <p:cNvSpPr/>
            <p:nvPr/>
          </p:nvSpPr>
          <p:spPr bwMode="auto">
            <a:xfrm>
              <a:off x="953453" y="2365348"/>
              <a:ext cx="415123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</a:t>
              </a:r>
              <a:r>
                <a:rPr kumimoji="0" lang="en-US" sz="12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1</a:t>
              </a: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1368576" y="2365348"/>
              <a:ext cx="415123" cy="304800"/>
            </a:xfrm>
            <a:prstGeom prst="rect">
              <a:avLst/>
            </a:prstGeom>
            <a:solidFill>
              <a:srgbClr val="FFCC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6" charset="0"/>
                  <a:ea typeface="MS Gothic" charset="-128"/>
                </a:rPr>
                <a:t>–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</a:t>
              </a:r>
              <a:r>
                <a:rPr kumimoji="0" lang="en-US" sz="12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2</a:t>
              </a: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1783699" y="2365348"/>
              <a:ext cx="415123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</a:t>
              </a:r>
              <a:r>
                <a:rPr kumimoji="0" lang="en-US" sz="12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3</a:t>
              </a: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2193742" y="2365348"/>
              <a:ext cx="415123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</a:t>
              </a:r>
              <a:r>
                <a:rPr kumimoji="0" lang="en-US" sz="12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4</a:t>
              </a: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2608865" y="2365348"/>
              <a:ext cx="415123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</a:t>
              </a:r>
              <a:r>
                <a:rPr kumimoji="0" lang="en-US" sz="12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5</a:t>
              </a: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3023988" y="2365348"/>
              <a:ext cx="415123" cy="304800"/>
            </a:xfrm>
            <a:prstGeom prst="rect">
              <a:avLst/>
            </a:prstGeom>
            <a:solidFill>
              <a:srgbClr val="FFCC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200" b="1" dirty="0">
                  <a:solidFill>
                    <a:srgbClr val="FF0000"/>
                  </a:solidFill>
                </a:rPr>
                <a:t>– 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</a:t>
              </a:r>
              <a:r>
                <a:rPr kumimoji="0" lang="en-US" sz="12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6</a:t>
              </a: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3439111" y="2365348"/>
              <a:ext cx="415123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</a:t>
              </a:r>
              <a:r>
                <a:rPr kumimoji="0" lang="en-US" sz="12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7</a:t>
              </a: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3849154" y="2365348"/>
              <a:ext cx="415123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</a:t>
              </a:r>
              <a:r>
                <a:rPr kumimoji="0" lang="en-US" sz="12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8</a:t>
              </a: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5235254" y="4862149"/>
            <a:ext cx="3832546" cy="304800"/>
            <a:chOff x="953453" y="2365348"/>
            <a:chExt cx="3310824" cy="304800"/>
          </a:xfrm>
        </p:grpSpPr>
        <p:sp>
          <p:nvSpPr>
            <p:cNvPr id="53" name="Rectangle 52"/>
            <p:cNvSpPr/>
            <p:nvPr/>
          </p:nvSpPr>
          <p:spPr bwMode="auto">
            <a:xfrm>
              <a:off x="953453" y="2365348"/>
              <a:ext cx="415123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</a:t>
              </a:r>
              <a:r>
                <a:rPr kumimoji="0" lang="en-US" sz="10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1</a:t>
              </a: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1368576" y="2365348"/>
              <a:ext cx="415123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000" dirty="0">
                  <a:solidFill>
                    <a:schemeClr val="tx1"/>
                  </a:solidFill>
                </a:rPr>
                <a:t>ω</a:t>
              </a: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L</a:t>
              </a:r>
              <a:r>
                <a:rPr kumimoji="0" lang="en-US" sz="10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2</a:t>
              </a: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1783699" y="2365348"/>
              <a:ext cx="415123" cy="304800"/>
            </a:xfrm>
            <a:prstGeom prst="rect">
              <a:avLst/>
            </a:prstGeom>
            <a:solidFill>
              <a:srgbClr val="FFCC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-</a:t>
              </a:r>
              <a:r>
                <a:rPr lang="en-US" sz="1000" dirty="0" smtClean="0">
                  <a:solidFill>
                    <a:schemeClr val="tx1"/>
                  </a:solidFill>
                </a:rPr>
                <a:t>ω</a:t>
              </a:r>
              <a:r>
                <a:rPr lang="en-US" sz="1000" baseline="30000" dirty="0" smtClean="0">
                  <a:solidFill>
                    <a:schemeClr val="tx1"/>
                  </a:solidFill>
                </a:rPr>
                <a:t>2</a:t>
              </a: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L</a:t>
              </a:r>
              <a:r>
                <a:rPr kumimoji="0" lang="en-US" sz="10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3</a:t>
              </a: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2193742" y="2365348"/>
              <a:ext cx="415123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ω</a:t>
              </a:r>
              <a:r>
                <a:rPr lang="en-US" sz="1000" baseline="30000" dirty="0" smtClean="0">
                  <a:solidFill>
                    <a:schemeClr val="tx1"/>
                  </a:solidFill>
                </a:rPr>
                <a:t>3</a:t>
              </a: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</a:t>
              </a:r>
              <a:r>
                <a:rPr kumimoji="0" lang="en-US" sz="10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4</a:t>
              </a: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2608865" y="2365348"/>
              <a:ext cx="415123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ω</a:t>
              </a:r>
              <a:r>
                <a:rPr lang="en-US" sz="1000" baseline="30000" dirty="0" smtClean="0">
                  <a:solidFill>
                    <a:schemeClr val="tx1"/>
                  </a:solidFill>
                </a:rPr>
                <a:t>4</a:t>
              </a: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</a:t>
              </a:r>
              <a:r>
                <a:rPr kumimoji="0" lang="en-US" sz="10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5</a:t>
              </a: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3023988" y="2365348"/>
              <a:ext cx="415123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ω</a:t>
              </a:r>
              <a:r>
                <a:rPr lang="en-US" sz="1000" baseline="30000" dirty="0" smtClean="0">
                  <a:solidFill>
                    <a:schemeClr val="tx1"/>
                  </a:solidFill>
                </a:rPr>
                <a:t>5</a:t>
              </a: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</a:t>
              </a:r>
              <a:r>
                <a:rPr kumimoji="0" lang="en-US" sz="10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6</a:t>
              </a: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3439111" y="2365348"/>
              <a:ext cx="415123" cy="304800"/>
            </a:xfrm>
            <a:prstGeom prst="rect">
              <a:avLst/>
            </a:prstGeom>
            <a:solidFill>
              <a:srgbClr val="FFCC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-</a:t>
              </a:r>
              <a:r>
                <a:rPr lang="en-US" sz="1000" dirty="0" smtClean="0">
                  <a:solidFill>
                    <a:schemeClr val="tx1"/>
                  </a:solidFill>
                </a:rPr>
                <a:t>ω</a:t>
              </a:r>
              <a:r>
                <a:rPr lang="en-US" sz="1000" baseline="30000" dirty="0" smtClean="0">
                  <a:solidFill>
                    <a:schemeClr val="tx1"/>
                  </a:solidFill>
                </a:rPr>
                <a:t>6</a:t>
              </a: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</a:t>
              </a:r>
              <a:r>
                <a:rPr kumimoji="0" lang="en-US" sz="10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7</a:t>
              </a: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3849154" y="2365348"/>
              <a:ext cx="415123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ω</a:t>
              </a:r>
              <a:r>
                <a:rPr lang="en-US" sz="1000" baseline="30000" dirty="0" smtClean="0">
                  <a:solidFill>
                    <a:schemeClr val="tx1"/>
                  </a:solidFill>
                </a:rPr>
                <a:t>7</a:t>
              </a: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</a:t>
              </a:r>
              <a:r>
                <a:rPr kumimoji="0" lang="en-US" sz="10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8</a:t>
              </a:r>
            </a:p>
          </p:txBody>
        </p:sp>
      </p:grpSp>
      <p:sp>
        <p:nvSpPr>
          <p:cNvPr id="61" name="Up-Down Arrow 60"/>
          <p:cNvSpPr/>
          <p:nvPr/>
        </p:nvSpPr>
        <p:spPr bwMode="auto">
          <a:xfrm>
            <a:off x="6700139" y="3445229"/>
            <a:ext cx="241443" cy="1072966"/>
          </a:xfrm>
          <a:prstGeom prst="up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843990" y="3843212"/>
            <a:ext cx="16865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NOT ORTHOGONAL</a:t>
            </a:r>
            <a:endParaRPr lang="en-US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340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Cross Correlation between LTF Spatial Streams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lvl="0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/>
              <a:t>To quantify the non-orthogonality between different LTF spatial streams, we have computed cross correlation between them.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 smtClean="0"/>
              <a:t>When spatial stream are completely orthogonal cross correlation terms would be zero.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/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Not all LTF spatial streams are equal, some stream pair have worse interference between each other than other stream pairs.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600" dirty="0"/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600" dirty="0" smtClean="0"/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600" dirty="0"/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600" dirty="0" smtClean="0"/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600" dirty="0"/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600" dirty="0" smtClean="0"/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600" dirty="0"/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600" dirty="0"/>
          </a:p>
          <a:p>
            <a:endParaRPr lang="en-US" dirty="0"/>
          </a:p>
        </p:txBody>
      </p:sp>
      <p:graphicFrame>
        <p:nvGraphicFramePr>
          <p:cNvPr id="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2276560"/>
              </p:ext>
            </p:extLst>
          </p:nvPr>
        </p:nvGraphicFramePr>
        <p:xfrm>
          <a:off x="1295400" y="3276600"/>
          <a:ext cx="6553197" cy="220979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28133"/>
                <a:gridCol w="728133"/>
                <a:gridCol w="728133"/>
                <a:gridCol w="728133"/>
                <a:gridCol w="728133"/>
                <a:gridCol w="728133"/>
                <a:gridCol w="728133"/>
                <a:gridCol w="728133"/>
                <a:gridCol w="728133"/>
              </a:tblGrid>
              <a:tr h="245533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SS #1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SS #2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SS #3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SS #4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SS #5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SS #6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SS #7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SS #8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55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SS #1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0.002406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0.049069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0.29361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0.343407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0.000507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0.000301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0.033816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55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SS #2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0.098141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0.049069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2.31E-07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0.245362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0.00542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0.003688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55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SS #3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0.002406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0.000678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0.01219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0.09817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0.000307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55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SS #4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0.003764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7.53E-05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0.000231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0.147246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55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SS #5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0.001354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0.061323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0.196079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55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SS #6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0.269276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0.024541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55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SS #7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0.00634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55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SS #8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6546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Residual Frequency/Phase Offset Compensation with P matrix masked LTF symbols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grpSp>
        <p:nvGrpSpPr>
          <p:cNvPr id="32" name="Group 31"/>
          <p:cNvGrpSpPr/>
          <p:nvPr/>
        </p:nvGrpSpPr>
        <p:grpSpPr>
          <a:xfrm>
            <a:off x="977632" y="2166540"/>
            <a:ext cx="3289300" cy="3742532"/>
            <a:chOff x="457200" y="2588419"/>
            <a:chExt cx="3289300" cy="3742532"/>
          </a:xfrm>
        </p:grpSpPr>
        <p:sp>
          <p:nvSpPr>
            <p:cNvPr id="7" name="Rectangle 6"/>
            <p:cNvSpPr/>
            <p:nvPr/>
          </p:nvSpPr>
          <p:spPr bwMode="auto">
            <a:xfrm>
              <a:off x="457200" y="3276600"/>
              <a:ext cx="3276600" cy="381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600" dirty="0">
                  <a:solidFill>
                    <a:schemeClr val="tx1"/>
                  </a:solidFill>
                </a:rPr>
                <a:t>p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erform de-spreading per stream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457200" y="2588419"/>
              <a:ext cx="3276600" cy="381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600" dirty="0" smtClean="0">
                  <a:solidFill>
                    <a:schemeClr val="tx1"/>
                  </a:solidFill>
                </a:rPr>
                <a:t>Received LTF symbols (</a:t>
              </a:r>
              <a:r>
                <a:rPr lang="en-US" sz="1600" dirty="0" err="1" smtClean="0">
                  <a:solidFill>
                    <a:schemeClr val="tx1"/>
                  </a:solidFill>
                </a:rPr>
                <a:t>freq</a:t>
              </a:r>
              <a:r>
                <a:rPr lang="en-US" sz="1600" dirty="0" smtClean="0">
                  <a:solidFill>
                    <a:schemeClr val="tx1"/>
                  </a:solidFill>
                </a:rPr>
                <a:t>-domain)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2266935" y="3997325"/>
              <a:ext cx="609600" cy="381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600" dirty="0" smtClean="0">
                  <a:solidFill>
                    <a:schemeClr val="tx1"/>
                  </a:solidFill>
                </a:rPr>
                <a:t>D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1" name="Straight Arrow Connector 10"/>
            <p:cNvCxnSpPr>
              <a:endCxn id="9" idx="0"/>
            </p:cNvCxnSpPr>
            <p:nvPr/>
          </p:nvCxnSpPr>
          <p:spPr bwMode="auto">
            <a:xfrm>
              <a:off x="2571735" y="3657600"/>
              <a:ext cx="0" cy="339725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2" name="Straight Arrow Connector 11"/>
            <p:cNvCxnSpPr/>
            <p:nvPr/>
          </p:nvCxnSpPr>
          <p:spPr bwMode="auto">
            <a:xfrm>
              <a:off x="1981200" y="2969419"/>
              <a:ext cx="0" cy="30718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>
              <a:off x="1644483" y="3657600"/>
              <a:ext cx="0" cy="106045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7" name="Straight Arrow Connector 16"/>
            <p:cNvCxnSpPr/>
            <p:nvPr/>
          </p:nvCxnSpPr>
          <p:spPr bwMode="auto">
            <a:xfrm>
              <a:off x="2571735" y="4378325"/>
              <a:ext cx="0" cy="339725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5" name="Rectangle 24"/>
            <p:cNvSpPr/>
            <p:nvPr/>
          </p:nvSpPr>
          <p:spPr bwMode="auto">
            <a:xfrm>
              <a:off x="457200" y="4718050"/>
              <a:ext cx="3276600" cy="61595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600" dirty="0" smtClean="0">
                  <a:solidFill>
                    <a:schemeClr val="tx1"/>
                  </a:solidFill>
                </a:rPr>
                <a:t>estimate residual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600" dirty="0" smtClean="0">
                  <a:solidFill>
                    <a:schemeClr val="tx1"/>
                  </a:solidFill>
                </a:rPr>
                <a:t>frequency/phase offset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27" name="Elbow Connector 26"/>
            <p:cNvCxnSpPr>
              <a:stCxn id="25" idx="3"/>
              <a:endCxn id="8" idx="3"/>
            </p:cNvCxnSpPr>
            <p:nvPr/>
          </p:nvCxnSpPr>
          <p:spPr bwMode="auto">
            <a:xfrm flipV="1">
              <a:off x="3733800" y="2778919"/>
              <a:ext cx="12700" cy="2247106"/>
            </a:xfrm>
            <a:prstGeom prst="bentConnector3">
              <a:avLst>
                <a:gd name="adj1" fmla="val 1800000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1" name="Rectangle 30"/>
            <p:cNvSpPr/>
            <p:nvPr/>
          </p:nvSpPr>
          <p:spPr bwMode="auto">
            <a:xfrm>
              <a:off x="469900" y="5714207"/>
              <a:ext cx="3276600" cy="61674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600" dirty="0" smtClean="0">
                  <a:solidFill>
                    <a:schemeClr val="tx1"/>
                  </a:solidFill>
                </a:rPr>
                <a:t>Compensated LTF symbols for time domain de-spreading processing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cxnSp>
        <p:nvCxnSpPr>
          <p:cNvPr id="34" name="Straight Arrow Connector 33"/>
          <p:cNvCxnSpPr/>
          <p:nvPr/>
        </p:nvCxnSpPr>
        <p:spPr bwMode="auto">
          <a:xfrm flipH="1">
            <a:off x="3092167" y="3352800"/>
            <a:ext cx="192089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 flipH="1">
            <a:off x="2131722" y="3405583"/>
            <a:ext cx="288133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5004681" y="3121967"/>
            <a:ext cx="4050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‘K’ de-</a:t>
            </a:r>
            <a:r>
              <a:rPr lang="en-US" dirty="0" err="1" smtClean="0">
                <a:solidFill>
                  <a:srgbClr val="FF0000"/>
                </a:solidFill>
              </a:rPr>
              <a:t>spreaded</a:t>
            </a:r>
            <a:r>
              <a:rPr lang="en-US" dirty="0" smtClean="0">
                <a:solidFill>
                  <a:srgbClr val="FF0000"/>
                </a:solidFill>
              </a:rPr>
              <a:t> tones used for residual frequency/phase offset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501632" y="2553126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solidFill>
                  <a:schemeClr val="tx1"/>
                </a:solidFill>
              </a:rPr>
              <a:t>N</a:t>
            </a:r>
            <a:r>
              <a:rPr lang="en-US" sz="1200" baseline="-25000" dirty="0" err="1" smtClean="0">
                <a:solidFill>
                  <a:schemeClr val="tx1"/>
                </a:solidFill>
              </a:rPr>
              <a:t>ss</a:t>
            </a:r>
            <a:r>
              <a:rPr lang="en-US" sz="1200" dirty="0" smtClean="0">
                <a:solidFill>
                  <a:schemeClr val="tx1"/>
                </a:solidFill>
              </a:rPr>
              <a:t> x 242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321218" y="3952337"/>
            <a:ext cx="6399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solidFill>
                  <a:schemeClr val="tx1"/>
                </a:solidFill>
              </a:rPr>
              <a:t>N</a:t>
            </a:r>
            <a:r>
              <a:rPr lang="en-US" sz="1200" baseline="-25000" dirty="0" err="1" smtClean="0">
                <a:solidFill>
                  <a:schemeClr val="tx1"/>
                </a:solidFill>
              </a:rPr>
              <a:t>ss</a:t>
            </a:r>
            <a:r>
              <a:rPr lang="en-US" sz="1200" dirty="0" smtClean="0">
                <a:solidFill>
                  <a:schemeClr val="tx1"/>
                </a:solidFill>
              </a:rPr>
              <a:t> x K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091811" y="3966389"/>
            <a:ext cx="6399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solidFill>
                  <a:schemeClr val="tx1"/>
                </a:solidFill>
              </a:rPr>
              <a:t>N</a:t>
            </a:r>
            <a:r>
              <a:rPr lang="en-US" sz="1200" baseline="-25000" dirty="0" err="1" smtClean="0">
                <a:solidFill>
                  <a:schemeClr val="tx1"/>
                </a:solidFill>
              </a:rPr>
              <a:t>ss</a:t>
            </a:r>
            <a:r>
              <a:rPr lang="en-US" sz="1200" dirty="0" smtClean="0">
                <a:solidFill>
                  <a:schemeClr val="tx1"/>
                </a:solidFill>
              </a:rPr>
              <a:t> x K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484420" y="4243388"/>
            <a:ext cx="11016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solidFill>
                  <a:schemeClr val="tx1"/>
                </a:solidFill>
              </a:rPr>
              <a:t>f</a:t>
            </a:r>
            <a:r>
              <a:rPr lang="en-US" sz="1200" baseline="-25000" dirty="0" err="1" smtClean="0">
                <a:solidFill>
                  <a:schemeClr val="tx1"/>
                </a:solidFill>
              </a:rPr>
              <a:t>o</a:t>
            </a:r>
            <a:r>
              <a:rPr lang="en-US" sz="1200" dirty="0" smtClean="0">
                <a:solidFill>
                  <a:schemeClr val="tx1"/>
                </a:solidFill>
              </a:rPr>
              <a:t> &amp;</a:t>
            </a:r>
            <a:r>
              <a:rPr lang="el-GR" sz="1200" dirty="0" smtClean="0">
                <a:solidFill>
                  <a:schemeClr val="tx1"/>
                </a:solidFill>
              </a:rPr>
              <a:t>θ</a:t>
            </a:r>
            <a:r>
              <a:rPr lang="en-US" sz="1200" dirty="0" smtClean="0">
                <a:solidFill>
                  <a:schemeClr val="tx1"/>
                </a:solidFill>
              </a:rPr>
              <a:t> per STA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43" name="Elbow Connector 42"/>
          <p:cNvCxnSpPr>
            <a:stCxn id="8" idx="1"/>
            <a:endCxn id="31" idx="1"/>
          </p:cNvCxnSpPr>
          <p:nvPr/>
        </p:nvCxnSpPr>
        <p:spPr bwMode="auto">
          <a:xfrm rot="10800000" flipH="1" flipV="1">
            <a:off x="977632" y="2357040"/>
            <a:ext cx="12700" cy="3243660"/>
          </a:xfrm>
          <a:prstGeom prst="bentConnector3">
            <a:avLst>
              <a:gd name="adj1" fmla="val -180000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76200" y="5025467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solidFill>
                  <a:schemeClr val="tx1"/>
                </a:solidFill>
              </a:rPr>
              <a:t>N</a:t>
            </a:r>
            <a:r>
              <a:rPr lang="en-US" sz="1200" baseline="-25000" dirty="0" err="1" smtClean="0">
                <a:solidFill>
                  <a:schemeClr val="tx1"/>
                </a:solidFill>
              </a:rPr>
              <a:t>ss</a:t>
            </a:r>
            <a:r>
              <a:rPr lang="en-US" sz="1200" dirty="0" smtClean="0">
                <a:solidFill>
                  <a:schemeClr val="tx1"/>
                </a:solidFill>
              </a:rPr>
              <a:t> x 242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29190" y="4707661"/>
            <a:ext cx="40417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2060"/>
                </a:solidFill>
              </a:rPr>
              <a:t>Note:</a:t>
            </a:r>
          </a:p>
          <a:p>
            <a:r>
              <a:rPr lang="en-US" sz="1800" dirty="0" smtClean="0">
                <a:solidFill>
                  <a:srgbClr val="002060"/>
                </a:solidFill>
              </a:rPr>
              <a:t>We have performed tests with various K.</a:t>
            </a:r>
          </a:p>
          <a:p>
            <a:r>
              <a:rPr lang="en-US" sz="1800" dirty="0" smtClean="0">
                <a:solidFill>
                  <a:srgbClr val="002060"/>
                </a:solidFill>
              </a:rPr>
              <a:t>Obviously high K values means higher complexity at the AP receiver.</a:t>
            </a:r>
          </a:p>
          <a:p>
            <a:r>
              <a:rPr lang="en-US" sz="1800" dirty="0" smtClean="0">
                <a:solidFill>
                  <a:srgbClr val="002060"/>
                </a:solidFill>
              </a:rPr>
              <a:t>(The chosen tones were evenly spaced across frequency for diversity effects)</a:t>
            </a:r>
            <a:endParaRPr lang="en-US" sz="1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890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P-Matrix De-spreading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grpSp>
        <p:nvGrpSpPr>
          <p:cNvPr id="20" name="Group 19"/>
          <p:cNvGrpSpPr/>
          <p:nvPr/>
        </p:nvGrpSpPr>
        <p:grpSpPr>
          <a:xfrm>
            <a:off x="304800" y="2132013"/>
            <a:ext cx="8357263" cy="543560"/>
            <a:chOff x="352689" y="2362200"/>
            <a:chExt cx="8105511" cy="543560"/>
          </a:xfrm>
        </p:grpSpPr>
        <p:sp>
          <p:nvSpPr>
            <p:cNvPr id="7" name="Rectangle 6"/>
            <p:cNvSpPr/>
            <p:nvPr/>
          </p:nvSpPr>
          <p:spPr bwMode="auto">
            <a:xfrm>
              <a:off x="352689" y="2362200"/>
              <a:ext cx="736865" cy="5334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</a:t>
              </a:r>
              <a:r>
                <a:rPr kumimoji="0" lang="en-US" sz="11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1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 </a:t>
              </a:r>
              <a:r>
                <a:rPr kumimoji="0" lang="en-US" sz="11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e</a:t>
              </a:r>
              <a:r>
                <a:rPr kumimoji="0" lang="en-US" sz="1100" b="0" i="0" u="none" strike="noStrike" cap="none" normalizeH="0" baseline="3000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j</a:t>
              </a:r>
              <a:r>
                <a:rPr kumimoji="0" lang="el-GR" sz="11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θ</a:t>
              </a:r>
              <a:endParaRPr kumimoji="0" lang="en-US" sz="11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1089554" y="2362200"/>
              <a:ext cx="736865" cy="5334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L</a:t>
              </a:r>
              <a:r>
                <a:rPr lang="en-US" sz="1100" baseline="-25000" dirty="0">
                  <a:solidFill>
                    <a:schemeClr val="tx1"/>
                  </a:solidFill>
                </a:rPr>
                <a:t>2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 e</a:t>
              </a:r>
              <a:r>
                <a:rPr kumimoji="0" lang="en-US" sz="11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j2</a:t>
              </a:r>
              <a:r>
                <a:rPr kumimoji="0" lang="el-GR" sz="11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θ</a:t>
              </a:r>
              <a:endParaRPr kumimoji="0" lang="en-US" sz="11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1826418" y="2362200"/>
              <a:ext cx="736865" cy="5334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-L</a:t>
              </a:r>
              <a:r>
                <a:rPr kumimoji="0" lang="en-US" sz="11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3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 e</a:t>
              </a:r>
              <a:r>
                <a:rPr kumimoji="0" lang="en-US" sz="11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j3</a:t>
              </a:r>
              <a:r>
                <a:rPr kumimoji="0" lang="el-GR" sz="11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θ</a:t>
              </a:r>
              <a:endParaRPr kumimoji="0" lang="en-US" sz="11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2563283" y="2367280"/>
              <a:ext cx="736865" cy="5334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</a:t>
              </a:r>
              <a:r>
                <a:rPr kumimoji="0" lang="en-US" sz="11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4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 e</a:t>
              </a:r>
              <a:r>
                <a:rPr kumimoji="0" lang="en-US" sz="11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j4</a:t>
              </a:r>
              <a:r>
                <a:rPr kumimoji="0" lang="el-GR" sz="11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θ</a:t>
              </a:r>
              <a:endParaRPr kumimoji="0" lang="en-US" sz="11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3300147" y="2362200"/>
              <a:ext cx="736865" cy="5334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</a:t>
              </a:r>
              <a:r>
                <a:rPr kumimoji="0" lang="en-US" sz="11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5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 e</a:t>
              </a:r>
              <a:r>
                <a:rPr kumimoji="0" lang="en-US" sz="11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j5</a:t>
              </a:r>
              <a:r>
                <a:rPr kumimoji="0" lang="el-GR" sz="11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θ</a:t>
              </a:r>
              <a:endParaRPr kumimoji="0" lang="en-US" sz="11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4037012" y="2362200"/>
              <a:ext cx="736865" cy="5334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</a:t>
              </a:r>
              <a:r>
                <a:rPr kumimoji="0" lang="en-US" sz="11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6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 e</a:t>
              </a:r>
              <a:r>
                <a:rPr kumimoji="0" lang="en-US" sz="11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j6</a:t>
              </a:r>
              <a:r>
                <a:rPr kumimoji="0" lang="el-GR" sz="11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θ</a:t>
              </a:r>
              <a:endParaRPr kumimoji="0" lang="en-US" sz="11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4773876" y="2362200"/>
              <a:ext cx="736865" cy="5334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-L</a:t>
              </a:r>
              <a:r>
                <a:rPr kumimoji="0" lang="en-US" sz="11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7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 e</a:t>
              </a:r>
              <a:r>
                <a:rPr kumimoji="0" lang="en-US" sz="11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j7</a:t>
              </a:r>
              <a:r>
                <a:rPr kumimoji="0" lang="el-GR" sz="11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θ</a:t>
              </a:r>
              <a:endParaRPr kumimoji="0" lang="en-US" sz="11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5510741" y="2367280"/>
              <a:ext cx="736865" cy="5334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</a:t>
              </a:r>
              <a:r>
                <a:rPr kumimoji="0" lang="en-US" sz="11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8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 e</a:t>
              </a:r>
              <a:r>
                <a:rPr kumimoji="0" lang="en-US" sz="11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j8</a:t>
              </a:r>
              <a:r>
                <a:rPr kumimoji="0" lang="el-GR" sz="11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θ</a:t>
              </a:r>
              <a:endParaRPr kumimoji="0" lang="en-US" sz="11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6247606" y="2372360"/>
              <a:ext cx="736865" cy="5334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</a:t>
              </a:r>
              <a:r>
                <a:rPr kumimoji="0" lang="en-US" sz="11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9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 e</a:t>
              </a:r>
              <a:r>
                <a:rPr kumimoji="0" lang="en-US" sz="11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j9</a:t>
              </a:r>
              <a:r>
                <a:rPr kumimoji="0" lang="el-GR" sz="11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θ</a:t>
              </a:r>
              <a:endParaRPr kumimoji="0" lang="en-US" sz="11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6984470" y="2372360"/>
              <a:ext cx="736865" cy="5334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</a:t>
              </a:r>
              <a:r>
                <a:rPr kumimoji="0" lang="en-US" sz="11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10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 e</a:t>
              </a:r>
              <a:r>
                <a:rPr kumimoji="0" lang="en-US" sz="11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j10</a:t>
              </a:r>
              <a:r>
                <a:rPr kumimoji="0" lang="el-GR" sz="11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θ</a:t>
              </a:r>
              <a:endParaRPr kumimoji="0" lang="en-US" sz="11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7721335" y="2372360"/>
              <a:ext cx="736865" cy="5334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-L</a:t>
              </a:r>
              <a:r>
                <a:rPr kumimoji="0" lang="en-US" sz="11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11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 e</a:t>
              </a:r>
              <a:r>
                <a:rPr kumimoji="0" lang="en-US" sz="11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j11</a:t>
              </a:r>
              <a:r>
                <a:rPr kumimoji="0" lang="el-GR" sz="11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θ</a:t>
              </a:r>
              <a:endParaRPr kumimoji="0" lang="en-US" sz="11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cxnSp>
        <p:nvCxnSpPr>
          <p:cNvPr id="22" name="Straight Arrow Connector 21"/>
          <p:cNvCxnSpPr/>
          <p:nvPr/>
        </p:nvCxnSpPr>
        <p:spPr bwMode="auto">
          <a:xfrm>
            <a:off x="7391400" y="1828800"/>
            <a:ext cx="1524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8305735" y="1531183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Freq.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6135" y="1695231"/>
            <a:ext cx="18735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LTF sequence w/ CSD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5" name="Right Brace 24"/>
          <p:cNvSpPr/>
          <p:nvPr/>
        </p:nvSpPr>
        <p:spPr bwMode="auto">
          <a:xfrm rot="5400000">
            <a:off x="1700315" y="2043019"/>
            <a:ext cx="256970" cy="27432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1" name="Straight Arrow Connector 30"/>
          <p:cNvCxnSpPr/>
          <p:nvPr/>
        </p:nvCxnSpPr>
        <p:spPr bwMode="auto">
          <a:xfrm>
            <a:off x="1824302" y="3657600"/>
            <a:ext cx="0" cy="61635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32" name="Group 31"/>
          <p:cNvGrpSpPr/>
          <p:nvPr/>
        </p:nvGrpSpPr>
        <p:grpSpPr>
          <a:xfrm>
            <a:off x="314417" y="2800033"/>
            <a:ext cx="8347646" cy="573464"/>
            <a:chOff x="352689" y="2327216"/>
            <a:chExt cx="8096183" cy="573464"/>
          </a:xfrm>
          <a:noFill/>
        </p:grpSpPr>
        <p:sp>
          <p:nvSpPr>
            <p:cNvPr id="33" name="Rectangle 32"/>
            <p:cNvSpPr/>
            <p:nvPr/>
          </p:nvSpPr>
          <p:spPr bwMode="auto">
            <a:xfrm>
              <a:off x="352689" y="2362200"/>
              <a:ext cx="736865" cy="5334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</a:t>
              </a:r>
              <a:r>
                <a:rPr kumimoji="0" lang="en-US" sz="11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1</a:t>
              </a:r>
              <a:r>
                <a:rPr lang="en-US" sz="1100" baseline="30000" dirty="0" smtClean="0">
                  <a:solidFill>
                    <a:schemeClr val="tx1"/>
                  </a:solidFill>
                </a:rPr>
                <a:t>* 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e-</a:t>
              </a:r>
              <a:r>
                <a:rPr kumimoji="0" lang="en-US" sz="11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j</a:t>
              </a:r>
              <a:r>
                <a:rPr kumimoji="0" lang="el-GR" sz="11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θ</a:t>
              </a:r>
              <a:endParaRPr kumimoji="0" lang="en-US" sz="11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1089554" y="2362200"/>
              <a:ext cx="736865" cy="5334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L</a:t>
              </a:r>
              <a:r>
                <a:rPr lang="en-US" sz="1100" baseline="-25000" dirty="0" smtClean="0">
                  <a:solidFill>
                    <a:schemeClr val="tx1"/>
                  </a:solidFill>
                </a:rPr>
                <a:t>2</a:t>
              </a:r>
              <a:r>
                <a:rPr lang="en-US" sz="1100" baseline="30000" dirty="0" smtClean="0">
                  <a:solidFill>
                    <a:schemeClr val="tx1"/>
                  </a:solidFill>
                </a:rPr>
                <a:t>* 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e-</a:t>
              </a:r>
              <a:r>
                <a:rPr kumimoji="0" lang="en-US" sz="11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j2</a:t>
              </a:r>
              <a:r>
                <a:rPr kumimoji="0" lang="el-GR" sz="11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θ</a:t>
              </a:r>
              <a:endParaRPr kumimoji="0" lang="en-US" sz="11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1826418" y="2362200"/>
              <a:ext cx="736865" cy="5334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-L</a:t>
              </a:r>
              <a:r>
                <a:rPr kumimoji="0" lang="en-US" sz="11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3</a:t>
              </a:r>
              <a:r>
                <a:rPr lang="en-US" sz="1100" baseline="30000" dirty="0" smtClean="0">
                  <a:solidFill>
                    <a:schemeClr val="tx1"/>
                  </a:solidFill>
                </a:rPr>
                <a:t>*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 e-</a:t>
              </a:r>
              <a:r>
                <a:rPr kumimoji="0" lang="en-US" sz="11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j3</a:t>
              </a:r>
              <a:r>
                <a:rPr kumimoji="0" lang="el-GR" sz="11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θ</a:t>
              </a:r>
              <a:endParaRPr kumimoji="0" lang="en-US" sz="11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2563283" y="2367280"/>
              <a:ext cx="736865" cy="5334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</a:t>
              </a:r>
              <a:r>
                <a:rPr kumimoji="0" lang="en-US" sz="11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4</a:t>
              </a:r>
              <a:r>
                <a:rPr kumimoji="0" lang="en-US" sz="11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*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 e-</a:t>
              </a:r>
              <a:r>
                <a:rPr kumimoji="0" lang="en-US" sz="11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j4</a:t>
              </a:r>
              <a:r>
                <a:rPr kumimoji="0" lang="el-GR" sz="11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θ</a:t>
              </a:r>
              <a:endParaRPr kumimoji="0" lang="en-US" sz="11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3300280" y="2364581"/>
              <a:ext cx="736865" cy="5334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</a:t>
              </a:r>
              <a:r>
                <a:rPr kumimoji="0" lang="en-US" sz="11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5</a:t>
              </a:r>
              <a:r>
                <a:rPr kumimoji="0" lang="en-US" sz="11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*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 e-</a:t>
              </a:r>
              <a:r>
                <a:rPr kumimoji="0" lang="en-US" sz="11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j5</a:t>
              </a:r>
              <a:r>
                <a:rPr kumimoji="0" lang="el-GR" sz="11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θ</a:t>
              </a:r>
              <a:endParaRPr kumimoji="0" lang="en-US" sz="11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6972330" y="2362200"/>
              <a:ext cx="736865" cy="5334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</a:t>
              </a:r>
              <a:r>
                <a:rPr kumimoji="0" lang="en-US" sz="11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10</a:t>
              </a:r>
              <a:r>
                <a:rPr kumimoji="0" lang="en-US" sz="11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*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 e-</a:t>
              </a:r>
              <a:r>
                <a:rPr kumimoji="0" lang="en-US" sz="11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j10</a:t>
              </a:r>
              <a:r>
                <a:rPr kumimoji="0" lang="el-GR" sz="11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θ</a:t>
              </a:r>
              <a:endParaRPr kumimoji="0" lang="en-US" sz="11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7712007" y="2327216"/>
              <a:ext cx="736865" cy="5334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</a:t>
              </a:r>
              <a:r>
                <a:rPr kumimoji="0" lang="en-US" sz="11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11</a:t>
              </a:r>
              <a:r>
                <a:rPr kumimoji="0" lang="en-US" sz="11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*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 e-</a:t>
              </a:r>
              <a:r>
                <a:rPr kumimoji="0" lang="en-US" sz="11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j11</a:t>
              </a:r>
              <a:r>
                <a:rPr kumimoji="0" lang="el-GR" sz="11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θ</a:t>
              </a:r>
              <a:endParaRPr kumimoji="0" lang="en-US" sz="11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1690286" y="2677904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x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690286" y="431452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h</a:t>
            </a:r>
            <a:r>
              <a:rPr lang="en-US" sz="1800" baseline="-25000" dirty="0" smtClean="0">
                <a:solidFill>
                  <a:schemeClr val="tx1"/>
                </a:solidFill>
              </a:rPr>
              <a:t>1</a:t>
            </a:r>
            <a:endParaRPr lang="en-US" sz="1800" baseline="-25000" dirty="0">
              <a:solidFill>
                <a:schemeClr val="tx1"/>
              </a:solidFill>
            </a:endParaRPr>
          </a:p>
        </p:txBody>
      </p:sp>
      <p:sp>
        <p:nvSpPr>
          <p:cNvPr id="47" name="Right Brace 46"/>
          <p:cNvSpPr/>
          <p:nvPr/>
        </p:nvSpPr>
        <p:spPr bwMode="auto">
          <a:xfrm rot="5400000">
            <a:off x="2443250" y="2266493"/>
            <a:ext cx="256970" cy="27432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9" name="Straight Arrow Connector 48"/>
          <p:cNvCxnSpPr/>
          <p:nvPr/>
        </p:nvCxnSpPr>
        <p:spPr bwMode="auto">
          <a:xfrm>
            <a:off x="2567237" y="3892954"/>
            <a:ext cx="0" cy="381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2405158" y="4319997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h</a:t>
            </a:r>
            <a:r>
              <a:rPr lang="en-US" sz="1800" baseline="-25000" dirty="0" smtClean="0">
                <a:solidFill>
                  <a:schemeClr val="tx1"/>
                </a:solidFill>
              </a:rPr>
              <a:t>2</a:t>
            </a:r>
            <a:endParaRPr lang="en-US" sz="1800" baseline="-25000" dirty="0">
              <a:solidFill>
                <a:schemeClr val="tx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973547" y="4214993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…</a:t>
            </a:r>
            <a:endParaRPr lang="en-US" b="1" baseline="-25000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1295400" y="4273954"/>
            <a:ext cx="7696199" cy="526646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4" name="Right Brace 53"/>
          <p:cNvSpPr/>
          <p:nvPr/>
        </p:nvSpPr>
        <p:spPr bwMode="auto">
          <a:xfrm rot="5400000">
            <a:off x="7961715" y="2694212"/>
            <a:ext cx="210727" cy="1849041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860851" y="2687830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x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8651557" y="2136577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…</a:t>
            </a:r>
            <a:endParaRPr lang="en-US" b="1" baseline="-25000" dirty="0">
              <a:solidFill>
                <a:schemeClr val="tx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8675381" y="2748409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…</a:t>
            </a:r>
            <a:endParaRPr lang="en-US" b="1" baseline="-25000" dirty="0">
              <a:solidFill>
                <a:schemeClr val="tx1"/>
              </a:solidFill>
            </a:endParaRPr>
          </a:p>
        </p:txBody>
      </p:sp>
      <p:cxnSp>
        <p:nvCxnSpPr>
          <p:cNvPr id="60" name="Straight Arrow Connector 59"/>
          <p:cNvCxnSpPr/>
          <p:nvPr/>
        </p:nvCxnSpPr>
        <p:spPr bwMode="auto">
          <a:xfrm>
            <a:off x="8067079" y="3766579"/>
            <a:ext cx="0" cy="381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7899412" y="4360845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h</a:t>
            </a:r>
            <a:r>
              <a:rPr lang="en-US" sz="1800" baseline="-25000" dirty="0" smtClean="0">
                <a:solidFill>
                  <a:schemeClr val="tx1"/>
                </a:solidFill>
              </a:rPr>
              <a:t>10</a:t>
            </a:r>
            <a:endParaRPr lang="en-US" sz="1800" baseline="-25000" dirty="0">
              <a:solidFill>
                <a:schemeClr val="tx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8529256" y="4250805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…</a:t>
            </a:r>
            <a:endParaRPr lang="en-US" b="1" baseline="-25000" dirty="0">
              <a:solidFill>
                <a:schemeClr val="tx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493699" y="3945275"/>
            <a:ext cx="59629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In total ‘M’ number of potential channel coefficient estimates from de-spreading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7" name="Down Arrow 66"/>
          <p:cNvSpPr/>
          <p:nvPr/>
        </p:nvSpPr>
        <p:spPr bwMode="auto">
          <a:xfrm>
            <a:off x="2449579" y="4759488"/>
            <a:ext cx="214947" cy="773930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8" name="Down Arrow 67"/>
          <p:cNvSpPr/>
          <p:nvPr/>
        </p:nvSpPr>
        <p:spPr bwMode="auto">
          <a:xfrm>
            <a:off x="5400590" y="4711482"/>
            <a:ext cx="214947" cy="773930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9" name="Down Arrow 68"/>
          <p:cNvSpPr/>
          <p:nvPr/>
        </p:nvSpPr>
        <p:spPr bwMode="auto">
          <a:xfrm>
            <a:off x="7959604" y="4711482"/>
            <a:ext cx="214947" cy="773930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903846" y="4858780"/>
            <a:ext cx="25811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Selectively compute</a:t>
            </a:r>
          </a:p>
          <a:p>
            <a:r>
              <a:rPr lang="en-US" sz="1800" b="1" dirty="0" smtClean="0">
                <a:solidFill>
                  <a:srgbClr val="0070C0"/>
                </a:solidFill>
              </a:rPr>
              <a:t>(sub-sample)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368539" y="57150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h</a:t>
            </a:r>
            <a:r>
              <a:rPr lang="en-US" sz="1800" baseline="-25000" dirty="0" smtClean="0">
                <a:solidFill>
                  <a:schemeClr val="tx1"/>
                </a:solidFill>
              </a:rPr>
              <a:t>2</a:t>
            </a:r>
            <a:endParaRPr lang="en-US" sz="1800" baseline="-25000" dirty="0">
              <a:solidFill>
                <a:schemeClr val="tx1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319550" y="5628248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h</a:t>
            </a:r>
            <a:r>
              <a:rPr lang="en-US" sz="1800" baseline="-25000" dirty="0" smtClean="0">
                <a:solidFill>
                  <a:schemeClr val="tx1"/>
                </a:solidFill>
              </a:rPr>
              <a:t>6</a:t>
            </a:r>
            <a:endParaRPr lang="en-US" sz="1800" baseline="-25000" dirty="0">
              <a:solidFill>
                <a:schemeClr val="tx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913318" y="5617801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h</a:t>
            </a:r>
            <a:r>
              <a:rPr lang="en-US" sz="1800" baseline="-25000" dirty="0" smtClean="0">
                <a:solidFill>
                  <a:schemeClr val="tx1"/>
                </a:solidFill>
              </a:rPr>
              <a:t>10</a:t>
            </a:r>
            <a:endParaRPr lang="en-US" sz="1800" baseline="-25000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2286000" y="5602584"/>
            <a:ext cx="6705599" cy="526646"/>
          </a:xfrm>
          <a:prstGeom prst="rect">
            <a:avLst/>
          </a:prstGeom>
          <a:noFill/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8499156" y="5622667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…</a:t>
            </a:r>
            <a:endParaRPr lang="en-US" b="1" baseline="-25000" dirty="0">
              <a:solidFill>
                <a:schemeClr val="tx1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766366" y="6093554"/>
            <a:ext cx="8423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Total of ‘K’ number of channel coefficient estimates for frequency/phase tracking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410539" y="282390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…</a:t>
            </a:r>
            <a:endParaRPr lang="en-US" b="1" baseline="-25000" dirty="0">
              <a:solidFill>
                <a:schemeClr val="tx1"/>
              </a:solidFill>
            </a:endParaRPr>
          </a:p>
        </p:txBody>
      </p:sp>
      <p:sp>
        <p:nvSpPr>
          <p:cNvPr id="78" name="Rounded Rectangle 77"/>
          <p:cNvSpPr/>
          <p:nvPr/>
        </p:nvSpPr>
        <p:spPr bwMode="auto">
          <a:xfrm>
            <a:off x="152400" y="2003008"/>
            <a:ext cx="3313590" cy="1506600"/>
          </a:xfrm>
          <a:prstGeom prst="roundRect">
            <a:avLst/>
          </a:prstGeom>
          <a:noFill/>
          <a:ln w="9525" cap="flat" cmpd="sng" algn="ctr">
            <a:solidFill>
              <a:srgbClr val="FFC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9" name="Rounded Rectangle 78"/>
          <p:cNvSpPr/>
          <p:nvPr/>
        </p:nvSpPr>
        <p:spPr bwMode="auto">
          <a:xfrm>
            <a:off x="959802" y="2038088"/>
            <a:ext cx="3313590" cy="1506600"/>
          </a:xfrm>
          <a:prstGeom prst="roundRect">
            <a:avLst/>
          </a:prstGeom>
          <a:noFill/>
          <a:ln w="9525" cap="flat" cmpd="sng" algn="ctr">
            <a:solidFill>
              <a:srgbClr val="FFC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0" name="Rounded Rectangle 79"/>
          <p:cNvSpPr/>
          <p:nvPr/>
        </p:nvSpPr>
        <p:spPr bwMode="auto">
          <a:xfrm>
            <a:off x="7141948" y="1950057"/>
            <a:ext cx="1940099" cy="1506600"/>
          </a:xfrm>
          <a:prstGeom prst="roundRect">
            <a:avLst/>
          </a:prstGeom>
          <a:noFill/>
          <a:ln w="9525" cap="flat" cmpd="sng" algn="ctr">
            <a:solidFill>
              <a:srgbClr val="FFC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04142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5640" y="1371600"/>
            <a:ext cx="7770813" cy="4113213"/>
          </a:xfrm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 smtClean="0"/>
              <a:t>Simulation Assumption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b="0" dirty="0" smtClean="0"/>
              <a:t>BW: 20MHz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b="0" dirty="0" smtClean="0"/>
              <a:t>Channel Model: </a:t>
            </a:r>
            <a:r>
              <a:rPr lang="en-US" sz="1600" b="0" dirty="0" err="1" smtClean="0"/>
              <a:t>TGac</a:t>
            </a:r>
            <a:r>
              <a:rPr lang="en-US" sz="1600" b="0" dirty="0" smtClean="0"/>
              <a:t> Channel D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b="0" dirty="0" smtClean="0"/>
              <a:t>Configuration:</a:t>
            </a:r>
          </a:p>
          <a:p>
            <a:pPr marL="1141413" lvl="2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b="0" dirty="0" smtClean="0"/>
              <a:t>4 Rx AP with FOUR of 1 </a:t>
            </a:r>
            <a:r>
              <a:rPr lang="en-US" sz="1600" b="0" dirty="0" err="1" smtClean="0"/>
              <a:t>Tx</a:t>
            </a:r>
            <a:r>
              <a:rPr lang="en-US" sz="1600" b="0" dirty="0" smtClean="0"/>
              <a:t> STA</a:t>
            </a:r>
          </a:p>
          <a:p>
            <a:pPr marL="1141413" lvl="2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 smtClean="0"/>
              <a:t>8 </a:t>
            </a:r>
            <a:r>
              <a:rPr lang="en-US" sz="1600" dirty="0"/>
              <a:t>Rx AP with </a:t>
            </a:r>
            <a:r>
              <a:rPr lang="en-US" sz="1600" dirty="0" smtClean="0"/>
              <a:t>SIX of </a:t>
            </a:r>
            <a:r>
              <a:rPr lang="en-US" sz="1600" dirty="0"/>
              <a:t>1 </a:t>
            </a:r>
            <a:r>
              <a:rPr lang="en-US" sz="1600" dirty="0" err="1"/>
              <a:t>Tx</a:t>
            </a:r>
            <a:r>
              <a:rPr lang="en-US" sz="1600" dirty="0"/>
              <a:t> </a:t>
            </a:r>
            <a:r>
              <a:rPr lang="en-US" sz="1600" dirty="0" smtClean="0"/>
              <a:t>STA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 smtClean="0"/>
              <a:t>Transmit timing spread among users: spread uniformly within 0us, 0.5us, and 1us</a:t>
            </a:r>
            <a:endParaRPr lang="en-US" sz="1600" dirty="0"/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b="0" dirty="0" smtClean="0"/>
              <a:t>Identical SNR among STAs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b="0" dirty="0" smtClean="0"/>
              <a:t>MCS 6, Payload Size 1000 Bytes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b="0" dirty="0" smtClean="0"/>
              <a:t>IPN: -41dBc (both at </a:t>
            </a:r>
            <a:r>
              <a:rPr lang="en-US" sz="1600" b="0" dirty="0" err="1" smtClean="0"/>
              <a:t>Tx</a:t>
            </a:r>
            <a:r>
              <a:rPr lang="en-US" sz="1600" b="0" dirty="0" smtClean="0"/>
              <a:t> and Rx)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b="0" dirty="0" smtClean="0"/>
              <a:t>Real frequency/phase offset tracking</a:t>
            </a:r>
          </a:p>
          <a:p>
            <a:pPr marL="1141413" lvl="2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400" dirty="0" smtClean="0"/>
              <a:t>‘K’ de-spread channel coefficients in frequency domain was used in tracking</a:t>
            </a:r>
          </a:p>
          <a:p>
            <a:pPr marL="1141413" lvl="2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400" b="0" dirty="0" smtClean="0"/>
              <a:t>de-spread channel coefficients in time domain (after frequency/phase compensation) used in data symbol equalization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b="0" dirty="0" smtClean="0"/>
              <a:t>Real channel estimation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 smtClean="0"/>
              <a:t>To compare the effect of non-orthogonality, we have also compared with applying block CSD (i.e. phase is rotated every 8 tones) [see APPENDIX]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5825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34240"/>
            <a:ext cx="4533900" cy="34004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206" y="1534240"/>
            <a:ext cx="4533900" cy="34004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Performance with LTF P matrix masking (</a:t>
            </a:r>
            <a:r>
              <a:rPr lang="en-US" sz="2800" dirty="0" smtClean="0"/>
              <a:t>1/5)</a:t>
            </a:r>
            <a:endParaRPr lang="en-US" sz="2800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685800" y="5181600"/>
            <a:ext cx="7770813" cy="912813"/>
          </a:xfrm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 smtClean="0"/>
              <a:t>In order to combat non-orthogonality of the P matrix with CSD, residual frequency/phase offset compensation </a:t>
            </a:r>
            <a:r>
              <a:rPr lang="en-US" sz="1600" dirty="0" smtClean="0">
                <a:solidFill>
                  <a:srgbClr val="FF0000"/>
                </a:solidFill>
              </a:rPr>
              <a:t>MUST</a:t>
            </a:r>
            <a:r>
              <a:rPr lang="en-US" sz="1600" dirty="0" smtClean="0"/>
              <a:t> be performed with </a:t>
            </a:r>
            <a:r>
              <a:rPr lang="en-US" sz="1600" dirty="0" smtClean="0">
                <a:solidFill>
                  <a:srgbClr val="FF0000"/>
                </a:solidFill>
              </a:rPr>
              <a:t>MANY</a:t>
            </a:r>
            <a:r>
              <a:rPr lang="en-US" sz="1600" dirty="0" smtClean="0"/>
              <a:t> tones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 smtClean="0"/>
              <a:t>We can see that if P matrix is perfectly orthogonal freq./phase offset tracking works even with 4 values (i.e. tones)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609600" y="3733800"/>
            <a:ext cx="291945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4 Rx AP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1Tx, 4 STA w/ 1 SS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0us transmit time spread among STAs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1274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Performance with LTF P matrix masking </a:t>
            </a:r>
            <a:r>
              <a:rPr lang="en-US" sz="2800" dirty="0" smtClean="0"/>
              <a:t>(2/5</a:t>
            </a:r>
            <a:r>
              <a:rPr lang="en-US" sz="2800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06" y="1965960"/>
            <a:ext cx="4533900" cy="34004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0100" y="1981200"/>
            <a:ext cx="4533900" cy="3400425"/>
          </a:xfrm>
          <a:prstGeom prst="rect">
            <a:avLst/>
          </a:prstGeom>
        </p:spPr>
      </p:pic>
      <p:sp>
        <p:nvSpPr>
          <p:cNvPr id="9" name="Content Placeholder 10"/>
          <p:cNvSpPr>
            <a:spLocks noGrp="1"/>
          </p:cNvSpPr>
          <p:nvPr>
            <p:ph idx="1"/>
          </p:nvPr>
        </p:nvSpPr>
        <p:spPr>
          <a:xfrm>
            <a:off x="685800" y="5335587"/>
            <a:ext cx="7770813" cy="912813"/>
          </a:xfrm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 smtClean="0"/>
              <a:t>Similar trend can be observed with transmit time dispersion among STAs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845363" y="3124200"/>
            <a:ext cx="314387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4 Rx AP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1Tx, 4 STA w/ 1 SS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0.5us </a:t>
            </a:r>
            <a:r>
              <a:rPr lang="en-US" sz="1400" dirty="0" smtClean="0">
                <a:solidFill>
                  <a:srgbClr val="FF0000"/>
                </a:solidFill>
              </a:rPr>
              <a:t>transmit time spread among STAs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316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1129</TotalTime>
  <Words>1479</Words>
  <Application>Microsoft Office PowerPoint</Application>
  <PresentationFormat>On-screen Show (4:3)</PresentationFormat>
  <Paragraphs>345</Paragraphs>
  <Slides>18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 Unicode MS</vt:lpstr>
      <vt:lpstr>MS Gothic</vt:lpstr>
      <vt:lpstr>Arial</vt:lpstr>
      <vt:lpstr>Calibri</vt:lpstr>
      <vt:lpstr>Times New Roman</vt:lpstr>
      <vt:lpstr>Office Theme</vt:lpstr>
      <vt:lpstr>Document</vt:lpstr>
      <vt:lpstr>LTF Design for Uplink MU-MIMO</vt:lpstr>
      <vt:lpstr>LTF Sequence for Uplink MU-MIMO</vt:lpstr>
      <vt:lpstr>Non-Orthogonality of P matrix Masking</vt:lpstr>
      <vt:lpstr>Cross Correlation between LTF Spatial Streams</vt:lpstr>
      <vt:lpstr>Residual Frequency/Phase Offset Compensation with P matrix masked LTF symbols</vt:lpstr>
      <vt:lpstr>P-Matrix De-spreading</vt:lpstr>
      <vt:lpstr>Simulation Setup</vt:lpstr>
      <vt:lpstr>Performance with LTF P matrix masking (1/5)</vt:lpstr>
      <vt:lpstr>Performance with LTF P matrix masking (2/5)</vt:lpstr>
      <vt:lpstr>Performance with LTF P matrix masking (3/5)</vt:lpstr>
      <vt:lpstr>Performance with LTF P matrix masking (4/5)</vt:lpstr>
      <vt:lpstr>Performance with LTF P matrix masking (5/5)</vt:lpstr>
      <vt:lpstr>PAPR issue with P matrix masking</vt:lpstr>
      <vt:lpstr>PAPR of LTF Symbols with P matrix Masking</vt:lpstr>
      <vt:lpstr>Conclusion</vt:lpstr>
      <vt:lpstr>Strawpoll</vt:lpstr>
      <vt:lpstr>References</vt:lpstr>
      <vt:lpstr>Appendix: Example of Block CSD vs Regular CSD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Tracking Pilot Design for Uplink MU-MIMO</dc:title>
  <dc:creator>Daewon Lee</dc:creator>
  <cp:lastModifiedBy>Daewon Lee</cp:lastModifiedBy>
  <cp:revision>284</cp:revision>
  <cp:lastPrinted>1601-01-01T00:00:00Z</cp:lastPrinted>
  <dcterms:created xsi:type="dcterms:W3CDTF">2015-06-29T22:16:55Z</dcterms:created>
  <dcterms:modified xsi:type="dcterms:W3CDTF">2015-07-13T17:07:52Z</dcterms:modified>
</cp:coreProperties>
</file>