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6" r:id="rId3"/>
    <p:sldId id="267" r:id="rId4"/>
    <p:sldId id="275" r:id="rId5"/>
    <p:sldId id="276" r:id="rId6"/>
    <p:sldId id="285" r:id="rId7"/>
    <p:sldId id="278" r:id="rId8"/>
    <p:sldId id="279" r:id="rId9"/>
    <p:sldId id="287" r:id="rId10"/>
    <p:sldId id="280" r:id="rId11"/>
    <p:sldId id="288" r:id="rId12"/>
    <p:sldId id="281" r:id="rId13"/>
    <p:sldId id="282" r:id="rId14"/>
    <p:sldId id="271" r:id="rId15"/>
    <p:sldId id="283" r:id="rId16"/>
    <p:sldId id="284" r:id="rId17"/>
    <p:sldId id="264" r:id="rId18"/>
    <p:sldId id="28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4" d="100"/>
          <a:sy n="94" d="100"/>
        </p:scale>
        <p:origin x="15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64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802.11-15/0845r0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LTF Design for Uplink MU-MIMO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702601"/>
              </p:ext>
            </p:extLst>
          </p:nvPr>
        </p:nvGraphicFramePr>
        <p:xfrm>
          <a:off x="511175" y="2274888"/>
          <a:ext cx="807720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5" name="Document" r:id="rId4" imgW="8330729" imgH="2532265" progId="Word.Document.8">
                  <p:embed/>
                </p:oleObj>
              </mc:Choice>
              <mc:Fallback>
                <p:oleObj name="Document" r:id="rId4" imgW="8330729" imgH="25322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4888"/>
                        <a:ext cx="8077200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1046" y="1572578"/>
            <a:ext cx="4533900" cy="34004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3" y="1572577"/>
            <a:ext cx="4533900" cy="34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with LTF P matrix masking </a:t>
            </a:r>
            <a:r>
              <a:rPr lang="en-US" sz="2800" dirty="0" smtClean="0"/>
              <a:t>(3/5)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9" name="Content Placeholder 10"/>
          <p:cNvSpPr>
            <a:spLocks noGrp="1"/>
          </p:cNvSpPr>
          <p:nvPr>
            <p:ph idx="1"/>
          </p:nvPr>
        </p:nvSpPr>
        <p:spPr>
          <a:xfrm>
            <a:off x="685800" y="5335587"/>
            <a:ext cx="7770813" cy="9128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Similar trend can be observed with transmit time dispersion among STAs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845363" y="3124200"/>
            <a:ext cx="29194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 Rx AP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1Tx, 4 STA w/ 1 SS</a:t>
            </a:r>
          </a:p>
          <a:p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us transmit time spread among STAs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749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" y="1610359"/>
            <a:ext cx="4533900" cy="3400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706" y="1600199"/>
            <a:ext cx="4533900" cy="34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with LTF P matrix masking </a:t>
            </a:r>
            <a:r>
              <a:rPr lang="en-US" sz="2800" dirty="0" smtClean="0"/>
              <a:t>(4/5)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2895600"/>
            <a:ext cx="29194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8 Rx AP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1Tx, 6 STA w/ 1 SS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0us </a:t>
            </a:r>
            <a:r>
              <a:rPr lang="en-US" sz="1400" dirty="0" smtClean="0">
                <a:solidFill>
                  <a:srgbClr val="FF0000"/>
                </a:solidFill>
              </a:rPr>
              <a:t>transmit time spread among STAs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" name="Content Placeholder 10"/>
          <p:cNvSpPr>
            <a:spLocks noGrp="1"/>
          </p:cNvSpPr>
          <p:nvPr>
            <p:ph idx="1"/>
          </p:nvPr>
        </p:nvSpPr>
        <p:spPr>
          <a:xfrm>
            <a:off x="685800" y="5381624"/>
            <a:ext cx="7770813" cy="712789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Non-orthogonality issue impacts performance more critically when more spatial streams are used.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68155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666279"/>
            <a:ext cx="4533900" cy="34004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8646"/>
            <a:ext cx="4533900" cy="34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with LTF P matrix masking </a:t>
            </a:r>
            <a:r>
              <a:rPr lang="en-US" sz="2800" dirty="0" smtClean="0"/>
              <a:t>(5/5)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2895600"/>
            <a:ext cx="30541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8 Rx AP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1Tx, 6 STA w/ 1 SS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0.5us transmit time spread among STAs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" name="Content Placeholder 10"/>
          <p:cNvSpPr>
            <a:spLocks noGrp="1"/>
          </p:cNvSpPr>
          <p:nvPr>
            <p:ph idx="1"/>
          </p:nvPr>
        </p:nvSpPr>
        <p:spPr>
          <a:xfrm>
            <a:off x="685800" y="5381624"/>
            <a:ext cx="7770813" cy="712789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Similar trend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651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issue with P matrix masking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PAPR effects implementation complexity/cost of the transmit RF components.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PAPR of the LTF symbols used for channel estimation should be sufficiently lower than data PAPR.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LTF sequences are typically designed such that low PAPR property is met.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Multiplication of P matrix across the ENTIRE transmitted tones, completely destroys nice PAPR property of LTF sequences.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213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PAPR of LTF Symbols with P matrix Masking</a:t>
            </a:r>
            <a:endParaRPr lang="en-US" sz="2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" y="1905000"/>
            <a:ext cx="5897687" cy="411321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486400" y="2128054"/>
            <a:ext cx="3429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Observation: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 matrix masked LTF can have up to 8.8 dB PAPR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There is 80% probability that data OFDM symbols have less than 8.8dB PAPR.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 matrix masked LTF OFDM symbols have higher mean/median PAPR than data OFDM symbols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716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We have identified significant issues with LTF masked with P matrix for Uplink MU-MIMO as proposed in [1].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The proposal creates several implementation challenges and requires highly complex receiver implementation.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We urge that further study to be performed on LTF design for uplink MU-MIMO as it has critical impact to performance and implementation.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148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Do you agree that more analysis of implementation complexity and performance on various scenarios is needed for uplink MU-MIMO LTF design?</a:t>
            </a:r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Y/N/A: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373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IEEE802.11-15/0602r1, “HE-LTF Sequence for UL </a:t>
            </a:r>
            <a:r>
              <a:rPr lang="en-US" dirty="0" smtClean="0"/>
              <a:t>MU-MIMO,” May 2015.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Appendix: Example of Block CSD vs Regular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Regular CSD (every tone)</a:t>
            </a:r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</p:txBody>
      </p:sp>
      <p:sp>
        <p:nvSpPr>
          <p:cNvPr id="25" name="Content Placeholder 2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Block CSD (every </a:t>
            </a:r>
            <a:r>
              <a:rPr lang="en-US" sz="2000" dirty="0" smtClean="0"/>
              <a:t>4 </a:t>
            </a:r>
            <a:r>
              <a:rPr lang="en-US" sz="2000" dirty="0"/>
              <a:t>tones)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75802" y="3936316"/>
            <a:ext cx="3310824" cy="304800"/>
            <a:chOff x="953453" y="2365348"/>
            <a:chExt cx="3310824" cy="304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26416" y="3355297"/>
            <a:ext cx="3676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  1      1     -1      1  ][  </a:t>
            </a:r>
            <a:r>
              <a:rPr lang="en-US" sz="1600" dirty="0">
                <a:solidFill>
                  <a:schemeClr val="tx1"/>
                </a:solidFill>
              </a:rPr>
              <a:t>1     </a:t>
            </a:r>
            <a:r>
              <a:rPr lang="en-US" sz="1600" dirty="0" smtClean="0">
                <a:solidFill>
                  <a:schemeClr val="tx1"/>
                </a:solidFill>
              </a:rPr>
              <a:t> 1     -1      </a:t>
            </a:r>
            <a:r>
              <a:rPr lang="en-US" sz="1600" dirty="0">
                <a:solidFill>
                  <a:schemeClr val="tx1"/>
                </a:solidFill>
              </a:rPr>
              <a:t>1  ]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18622" y="3416852"/>
            <a:ext cx="1438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Row ‘m’ of P matrix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1942" y="361981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7182" y="315709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6416" y="2928120"/>
            <a:ext cx="383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[  </a:t>
            </a:r>
            <a:r>
              <a:rPr lang="en-US" sz="1600" dirty="0">
                <a:solidFill>
                  <a:srgbClr val="FF0000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e</a:t>
            </a:r>
            <a:r>
              <a:rPr lang="en-US" sz="1600" baseline="30000" dirty="0" smtClean="0">
                <a:solidFill>
                  <a:srgbClr val="00B050"/>
                </a:solidFill>
              </a:rPr>
              <a:t>j2</a:t>
            </a:r>
            <a:r>
              <a:rPr lang="el-GR" sz="1600" baseline="30000" dirty="0" smtClean="0">
                <a:solidFill>
                  <a:srgbClr val="00B050"/>
                </a:solidFill>
              </a:rPr>
              <a:t>π</a:t>
            </a:r>
            <a:r>
              <a:rPr lang="en-US" sz="1600" baseline="30000" dirty="0" smtClean="0">
                <a:solidFill>
                  <a:srgbClr val="00B050"/>
                </a:solidFill>
              </a:rPr>
              <a:t>2</a:t>
            </a:r>
            <a:r>
              <a:rPr lang="el-GR" sz="1600" baseline="30000" dirty="0" smtClean="0">
                <a:solidFill>
                  <a:srgbClr val="00B05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FFC000"/>
                </a:solidFill>
              </a:rPr>
              <a:t>e</a:t>
            </a:r>
            <a:r>
              <a:rPr lang="en-US" sz="1600" baseline="30000" dirty="0" smtClean="0">
                <a:solidFill>
                  <a:srgbClr val="FFC000"/>
                </a:solidFill>
              </a:rPr>
              <a:t>j2</a:t>
            </a:r>
            <a:r>
              <a:rPr lang="el-GR" sz="1600" baseline="30000" dirty="0" smtClean="0">
                <a:solidFill>
                  <a:srgbClr val="FFC000"/>
                </a:solidFill>
              </a:rPr>
              <a:t>π</a:t>
            </a:r>
            <a:r>
              <a:rPr lang="en-US" sz="1600" baseline="30000" dirty="0" smtClean="0">
                <a:solidFill>
                  <a:srgbClr val="FFC000"/>
                </a:solidFill>
              </a:rPr>
              <a:t>3</a:t>
            </a:r>
            <a:r>
              <a:rPr lang="el-GR" sz="1600" baseline="30000" dirty="0" smtClean="0">
                <a:solidFill>
                  <a:srgbClr val="FFC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e</a:t>
            </a:r>
            <a:r>
              <a:rPr lang="en-US" sz="1600" baseline="30000" dirty="0" smtClean="0">
                <a:solidFill>
                  <a:srgbClr val="C00000"/>
                </a:solidFill>
              </a:rPr>
              <a:t>j2</a:t>
            </a:r>
            <a:r>
              <a:rPr lang="el-GR" sz="1600" baseline="30000" dirty="0" smtClean="0">
                <a:solidFill>
                  <a:srgbClr val="C00000"/>
                </a:solidFill>
              </a:rPr>
              <a:t>π</a:t>
            </a:r>
            <a:r>
              <a:rPr lang="en-US" sz="1600" baseline="30000" dirty="0" smtClean="0">
                <a:solidFill>
                  <a:srgbClr val="C00000"/>
                </a:solidFill>
              </a:rPr>
              <a:t>4</a:t>
            </a:r>
            <a:r>
              <a:rPr lang="el-GR" sz="1600" baseline="30000" dirty="0" smtClean="0">
                <a:solidFill>
                  <a:srgbClr val="C00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7030A0"/>
                </a:solidFill>
              </a:rPr>
              <a:t>e</a:t>
            </a:r>
            <a:r>
              <a:rPr lang="en-US" sz="1600" baseline="30000" dirty="0">
                <a:solidFill>
                  <a:srgbClr val="7030A0"/>
                </a:solidFill>
              </a:rPr>
              <a:t>j2</a:t>
            </a:r>
            <a:r>
              <a:rPr lang="el-GR" sz="1600" baseline="30000" dirty="0" smtClean="0">
                <a:solidFill>
                  <a:srgbClr val="7030A0"/>
                </a:solidFill>
              </a:rPr>
              <a:t>π</a:t>
            </a:r>
            <a:r>
              <a:rPr lang="en-US" sz="1600" baseline="30000" dirty="0" smtClean="0">
                <a:solidFill>
                  <a:srgbClr val="7030A0"/>
                </a:solidFill>
              </a:rPr>
              <a:t>5</a:t>
            </a:r>
            <a:r>
              <a:rPr lang="el-GR" sz="1600" baseline="30000" dirty="0" smtClean="0">
                <a:solidFill>
                  <a:srgbClr val="7030A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e</a:t>
            </a:r>
            <a:r>
              <a:rPr lang="en-US" sz="1600" baseline="30000" dirty="0">
                <a:solidFill>
                  <a:srgbClr val="00B0F0"/>
                </a:solidFill>
              </a:rPr>
              <a:t>j2</a:t>
            </a:r>
            <a:r>
              <a:rPr lang="el-GR" sz="1600" baseline="30000" dirty="0" smtClean="0">
                <a:solidFill>
                  <a:srgbClr val="00B0F0"/>
                </a:solidFill>
              </a:rPr>
              <a:t>π</a:t>
            </a:r>
            <a:r>
              <a:rPr lang="en-US" sz="1600" baseline="30000" dirty="0" smtClean="0">
                <a:solidFill>
                  <a:srgbClr val="00B0F0"/>
                </a:solidFill>
              </a:rPr>
              <a:t>6</a:t>
            </a:r>
            <a:r>
              <a:rPr lang="el-GR" sz="1600" baseline="30000" dirty="0" smtClean="0">
                <a:solidFill>
                  <a:srgbClr val="00B0F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sz="1600" baseline="30000" dirty="0">
                <a:solidFill>
                  <a:schemeClr val="accent5">
                    <a:lumMod val="75000"/>
                  </a:schemeClr>
                </a:solidFill>
              </a:rPr>
              <a:t>j2</a:t>
            </a:r>
            <a:r>
              <a:rPr lang="el-GR" sz="1600" baseline="30000" dirty="0" smtClean="0">
                <a:solidFill>
                  <a:schemeClr val="accent5">
                    <a:lumMod val="75000"/>
                  </a:schemeClr>
                </a:solidFill>
              </a:rPr>
              <a:t>π</a:t>
            </a:r>
            <a:r>
              <a:rPr lang="en-US" sz="1600" baseline="30000" dirty="0" smtClean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el-GR" sz="1600" baseline="30000" dirty="0" smtClean="0">
                <a:solidFill>
                  <a:schemeClr val="accent5">
                    <a:lumMod val="75000"/>
                  </a:schemeClr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]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65649" y="2971852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CSD for SS #m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13578" y="3964091"/>
            <a:ext cx="104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LTF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1757182" y="4316522"/>
            <a:ext cx="274434" cy="38100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74766" y="4738568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Final Output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496768" y="3921076"/>
            <a:ext cx="3310824" cy="304800"/>
            <a:chOff x="953453" y="2365348"/>
            <a:chExt cx="3310824" cy="304800"/>
          </a:xfrm>
        </p:grpSpPr>
        <p:sp>
          <p:nvSpPr>
            <p:cNvPr id="27" name="Rectangle 26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347382" y="3340057"/>
            <a:ext cx="3676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  1      1     -1      1  ][  </a:t>
            </a:r>
            <a:r>
              <a:rPr lang="en-US" sz="1600" dirty="0">
                <a:solidFill>
                  <a:schemeClr val="tx1"/>
                </a:solidFill>
              </a:rPr>
              <a:t>1     </a:t>
            </a:r>
            <a:r>
              <a:rPr lang="en-US" sz="1600" dirty="0" smtClean="0">
                <a:solidFill>
                  <a:schemeClr val="tx1"/>
                </a:solidFill>
              </a:rPr>
              <a:t> 1     -1      </a:t>
            </a:r>
            <a:r>
              <a:rPr lang="en-US" sz="1600" dirty="0">
                <a:solidFill>
                  <a:schemeClr val="tx1"/>
                </a:solidFill>
              </a:rPr>
              <a:t>1  ]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62908" y="360457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78148" y="314185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47382" y="2912880"/>
            <a:ext cx="38298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smtClean="0">
                <a:solidFill>
                  <a:srgbClr val="0070C0"/>
                </a:solidFill>
              </a:rPr>
              <a:t>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  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e</a:t>
            </a:r>
            <a:r>
              <a:rPr lang="en-US" sz="1600" baseline="30000" dirty="0" smtClean="0">
                <a:solidFill>
                  <a:srgbClr val="0070C0"/>
                </a:solidFill>
              </a:rPr>
              <a:t>j2</a:t>
            </a:r>
            <a:r>
              <a:rPr lang="el-GR" sz="1600" baseline="30000" dirty="0" smtClean="0">
                <a:solidFill>
                  <a:srgbClr val="0070C0"/>
                </a:solidFill>
              </a:rPr>
              <a:t>πθ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e</a:t>
            </a:r>
            <a:r>
              <a:rPr lang="en-US" sz="1600" baseline="30000" dirty="0" smtClean="0">
                <a:solidFill>
                  <a:srgbClr val="FF0000"/>
                </a:solidFill>
              </a:rPr>
              <a:t>j2</a:t>
            </a:r>
            <a:r>
              <a:rPr lang="el-GR" sz="1600" baseline="30000" dirty="0" smtClean="0">
                <a:solidFill>
                  <a:srgbClr val="FF0000"/>
                </a:solidFill>
              </a:rPr>
              <a:t>π</a:t>
            </a:r>
            <a:r>
              <a:rPr lang="en-US" sz="1600" baseline="30000" dirty="0">
                <a:solidFill>
                  <a:srgbClr val="FF0000"/>
                </a:solidFill>
              </a:rPr>
              <a:t>5</a:t>
            </a:r>
            <a:r>
              <a:rPr lang="el-GR" sz="1600" baseline="30000" dirty="0" smtClean="0">
                <a:solidFill>
                  <a:srgbClr val="FF0000"/>
                </a:solidFill>
              </a:rPr>
              <a:t>θ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e</a:t>
            </a:r>
            <a:r>
              <a:rPr lang="en-US" sz="1600" baseline="30000" dirty="0">
                <a:solidFill>
                  <a:srgbClr val="FF0000"/>
                </a:solidFill>
              </a:rPr>
              <a:t>j2</a:t>
            </a:r>
            <a:r>
              <a:rPr lang="el-GR" sz="1600" baseline="30000" dirty="0" smtClean="0">
                <a:solidFill>
                  <a:srgbClr val="FF0000"/>
                </a:solidFill>
              </a:rPr>
              <a:t>π</a:t>
            </a:r>
            <a:r>
              <a:rPr lang="en-US" sz="1600" baseline="30000" dirty="0" smtClean="0">
                <a:solidFill>
                  <a:srgbClr val="FF0000"/>
                </a:solidFill>
              </a:rPr>
              <a:t>5</a:t>
            </a:r>
            <a:r>
              <a:rPr lang="el-GR" sz="1600" baseline="30000" dirty="0" smtClean="0">
                <a:solidFill>
                  <a:srgbClr val="FF0000"/>
                </a:solidFill>
              </a:rPr>
              <a:t>θ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e</a:t>
            </a:r>
            <a:r>
              <a:rPr lang="en-US" sz="1600" baseline="30000" dirty="0">
                <a:solidFill>
                  <a:srgbClr val="FF0000"/>
                </a:solidFill>
              </a:rPr>
              <a:t>j2</a:t>
            </a:r>
            <a:r>
              <a:rPr lang="el-GR" sz="1600" baseline="30000" dirty="0" smtClean="0">
                <a:solidFill>
                  <a:srgbClr val="FF0000"/>
                </a:solidFill>
              </a:rPr>
              <a:t>π</a:t>
            </a:r>
            <a:r>
              <a:rPr lang="en-US" sz="1600" baseline="30000" dirty="0" smtClean="0">
                <a:solidFill>
                  <a:srgbClr val="FF0000"/>
                </a:solidFill>
              </a:rPr>
              <a:t>5</a:t>
            </a:r>
            <a:r>
              <a:rPr lang="el-GR" sz="1600" baseline="30000" dirty="0" smtClean="0">
                <a:solidFill>
                  <a:srgbClr val="FF0000"/>
                </a:solidFill>
              </a:rPr>
              <a:t>θ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e</a:t>
            </a:r>
            <a:r>
              <a:rPr lang="en-US" sz="1600" baseline="30000" dirty="0">
                <a:solidFill>
                  <a:srgbClr val="FF0000"/>
                </a:solidFill>
              </a:rPr>
              <a:t>j2</a:t>
            </a:r>
            <a:r>
              <a:rPr lang="el-GR" sz="1600" baseline="30000" dirty="0" smtClean="0">
                <a:solidFill>
                  <a:srgbClr val="FF0000"/>
                </a:solidFill>
              </a:rPr>
              <a:t>π</a:t>
            </a:r>
            <a:r>
              <a:rPr lang="en-US" sz="1600" baseline="30000" dirty="0">
                <a:solidFill>
                  <a:srgbClr val="FF0000"/>
                </a:solidFill>
              </a:rPr>
              <a:t>5</a:t>
            </a:r>
            <a:r>
              <a:rPr lang="el-GR" sz="1600" baseline="30000" dirty="0" smtClean="0">
                <a:solidFill>
                  <a:srgbClr val="FF0000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]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>
            <a:off x="6978148" y="4301282"/>
            <a:ext cx="274434" cy="38100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95732" y="4723328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Final Output Sequence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62583" y="2416639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Phase of CSD changed every few tones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4195" y="2442013"/>
            <a:ext cx="342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Phase of CSD changed every tone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43" name="Right Brace 42"/>
          <p:cNvSpPr/>
          <p:nvPr/>
        </p:nvSpPr>
        <p:spPr bwMode="auto">
          <a:xfrm rot="5400000">
            <a:off x="840807" y="4531688"/>
            <a:ext cx="526481" cy="1654332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 flipH="1">
            <a:off x="253053" y="3810000"/>
            <a:ext cx="22749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1910690" y="3810000"/>
            <a:ext cx="22749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94195" y="5707815"/>
            <a:ext cx="1479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Not Orthogonal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8" name="Right Brace 47"/>
          <p:cNvSpPr/>
          <p:nvPr/>
        </p:nvSpPr>
        <p:spPr bwMode="auto">
          <a:xfrm rot="5400000">
            <a:off x="6055718" y="4458029"/>
            <a:ext cx="526481" cy="1654332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H="1">
            <a:off x="5467964" y="3736341"/>
            <a:ext cx="22749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7125601" y="3736341"/>
            <a:ext cx="22749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5676597" y="5649098"/>
            <a:ext cx="1120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Orthogonal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4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LTF Sequence for Uplink MU-MIMO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LTF Sequence masking with orthogonal codes was proposed for Uplink MU-MIMO operation [1</a:t>
            </a:r>
            <a:r>
              <a:rPr lang="en-US" dirty="0" smtClean="0"/>
              <a:t>].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The idea is to allow full channel estimation within a symbol to allow phase/frequency offset tracking.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There are two issues with the proposal</a:t>
            </a:r>
          </a:p>
          <a:p>
            <a:pPr marL="857250" lvl="1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Orthogonal code masking does not create orthogonal codes due to CSD application in different spatial streams.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May require complex receivers for tracking frequency/phase</a:t>
            </a:r>
          </a:p>
          <a:p>
            <a:pPr marL="857250" lvl="1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Code masking to the entire LTF sequence results in very high PAPR sequence.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08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Non-Orthogonality of P matrix Masking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pSp>
        <p:nvGrpSpPr>
          <p:cNvPr id="19" name="Group 18"/>
          <p:cNvGrpSpPr/>
          <p:nvPr/>
        </p:nvGrpSpPr>
        <p:grpSpPr>
          <a:xfrm>
            <a:off x="888840" y="2948595"/>
            <a:ext cx="3310824" cy="304800"/>
            <a:chOff x="953453" y="2365348"/>
            <a:chExt cx="3310824" cy="304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91509" y="2376301"/>
            <a:ext cx="3676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  1     -1      1      1  ][  </a:t>
            </a:r>
            <a:r>
              <a:rPr lang="en-US" sz="1600" dirty="0">
                <a:solidFill>
                  <a:schemeClr val="tx1"/>
                </a:solidFill>
              </a:rPr>
              <a:t>1     -1      1      1  ]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306" y="2667847"/>
            <a:ext cx="1317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Row 1 of P matrix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07035" y="264081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22275" y="217810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1509" y="1949124"/>
            <a:ext cx="3605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  1      1      1      1      </a:t>
            </a:r>
            <a:r>
              <a:rPr lang="en-US" sz="1600" dirty="0">
                <a:solidFill>
                  <a:schemeClr val="tx1"/>
                </a:solidFill>
              </a:rPr>
              <a:t>1     </a:t>
            </a:r>
            <a:r>
              <a:rPr lang="en-US" sz="1600" dirty="0" smtClean="0">
                <a:solidFill>
                  <a:schemeClr val="tx1"/>
                </a:solidFill>
              </a:rPr>
              <a:t> 1      </a:t>
            </a:r>
            <a:r>
              <a:rPr lang="en-US" sz="1600" dirty="0">
                <a:solidFill>
                  <a:schemeClr val="tx1"/>
                </a:solidFill>
              </a:rPr>
              <a:t>1      1  ]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7665" y="2200763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CSD for SS#1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888840" y="4820631"/>
            <a:ext cx="3310824" cy="304800"/>
            <a:chOff x="953453" y="2365348"/>
            <a:chExt cx="3310824" cy="3048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39454" y="4239612"/>
            <a:ext cx="3676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  1      1     -1      1  ][  </a:t>
            </a:r>
            <a:r>
              <a:rPr lang="en-US" sz="1600" dirty="0">
                <a:solidFill>
                  <a:schemeClr val="tx1"/>
                </a:solidFill>
              </a:rPr>
              <a:t>1     </a:t>
            </a:r>
            <a:r>
              <a:rPr lang="en-US" sz="1600" dirty="0" smtClean="0">
                <a:solidFill>
                  <a:schemeClr val="tx1"/>
                </a:solidFill>
              </a:rPr>
              <a:t> 1     -1      </a:t>
            </a:r>
            <a:r>
              <a:rPr lang="en-US" sz="1600" dirty="0">
                <a:solidFill>
                  <a:schemeClr val="tx1"/>
                </a:solidFill>
              </a:rPr>
              <a:t>1  ]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76200" y="4487449"/>
            <a:ext cx="1317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Row 2 of P matrix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54980" y="450412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70220" y="404141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9454" y="3812435"/>
            <a:ext cx="383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[  1  </a:t>
            </a:r>
            <a:r>
              <a:rPr lang="en-US" sz="1600" dirty="0" smtClean="0">
                <a:solidFill>
                  <a:schemeClr val="tx1"/>
                </a:solidFill>
              </a:rPr>
              <a:t> e</a:t>
            </a:r>
            <a:r>
              <a:rPr lang="en-US" sz="1600" baseline="30000" dirty="0" smtClean="0">
                <a:solidFill>
                  <a:schemeClr val="tx1"/>
                </a:solidFill>
              </a:rPr>
              <a:t>j2</a:t>
            </a:r>
            <a:r>
              <a:rPr lang="el-GR" sz="1600" baseline="30000" dirty="0" smtClean="0">
                <a:solidFill>
                  <a:schemeClr val="tx1"/>
                </a:solidFill>
              </a:rPr>
              <a:t>πθ</a:t>
            </a:r>
            <a:r>
              <a:rPr lang="en-US" sz="1600" dirty="0" smtClean="0">
                <a:solidFill>
                  <a:schemeClr val="tx1"/>
                </a:solidFill>
              </a:rPr>
              <a:t> e</a:t>
            </a:r>
            <a:r>
              <a:rPr lang="en-US" sz="1600" baseline="30000" dirty="0" smtClean="0">
                <a:solidFill>
                  <a:schemeClr val="tx1"/>
                </a:solidFill>
              </a:rPr>
              <a:t>j2</a:t>
            </a:r>
            <a:r>
              <a:rPr lang="el-GR" sz="1600" baseline="30000" dirty="0" smtClean="0">
                <a:solidFill>
                  <a:schemeClr val="tx1"/>
                </a:solidFill>
              </a:rPr>
              <a:t>π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  <a:r>
              <a:rPr lang="el-GR" sz="1600" baseline="30000" dirty="0" smtClean="0">
                <a:solidFill>
                  <a:schemeClr val="tx1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e</a:t>
            </a:r>
            <a:r>
              <a:rPr lang="en-US" sz="1600" baseline="30000" dirty="0" smtClean="0">
                <a:solidFill>
                  <a:schemeClr val="tx1"/>
                </a:solidFill>
              </a:rPr>
              <a:t>j2</a:t>
            </a:r>
            <a:r>
              <a:rPr lang="el-GR" sz="1600" baseline="30000" dirty="0" smtClean="0">
                <a:solidFill>
                  <a:schemeClr val="tx1"/>
                </a:solidFill>
              </a:rPr>
              <a:t>π</a:t>
            </a:r>
            <a:r>
              <a:rPr lang="en-US" sz="1600" baseline="30000" dirty="0" smtClean="0">
                <a:solidFill>
                  <a:schemeClr val="tx1"/>
                </a:solidFill>
              </a:rPr>
              <a:t>3</a:t>
            </a:r>
            <a:r>
              <a:rPr lang="el-GR" sz="1600" baseline="30000" dirty="0" smtClean="0">
                <a:solidFill>
                  <a:schemeClr val="tx1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e</a:t>
            </a:r>
            <a:r>
              <a:rPr lang="en-US" sz="1600" baseline="30000" dirty="0" smtClean="0">
                <a:solidFill>
                  <a:schemeClr val="tx1"/>
                </a:solidFill>
              </a:rPr>
              <a:t>j2</a:t>
            </a:r>
            <a:r>
              <a:rPr lang="el-GR" sz="1600" baseline="30000" dirty="0" smtClean="0">
                <a:solidFill>
                  <a:schemeClr val="tx1"/>
                </a:solidFill>
              </a:rPr>
              <a:t>π</a:t>
            </a:r>
            <a:r>
              <a:rPr lang="en-US" sz="1600" baseline="30000" dirty="0" smtClean="0">
                <a:solidFill>
                  <a:schemeClr val="tx1"/>
                </a:solidFill>
              </a:rPr>
              <a:t>4</a:t>
            </a:r>
            <a:r>
              <a:rPr lang="el-GR" sz="1600" baseline="30000" dirty="0" smtClean="0">
                <a:solidFill>
                  <a:schemeClr val="tx1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baseline="30000" dirty="0">
                <a:solidFill>
                  <a:schemeClr val="tx1"/>
                </a:solidFill>
              </a:rPr>
              <a:t>j2</a:t>
            </a:r>
            <a:r>
              <a:rPr lang="el-GR" sz="1600" baseline="30000" dirty="0" smtClean="0">
                <a:solidFill>
                  <a:schemeClr val="tx1"/>
                </a:solidFill>
              </a:rPr>
              <a:t>π</a:t>
            </a:r>
            <a:r>
              <a:rPr lang="en-US" sz="1600" baseline="30000" dirty="0" smtClean="0">
                <a:solidFill>
                  <a:schemeClr val="tx1"/>
                </a:solidFill>
              </a:rPr>
              <a:t>5</a:t>
            </a:r>
            <a:r>
              <a:rPr lang="el-GR" sz="1600" baseline="30000" dirty="0" smtClean="0">
                <a:solidFill>
                  <a:schemeClr val="tx1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baseline="30000" dirty="0">
                <a:solidFill>
                  <a:schemeClr val="tx1"/>
                </a:solidFill>
              </a:rPr>
              <a:t>j2</a:t>
            </a:r>
            <a:r>
              <a:rPr lang="el-GR" sz="1600" baseline="30000" dirty="0" smtClean="0">
                <a:solidFill>
                  <a:schemeClr val="tx1"/>
                </a:solidFill>
              </a:rPr>
              <a:t>π</a:t>
            </a:r>
            <a:r>
              <a:rPr lang="en-US" sz="1600" baseline="30000" dirty="0" smtClean="0">
                <a:solidFill>
                  <a:schemeClr val="tx1"/>
                </a:solidFill>
              </a:rPr>
              <a:t>6</a:t>
            </a:r>
            <a:r>
              <a:rPr lang="el-GR" sz="1600" baseline="30000" dirty="0" smtClean="0">
                <a:solidFill>
                  <a:schemeClr val="tx1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baseline="30000" dirty="0">
                <a:solidFill>
                  <a:schemeClr val="tx1"/>
                </a:solidFill>
              </a:rPr>
              <a:t>j2</a:t>
            </a:r>
            <a:r>
              <a:rPr lang="el-GR" sz="1600" baseline="30000" dirty="0" smtClean="0">
                <a:solidFill>
                  <a:schemeClr val="tx1"/>
                </a:solidFill>
              </a:rPr>
              <a:t>π</a:t>
            </a:r>
            <a:r>
              <a:rPr lang="en-US" sz="1600" baseline="30000" dirty="0" smtClean="0">
                <a:solidFill>
                  <a:schemeClr val="tx1"/>
                </a:solidFill>
              </a:rPr>
              <a:t>7</a:t>
            </a:r>
            <a:r>
              <a:rPr lang="el-GR" sz="1600" baseline="30000" dirty="0" smtClean="0">
                <a:solidFill>
                  <a:schemeClr val="tx1"/>
                </a:solidFill>
              </a:rPr>
              <a:t>θ</a:t>
            </a:r>
            <a:r>
              <a:rPr lang="en-US" sz="1600" dirty="0" smtClean="0">
                <a:solidFill>
                  <a:schemeClr val="tx1"/>
                </a:solidFill>
              </a:rPr>
              <a:t> ]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289" y="4072190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CSD for SS#2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ight Arrow 38"/>
          <p:cNvSpPr/>
          <p:nvPr/>
        </p:nvSpPr>
        <p:spPr bwMode="auto">
          <a:xfrm>
            <a:off x="4396983" y="3013192"/>
            <a:ext cx="729473" cy="175605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ight Arrow 39"/>
          <p:cNvSpPr/>
          <p:nvPr/>
        </p:nvSpPr>
        <p:spPr bwMode="auto">
          <a:xfrm>
            <a:off x="4434121" y="4915019"/>
            <a:ext cx="729473" cy="175605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27749" y="2231048"/>
            <a:ext cx="1495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HE LTF Sequence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99382" y="5625205"/>
            <a:ext cx="1495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HE LTF Sequence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269136" y="2932738"/>
            <a:ext cx="3798664" cy="304800"/>
            <a:chOff x="953453" y="2365348"/>
            <a:chExt cx="3310824" cy="3048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solidFill>
              <a:srgbClr val="FFCC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–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solidFill>
              <a:srgbClr val="FFCC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–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235254" y="4862149"/>
            <a:ext cx="3832546" cy="304800"/>
            <a:chOff x="953453" y="2365348"/>
            <a:chExt cx="3310824" cy="304800"/>
          </a:xfrm>
        </p:grpSpPr>
        <p:sp>
          <p:nvSpPr>
            <p:cNvPr id="53" name="Rectangle 52"/>
            <p:cNvSpPr/>
            <p:nvPr/>
          </p:nvSpPr>
          <p:spPr bwMode="auto">
            <a:xfrm>
              <a:off x="953453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368576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dirty="0">
                  <a:solidFill>
                    <a:schemeClr val="tx1"/>
                  </a:solidFill>
                </a:rPr>
                <a:t>ω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</a:t>
              </a:r>
              <a:r>
                <a:rPr kumimoji="0" lang="en-US" sz="1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783699" y="2365348"/>
              <a:ext cx="415123" cy="304800"/>
            </a:xfrm>
            <a:prstGeom prst="rect">
              <a:avLst/>
            </a:prstGeom>
            <a:solidFill>
              <a:srgbClr val="FFCC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-</a:t>
              </a:r>
              <a:r>
                <a:rPr lang="en-US" sz="1000" dirty="0" smtClean="0">
                  <a:solidFill>
                    <a:schemeClr val="tx1"/>
                  </a:solidFill>
                </a:rPr>
                <a:t>ω</a:t>
              </a:r>
              <a:r>
                <a:rPr lang="en-US" sz="1000" baseline="30000" dirty="0" smtClean="0">
                  <a:solidFill>
                    <a:schemeClr val="tx1"/>
                  </a:solidFill>
                </a:rPr>
                <a:t>2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</a:t>
              </a:r>
              <a:r>
                <a:rPr kumimoji="0" lang="en-US" sz="1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193742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ω</a:t>
              </a:r>
              <a:r>
                <a:rPr lang="en-US" sz="1000" baseline="30000" dirty="0" smtClean="0">
                  <a:solidFill>
                    <a:schemeClr val="tx1"/>
                  </a:solidFill>
                </a:rPr>
                <a:t>3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608865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ω</a:t>
              </a:r>
              <a:r>
                <a:rPr lang="en-US" sz="1000" baseline="30000" dirty="0" smtClean="0">
                  <a:solidFill>
                    <a:schemeClr val="tx1"/>
                  </a:solidFill>
                </a:rPr>
                <a:t>4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023988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ω</a:t>
              </a:r>
              <a:r>
                <a:rPr lang="en-US" sz="1000" baseline="30000" dirty="0" smtClean="0">
                  <a:solidFill>
                    <a:schemeClr val="tx1"/>
                  </a:solidFill>
                </a:rPr>
                <a:t>5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3439111" y="2365348"/>
              <a:ext cx="415123" cy="304800"/>
            </a:xfrm>
            <a:prstGeom prst="rect">
              <a:avLst/>
            </a:prstGeom>
            <a:solidFill>
              <a:srgbClr val="FFCC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-</a:t>
              </a:r>
              <a:r>
                <a:rPr lang="en-US" sz="1000" dirty="0" smtClean="0">
                  <a:solidFill>
                    <a:schemeClr val="tx1"/>
                  </a:solidFill>
                </a:rPr>
                <a:t>ω</a:t>
              </a:r>
              <a:r>
                <a:rPr lang="en-US" sz="1000" baseline="30000" dirty="0" smtClean="0">
                  <a:solidFill>
                    <a:schemeClr val="tx1"/>
                  </a:solidFill>
                </a:rPr>
                <a:t>6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849154" y="2365348"/>
              <a:ext cx="415123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ω</a:t>
              </a:r>
              <a:r>
                <a:rPr lang="en-US" sz="1000" baseline="30000" dirty="0" smtClean="0">
                  <a:solidFill>
                    <a:schemeClr val="tx1"/>
                  </a:solidFill>
                </a:rPr>
                <a:t>7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</a:p>
          </p:txBody>
        </p:sp>
      </p:grpSp>
      <p:sp>
        <p:nvSpPr>
          <p:cNvPr id="61" name="Up-Down Arrow 60"/>
          <p:cNvSpPr/>
          <p:nvPr/>
        </p:nvSpPr>
        <p:spPr bwMode="auto">
          <a:xfrm>
            <a:off x="6700139" y="3445229"/>
            <a:ext cx="241443" cy="1072966"/>
          </a:xfrm>
          <a:prstGeom prst="up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3990" y="3843212"/>
            <a:ext cx="1686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NOT ORTHOGONAL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4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Cross Correlation between LTF Spatial Streams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0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To quantify the non-orthogonality between different LTF spatial streams, we have computed cross correlation between them.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When spatial stream are completely orthogonal cross correlation terms would be zero.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Not all LTF spatial streams are equal, some stream pair have worse interference between each other than other stream pairs.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276560"/>
              </p:ext>
            </p:extLst>
          </p:nvPr>
        </p:nvGraphicFramePr>
        <p:xfrm>
          <a:off x="1295400" y="3276600"/>
          <a:ext cx="6553197" cy="22097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8133"/>
                <a:gridCol w="728133"/>
                <a:gridCol w="728133"/>
                <a:gridCol w="728133"/>
                <a:gridCol w="728133"/>
                <a:gridCol w="728133"/>
                <a:gridCol w="728133"/>
                <a:gridCol w="728133"/>
                <a:gridCol w="728133"/>
              </a:tblGrid>
              <a:tr h="245533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0.002406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0.049069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0.29361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0.343407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0.000507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0.000301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0.033816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0.098141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0.049069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2.31E-07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0.245362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0.00542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0.003688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0.002406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0.000678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0.01219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0.09817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0.000307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0.003764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7.53E-05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0.000231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0.147246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0.001354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0.061323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0.196079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0.269276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0.024541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0.00634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#8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54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Residual Frequency/Phase Offset Compensation with P matrix masked LTF symbols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977632" y="2166540"/>
            <a:ext cx="3289300" cy="3742532"/>
            <a:chOff x="457200" y="2588419"/>
            <a:chExt cx="3289300" cy="3742532"/>
          </a:xfrm>
        </p:grpSpPr>
        <p:sp>
          <p:nvSpPr>
            <p:cNvPr id="7" name="Rectangle 6"/>
            <p:cNvSpPr/>
            <p:nvPr/>
          </p:nvSpPr>
          <p:spPr bwMode="auto">
            <a:xfrm>
              <a:off x="457200" y="3276600"/>
              <a:ext cx="32766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p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erform de-spreading per stream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57200" y="2588419"/>
              <a:ext cx="32766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Received LTF symbols (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freq</a:t>
              </a:r>
              <a:r>
                <a:rPr lang="en-US" sz="1600" dirty="0" smtClean="0">
                  <a:solidFill>
                    <a:schemeClr val="tx1"/>
                  </a:solidFill>
                </a:rPr>
                <a:t>-domain)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266935" y="3997325"/>
              <a:ext cx="6096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" name="Straight Arrow Connector 10"/>
            <p:cNvCxnSpPr>
              <a:endCxn id="9" idx="0"/>
            </p:cNvCxnSpPr>
            <p:nvPr/>
          </p:nvCxnSpPr>
          <p:spPr bwMode="auto">
            <a:xfrm>
              <a:off x="2571735" y="3657600"/>
              <a:ext cx="0" cy="33972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1981200" y="2969419"/>
              <a:ext cx="0" cy="30718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644483" y="3657600"/>
              <a:ext cx="0" cy="10604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2571735" y="4378325"/>
              <a:ext cx="0" cy="33972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Rectangle 24"/>
            <p:cNvSpPr/>
            <p:nvPr/>
          </p:nvSpPr>
          <p:spPr bwMode="auto">
            <a:xfrm>
              <a:off x="457200" y="4718050"/>
              <a:ext cx="3276600" cy="6159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estimate residual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frequency/phase offset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7" name="Elbow Connector 26"/>
            <p:cNvCxnSpPr>
              <a:stCxn id="25" idx="3"/>
              <a:endCxn id="8" idx="3"/>
            </p:cNvCxnSpPr>
            <p:nvPr/>
          </p:nvCxnSpPr>
          <p:spPr bwMode="auto">
            <a:xfrm flipV="1">
              <a:off x="3733800" y="2778919"/>
              <a:ext cx="12700" cy="2247106"/>
            </a:xfrm>
            <a:prstGeom prst="bent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469900" y="5714207"/>
              <a:ext cx="3276600" cy="6167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>
                  <a:solidFill>
                    <a:schemeClr val="tx1"/>
                  </a:solidFill>
                </a:rPr>
                <a:t>Compensated LTF symbols for time domain de-spreading processing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 bwMode="auto">
          <a:xfrm flipH="1">
            <a:off x="3092167" y="3352800"/>
            <a:ext cx="19208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2131722" y="3405583"/>
            <a:ext cx="28813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004681" y="3121967"/>
            <a:ext cx="4050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‘K’ de-</a:t>
            </a:r>
            <a:r>
              <a:rPr lang="en-US" dirty="0" err="1" smtClean="0">
                <a:solidFill>
                  <a:srgbClr val="FF0000"/>
                </a:solidFill>
              </a:rPr>
              <a:t>spreaded</a:t>
            </a:r>
            <a:r>
              <a:rPr lang="en-US" dirty="0" smtClean="0">
                <a:solidFill>
                  <a:srgbClr val="FF0000"/>
                </a:solidFill>
              </a:rPr>
              <a:t> tones used for residual frequency/phase offset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01632" y="255312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x 242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21218" y="3952337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x 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91811" y="3966389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x 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84420" y="4243388"/>
            <a:ext cx="1101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f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o</a:t>
            </a:r>
            <a:r>
              <a:rPr lang="en-US" sz="1200" dirty="0" smtClean="0">
                <a:solidFill>
                  <a:schemeClr val="tx1"/>
                </a:solidFill>
              </a:rPr>
              <a:t> &amp;</a:t>
            </a:r>
            <a:r>
              <a:rPr lang="el-GR" sz="1200" dirty="0" smtClean="0">
                <a:solidFill>
                  <a:schemeClr val="tx1"/>
                </a:solidFill>
              </a:rPr>
              <a:t>θ</a:t>
            </a:r>
            <a:r>
              <a:rPr lang="en-US" sz="1200" dirty="0" smtClean="0">
                <a:solidFill>
                  <a:schemeClr val="tx1"/>
                </a:solidFill>
              </a:rPr>
              <a:t> per STA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3" name="Elbow Connector 42"/>
          <p:cNvCxnSpPr>
            <a:stCxn id="8" idx="1"/>
            <a:endCxn id="31" idx="1"/>
          </p:cNvCxnSpPr>
          <p:nvPr/>
        </p:nvCxnSpPr>
        <p:spPr bwMode="auto">
          <a:xfrm rot="10800000" flipH="1" flipV="1">
            <a:off x="977632" y="2357040"/>
            <a:ext cx="12700" cy="3243660"/>
          </a:xfrm>
          <a:prstGeom prst="bentConnector3">
            <a:avLst>
              <a:gd name="adj1" fmla="val -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76200" y="5025467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2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x 242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29190" y="4707661"/>
            <a:ext cx="4041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</a:rPr>
              <a:t>Note: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We have performed tests with various K.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Obviously high K values means higher complexity at the AP receiver.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(The chosen tones were evenly spaced across frequency for diversity effects)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89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P-Matrix De-spreading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304800" y="2132013"/>
            <a:ext cx="8357263" cy="543560"/>
            <a:chOff x="352689" y="2362200"/>
            <a:chExt cx="8105511" cy="543560"/>
          </a:xfrm>
        </p:grpSpPr>
        <p:sp>
          <p:nvSpPr>
            <p:cNvPr id="7" name="Rectangle 6"/>
            <p:cNvSpPr/>
            <p:nvPr/>
          </p:nvSpPr>
          <p:spPr bwMode="auto">
            <a:xfrm>
              <a:off x="352689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</a:t>
              </a:r>
              <a:r>
                <a:rPr kumimoji="0" lang="en-US" sz="1100" b="0" i="0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089554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</a:t>
              </a:r>
              <a:r>
                <a:rPr lang="en-US" sz="1100" baseline="-25000" dirty="0">
                  <a:solidFill>
                    <a:schemeClr val="tx1"/>
                  </a:solidFill>
                </a:rPr>
                <a:t>2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j2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826418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j3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563283" y="236728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j4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300147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j5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037012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6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j6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773876" y="236220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7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j7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10741" y="236728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8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j8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247606" y="237236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9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j9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984470" y="237236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j10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721335" y="2372360"/>
              <a:ext cx="736865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11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j11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>
            <a:off x="7391400" y="1828800"/>
            <a:ext cx="152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8305735" y="153118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Freq.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135" y="1695231"/>
            <a:ext cx="1873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LTF sequence w/ CSD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 rot="5400000">
            <a:off x="1700315" y="2043019"/>
            <a:ext cx="256970" cy="2743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1824302" y="3657600"/>
            <a:ext cx="0" cy="6163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314417" y="2800033"/>
            <a:ext cx="8347646" cy="573464"/>
            <a:chOff x="352689" y="2327216"/>
            <a:chExt cx="8096183" cy="573464"/>
          </a:xfrm>
          <a:noFill/>
        </p:grpSpPr>
        <p:sp>
          <p:nvSpPr>
            <p:cNvPr id="33" name="Rectangle 32"/>
            <p:cNvSpPr/>
            <p:nvPr/>
          </p:nvSpPr>
          <p:spPr bwMode="auto">
            <a:xfrm>
              <a:off x="352689" y="236220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r>
                <a:rPr lang="en-US" sz="1100" baseline="30000" dirty="0" smtClean="0">
                  <a:solidFill>
                    <a:schemeClr val="tx1"/>
                  </a:solidFill>
                </a:rPr>
                <a:t>*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089554" y="236220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</a:t>
              </a:r>
              <a:r>
                <a:rPr lang="en-US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100" baseline="30000" dirty="0" smtClean="0">
                  <a:solidFill>
                    <a:schemeClr val="tx1"/>
                  </a:solidFill>
                </a:rPr>
                <a:t>* 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j2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826418" y="236220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r>
                <a:rPr lang="en-US" sz="1100" baseline="30000" dirty="0" smtClean="0">
                  <a:solidFill>
                    <a:schemeClr val="tx1"/>
                  </a:solidFill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j3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563283" y="236728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j4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300280" y="2364581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5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j5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972330" y="2362200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j10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12007" y="2327216"/>
              <a:ext cx="736865" cy="533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11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*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e-</a:t>
              </a:r>
              <a:r>
                <a:rPr kumimoji="0" 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j11</a:t>
              </a:r>
              <a:r>
                <a:rPr kumimoji="0" lang="el-GR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θ</a:t>
              </a:r>
              <a:endPara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690286" y="267790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90286" y="431452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1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47" name="Right Brace 46"/>
          <p:cNvSpPr/>
          <p:nvPr/>
        </p:nvSpPr>
        <p:spPr bwMode="auto">
          <a:xfrm rot="5400000">
            <a:off x="2443250" y="2266493"/>
            <a:ext cx="256970" cy="2743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2567237" y="3892954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405158" y="431999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2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73547" y="42149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1295400" y="4273954"/>
            <a:ext cx="7696199" cy="52664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ight Brace 53"/>
          <p:cNvSpPr/>
          <p:nvPr/>
        </p:nvSpPr>
        <p:spPr bwMode="auto">
          <a:xfrm rot="5400000">
            <a:off x="7961715" y="2694212"/>
            <a:ext cx="210727" cy="184904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60851" y="268783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651557" y="213657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675381" y="274840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8067079" y="3766579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899412" y="436084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10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529256" y="42508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493699" y="3945275"/>
            <a:ext cx="5962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In total ‘M’ number of potential channel coefficient estimates from de-spreading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Down Arrow 66"/>
          <p:cNvSpPr/>
          <p:nvPr/>
        </p:nvSpPr>
        <p:spPr bwMode="auto">
          <a:xfrm>
            <a:off x="2449579" y="4759488"/>
            <a:ext cx="214947" cy="77393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Down Arrow 67"/>
          <p:cNvSpPr/>
          <p:nvPr/>
        </p:nvSpPr>
        <p:spPr bwMode="auto">
          <a:xfrm>
            <a:off x="5400590" y="4711482"/>
            <a:ext cx="214947" cy="77393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Down Arrow 68"/>
          <p:cNvSpPr/>
          <p:nvPr/>
        </p:nvSpPr>
        <p:spPr bwMode="auto">
          <a:xfrm>
            <a:off x="7959604" y="4711482"/>
            <a:ext cx="214947" cy="77393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903846" y="4858780"/>
            <a:ext cx="2581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Selectively compute</a:t>
            </a:r>
          </a:p>
          <a:p>
            <a:r>
              <a:rPr lang="en-US" sz="1800" b="1" dirty="0" smtClean="0">
                <a:solidFill>
                  <a:srgbClr val="0070C0"/>
                </a:solidFill>
              </a:rPr>
              <a:t>(sub-sample)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368539" y="57150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2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319550" y="562824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6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913318" y="561780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</a:t>
            </a:r>
            <a:r>
              <a:rPr lang="en-US" sz="1800" baseline="-25000" dirty="0" smtClean="0">
                <a:solidFill>
                  <a:schemeClr val="tx1"/>
                </a:solidFill>
              </a:rPr>
              <a:t>10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2286000" y="5602584"/>
            <a:ext cx="6705599" cy="526646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499156" y="562266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66366" y="6093554"/>
            <a:ext cx="8423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Total of ‘K’ number of channel coefficient estimates for frequency/phase tracking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410539" y="28239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152400" y="2003008"/>
            <a:ext cx="3313590" cy="1506600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959802" y="2038088"/>
            <a:ext cx="3313590" cy="1506600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7141948" y="1950057"/>
            <a:ext cx="1940099" cy="1506600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142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640" y="1371600"/>
            <a:ext cx="7770813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Simulation Assumption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BW: 20MHz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Channel Model: </a:t>
            </a:r>
            <a:r>
              <a:rPr lang="en-US" sz="1600" b="0" dirty="0" err="1" smtClean="0"/>
              <a:t>TGac</a:t>
            </a:r>
            <a:r>
              <a:rPr lang="en-US" sz="1600" b="0" dirty="0" smtClean="0"/>
              <a:t> Channel D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Configuration: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4 Rx AP with FOUR of 1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STA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8 </a:t>
            </a:r>
            <a:r>
              <a:rPr lang="en-US" sz="1600" dirty="0"/>
              <a:t>Rx AP with </a:t>
            </a:r>
            <a:r>
              <a:rPr lang="en-US" sz="1600" dirty="0" smtClean="0"/>
              <a:t>SIX of </a:t>
            </a:r>
            <a:r>
              <a:rPr lang="en-US" sz="1600" dirty="0"/>
              <a:t>1 </a:t>
            </a:r>
            <a:r>
              <a:rPr lang="en-US" sz="1600" dirty="0" err="1"/>
              <a:t>Tx</a:t>
            </a:r>
            <a:r>
              <a:rPr lang="en-US" sz="1600" dirty="0"/>
              <a:t> </a:t>
            </a:r>
            <a:r>
              <a:rPr lang="en-US" sz="1600" dirty="0" smtClean="0"/>
              <a:t>STA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Transmit timing spread among users: spread uniformly within 0us, 0.5us, and 1us</a:t>
            </a:r>
            <a:endParaRPr lang="en-US" sz="16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Identical SNR among STAs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MCS 6, Payload Size 1000 Bytes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IPN: -41dBc (both at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and Rx)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Real frequency/phase offset tracking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/>
              <a:t>‘K’ de-spread channel coefficients in frequency domain was used in tracking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b="0" dirty="0" smtClean="0"/>
              <a:t>de-spread channel coefficients in time domain (after frequency/phase compensation) used in data symbol equalization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 smtClean="0"/>
              <a:t>Real channel estimation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To compare the effect of non-orthogonality, we have also compared with applying block CSD (i.e. phase is rotated every 8 tones) [see APPENDIX]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82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4240"/>
            <a:ext cx="4533900" cy="3400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06" y="1534240"/>
            <a:ext cx="4533900" cy="3400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Performance with LTF P matrix masking (</a:t>
            </a:r>
            <a:r>
              <a:rPr lang="en-US" sz="2800" dirty="0" smtClean="0"/>
              <a:t>1/5)</a:t>
            </a: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5181600"/>
            <a:ext cx="7770813" cy="9128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In order to combat non-orthogonality of the P matrix with CSD, residual frequency/phase offset compensation </a:t>
            </a:r>
            <a:r>
              <a:rPr lang="en-US" sz="1600" dirty="0" smtClean="0">
                <a:solidFill>
                  <a:srgbClr val="FF0000"/>
                </a:solidFill>
              </a:rPr>
              <a:t>MUST</a:t>
            </a:r>
            <a:r>
              <a:rPr lang="en-US" sz="1600" dirty="0" smtClean="0"/>
              <a:t> be performed with </a:t>
            </a:r>
            <a:r>
              <a:rPr lang="en-US" sz="1600" dirty="0" smtClean="0">
                <a:solidFill>
                  <a:srgbClr val="FF0000"/>
                </a:solidFill>
              </a:rPr>
              <a:t>MANY</a:t>
            </a:r>
            <a:r>
              <a:rPr lang="en-US" sz="1600" dirty="0" smtClean="0"/>
              <a:t> tones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We can see that if P matrix is perfectly orthogonal freq./phase offset tracking works even with 4 values (i.e. tones)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3733800"/>
            <a:ext cx="29194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 Rx AP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1Tx, 4 STA w/ 1 SS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0us transmit time spread among STAs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12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with LTF P matrix masking </a:t>
            </a:r>
            <a:r>
              <a:rPr lang="en-US" sz="2800" dirty="0" smtClean="0"/>
              <a:t>(2/5</a:t>
            </a:r>
            <a:r>
              <a:rPr lang="en-US" sz="28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6" y="1965960"/>
            <a:ext cx="4533900" cy="3400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981200"/>
            <a:ext cx="4533900" cy="3400425"/>
          </a:xfrm>
          <a:prstGeom prst="rect">
            <a:avLst/>
          </a:prstGeom>
        </p:spPr>
      </p:pic>
      <p:sp>
        <p:nvSpPr>
          <p:cNvPr id="9" name="Content Placeholder 10"/>
          <p:cNvSpPr>
            <a:spLocks noGrp="1"/>
          </p:cNvSpPr>
          <p:nvPr>
            <p:ph idx="1"/>
          </p:nvPr>
        </p:nvSpPr>
        <p:spPr>
          <a:xfrm>
            <a:off x="685800" y="5335587"/>
            <a:ext cx="7770813" cy="9128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Similar trend can be observed with transmit time dispersion among STAs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845363" y="3124200"/>
            <a:ext cx="31438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 Rx AP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1Tx, 4 STA w/ 1 SS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0.5us </a:t>
            </a:r>
            <a:r>
              <a:rPr lang="en-US" sz="1400" dirty="0" smtClean="0">
                <a:solidFill>
                  <a:srgbClr val="FF0000"/>
                </a:solidFill>
              </a:rPr>
              <a:t>transmit time spread among STAs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16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1129</TotalTime>
  <Words>1479</Words>
  <Application>Microsoft Office PowerPoint</Application>
  <PresentationFormat>On-screen Show (4:3)</PresentationFormat>
  <Paragraphs>345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LTF Design for Uplink MU-MIMO</vt:lpstr>
      <vt:lpstr>LTF Sequence for Uplink MU-MIMO</vt:lpstr>
      <vt:lpstr>Non-Orthogonality of P matrix Masking</vt:lpstr>
      <vt:lpstr>Cross Correlation between LTF Spatial Streams</vt:lpstr>
      <vt:lpstr>Residual Frequency/Phase Offset Compensation with P matrix masked LTF symbols</vt:lpstr>
      <vt:lpstr>P-Matrix De-spreading</vt:lpstr>
      <vt:lpstr>Simulation Setup</vt:lpstr>
      <vt:lpstr>Performance with LTF P matrix masking (1/5)</vt:lpstr>
      <vt:lpstr>Performance with LTF P matrix masking (2/5)</vt:lpstr>
      <vt:lpstr>Performance with LTF P matrix masking (3/5)</vt:lpstr>
      <vt:lpstr>Performance with LTF P matrix masking (4/5)</vt:lpstr>
      <vt:lpstr>Performance with LTF P matrix masking (5/5)</vt:lpstr>
      <vt:lpstr>PAPR issue with P matrix masking</vt:lpstr>
      <vt:lpstr>PAPR of LTF Symbols with P matrix Masking</vt:lpstr>
      <vt:lpstr>Conclusion</vt:lpstr>
      <vt:lpstr>Strawpoll</vt:lpstr>
      <vt:lpstr>References</vt:lpstr>
      <vt:lpstr>Appendix: Example of Block CSD vs Regular CSD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Pilot Design for Uplink MU-MIMO</dc:title>
  <dc:creator>Daewon Lee</dc:creator>
  <cp:lastModifiedBy>Daewon Lee</cp:lastModifiedBy>
  <cp:revision>284</cp:revision>
  <cp:lastPrinted>1601-01-01T00:00:00Z</cp:lastPrinted>
  <dcterms:created xsi:type="dcterms:W3CDTF">2015-06-29T22:16:55Z</dcterms:created>
  <dcterms:modified xsi:type="dcterms:W3CDTF">2015-07-13T17:07:52Z</dcterms:modified>
</cp:coreProperties>
</file>