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3" r:id="rId1"/>
  </p:sldMasterIdLst>
  <p:notesMasterIdLst>
    <p:notesMasterId r:id="rId22"/>
  </p:notesMasterIdLst>
  <p:handoutMasterIdLst>
    <p:handoutMasterId r:id="rId23"/>
  </p:handoutMasterIdLst>
  <p:sldIdLst>
    <p:sldId id="529" r:id="rId2"/>
    <p:sldId id="514" r:id="rId3"/>
    <p:sldId id="571" r:id="rId4"/>
    <p:sldId id="594" r:id="rId5"/>
    <p:sldId id="575" r:id="rId6"/>
    <p:sldId id="578" r:id="rId7"/>
    <p:sldId id="580" r:id="rId8"/>
    <p:sldId id="583" r:id="rId9"/>
    <p:sldId id="585" r:id="rId10"/>
    <p:sldId id="587" r:id="rId11"/>
    <p:sldId id="582" r:id="rId12"/>
    <p:sldId id="596" r:id="rId13"/>
    <p:sldId id="589" r:id="rId14"/>
    <p:sldId id="595" r:id="rId15"/>
    <p:sldId id="591" r:id="rId16"/>
    <p:sldId id="592" r:id="rId17"/>
    <p:sldId id="581" r:id="rId18"/>
    <p:sldId id="588" r:id="rId19"/>
    <p:sldId id="593" r:id="rId20"/>
    <p:sldId id="577" r:id="rId2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3399FF"/>
    <a:srgbClr val="FFFF00"/>
    <a:srgbClr val="66CC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963" autoAdjust="0"/>
    <p:restoredTop sz="97994" autoAdjust="0"/>
  </p:normalViewPr>
  <p:slideViewPr>
    <p:cSldViewPr>
      <p:cViewPr varScale="1">
        <p:scale>
          <a:sx n="54" d="100"/>
          <a:sy n="54" d="100"/>
        </p:scale>
        <p:origin x="-888" y="-67"/>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632" y="-8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BD32B504-A888-4620-871E-4C7196395CC7}"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2594124480"/>
      </p:ext>
    </p:extLst>
  </p:cSld>
  <p:clrMap bg1="lt1" tx1="dk1" bg2="lt2" tx2="dk2" accent1="accent1" accent2="accent2" accent3="accent3" accent4="accent4" accent5="accent5" accent6="accent6" hlink="hlink" folHlink="folHlink"/>
  <p:hf sldNum="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802.11-13/xxxxr0</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71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282153" y="8985250"/>
            <a:ext cx="19995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dirty="0" smtClean="0"/>
              <a:t>Yonggang Fang, </a:t>
            </a:r>
            <a:r>
              <a:rPr lang="en-US" dirty="0" err="1" smtClean="0"/>
              <a:t>ZTETX</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B2E2529D-A12F-4941-8D14-D7D39A04F2A2}"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xmlns="" val="546495363"/>
      </p:ext>
    </p:extLst>
  </p:cSld>
  <p:clrMap bg1="lt1" tx1="dk1" bg2="lt2" tx2="dk2" accent1="accent1" accent2="accent2" accent3="accent3" accent4="accent4" accent5="accent5" accent6="accent6" hlink="hlink" folHlink="folHlink"/>
  <p:hf sldNum="0"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xfrm>
            <a:off x="4085880" y="95706"/>
            <a:ext cx="2195858"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802.11-13/xxxxr0</a:t>
            </a:r>
          </a:p>
        </p:txBody>
      </p:sp>
      <p:sp>
        <p:nvSpPr>
          <p:cNvPr id="20483" name="Rectangle 3"/>
          <p:cNvSpPr>
            <a:spLocks noGrp="1" noChangeArrowheads="1"/>
          </p:cNvSpPr>
          <p:nvPr>
            <p:ph type="dt" sz="quarter" idx="1"/>
          </p:nvPr>
        </p:nvSpPr>
        <p:spPr>
          <a:xfrm>
            <a:off x="654050" y="95706"/>
            <a:ext cx="916020" cy="21544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5" name="Rectangle 7"/>
          <p:cNvSpPr>
            <a:spLocks noGrp="1" noChangeArrowheads="1"/>
          </p:cNvSpPr>
          <p:nvPr>
            <p:ph type="sldNum" sz="quarter" idx="5"/>
          </p:nvPr>
        </p:nvSpPr>
        <p:spPr>
          <a:xfrm>
            <a:off x="3319460" y="8986035"/>
            <a:ext cx="415178" cy="184666"/>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xfrm>
            <a:off x="1154113" y="701675"/>
            <a:ext cx="4625975" cy="3468688"/>
          </a:xfrm>
          <a:ln/>
        </p:spPr>
      </p:sp>
      <p:sp>
        <p:nvSpPr>
          <p:cNvPr id="20487" name="Rectangle 3"/>
          <p:cNvSpPr>
            <a:spLocks noGrp="1" noChangeArrowheads="1"/>
          </p:cNvSpPr>
          <p:nvPr>
            <p:ph type="body" idx="1"/>
          </p:nvPr>
        </p:nvSpPr>
        <p:spPr>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smtClean="0"/>
          </a:p>
        </p:txBody>
      </p:sp>
      <p:sp>
        <p:nvSpPr>
          <p:cNvPr id="20484" name="Rectangle 6"/>
          <p:cNvSpPr>
            <a:spLocks noGrp="1" noChangeArrowheads="1"/>
          </p:cNvSpPr>
          <p:nvPr>
            <p:ph type="ftr" sz="quarter" idx="4"/>
          </p:nvPr>
        </p:nvSpPr>
        <p:spPr>
          <a:xfrm>
            <a:off x="4229100" y="8985250"/>
            <a:ext cx="1999586" cy="184666"/>
          </a:xfrm>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dirty="0" smtClean="0"/>
              <a:t>Yonggang Fang, </a:t>
            </a:r>
            <a:r>
              <a:rPr lang="en-US" dirty="0" err="1" smtClean="0"/>
              <a:t>ZTETX</a:t>
            </a:r>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xmlns="" val="2800385746"/>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Tree>
    <p:extLst>
      <p:ext uri="{BB962C8B-B14F-4D97-AF65-F5344CB8AC3E}">
        <p14:creationId xmlns:p14="http://schemas.microsoft.com/office/powerpoint/2010/main" xmlns="" val="99205966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Tree>
    <p:extLst>
      <p:ext uri="{BB962C8B-B14F-4D97-AF65-F5344CB8AC3E}">
        <p14:creationId xmlns:p14="http://schemas.microsoft.com/office/powerpoint/2010/main" xmlns="" val="6204095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666026" y="240268"/>
            <a:ext cx="3154902"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a:t>
            </a:r>
            <a:r>
              <a:rPr lang="en-US" altLang="ko-KR" sz="1600" b="1" dirty="0" smtClean="0">
                <a:ea typeface="굴림" pitchFamily="34" charset="-127"/>
              </a:rPr>
              <a:t>802.11-15/0843r1</a:t>
            </a:r>
          </a:p>
        </p:txBody>
      </p:sp>
      <p:sp>
        <p:nvSpPr>
          <p:cNvPr id="11" name="Rectangle 10"/>
          <p:cNvSpPr/>
          <p:nvPr userDrawn="1"/>
        </p:nvSpPr>
        <p:spPr>
          <a:xfrm>
            <a:off x="366089" y="271046"/>
            <a:ext cx="1023037" cy="338554"/>
          </a:xfrm>
          <a:prstGeom prst="rect">
            <a:avLst/>
          </a:prstGeom>
        </p:spPr>
        <p:txBody>
          <a:bodyPr wrap="none">
            <a:spAutoFit/>
          </a:bodyPr>
          <a:lstStyle/>
          <a:p>
            <a:pPr marL="0" lvl="0" indent="-99483" algn="l" eaLnBrk="0" hangingPunct="0"/>
            <a:r>
              <a:rPr lang="en-US" altLang="ko-KR" sz="1600" b="1" dirty="0" smtClean="0">
                <a:ea typeface="굴림" pitchFamily="34" charset="-127"/>
              </a:rPr>
              <a:t>July 2015</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
        <p:nvSpPr>
          <p:cNvPr id="12" name="Rectangle 5"/>
          <p:cNvSpPr txBox="1">
            <a:spLocks noChangeArrowheads="1"/>
          </p:cNvSpPr>
          <p:nvPr userDrawn="1"/>
        </p:nvSpPr>
        <p:spPr bwMode="auto">
          <a:xfrm>
            <a:off x="6934200" y="6477000"/>
            <a:ext cx="1743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baseline="0" dirty="0" smtClean="0"/>
              <a:t>(ZTE)</a:t>
            </a:r>
            <a:endParaRPr lang="en-US" dirty="0"/>
          </a:p>
        </p:txBody>
      </p:sp>
    </p:spTree>
    <p:extLst>
      <p:ext uri="{BB962C8B-B14F-4D97-AF65-F5344CB8AC3E}">
        <p14:creationId xmlns:p14="http://schemas.microsoft.com/office/powerpoint/2010/main" xmlns="" val="2052437892"/>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Lst>
  <p:timing>
    <p:tnLst>
      <p:par>
        <p:cTn id="1" dur="indefinite" restart="never" nodeType="tmRoot"/>
      </p:par>
    </p:tnLst>
  </p:timing>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914400"/>
          </a:xfrm>
        </p:spPr>
        <p:txBody>
          <a:bodyPr/>
          <a:lstStyle/>
          <a:p>
            <a:r>
              <a:rPr lang="en-US" dirty="0" smtClean="0"/>
              <a:t>UL MU Random Access Analysis</a:t>
            </a:r>
            <a:endParaRPr lang="en-US" dirty="0" smtClean="0">
              <a:latin typeface="+mn-lt"/>
            </a:endParaRPr>
          </a:p>
        </p:txBody>
      </p:sp>
      <p:sp>
        <p:nvSpPr>
          <p:cNvPr id="14339" name="Rectangle 6"/>
          <p:cNvSpPr>
            <a:spLocks noGrp="1" noChangeArrowheads="1"/>
          </p:cNvSpPr>
          <p:nvPr>
            <p:ph idx="1"/>
          </p:nvPr>
        </p:nvSpPr>
        <p:spPr>
          <a:xfrm>
            <a:off x="685800" y="1600200"/>
            <a:ext cx="7772400" cy="381000"/>
          </a:xfrm>
        </p:spPr>
        <p:txBody>
          <a:bodyPr/>
          <a:lstStyle/>
          <a:p>
            <a:pPr algn="ctr">
              <a:buFontTx/>
              <a:buNone/>
            </a:pPr>
            <a:r>
              <a:rPr lang="en-US" sz="2000" dirty="0" smtClean="0">
                <a:latin typeface="+mn-lt"/>
              </a:rPr>
              <a:t>Date:</a:t>
            </a:r>
            <a:r>
              <a:rPr lang="en-US" sz="2000" b="0" dirty="0" smtClean="0">
                <a:latin typeface="+mn-lt"/>
              </a:rPr>
              <a:t> 2015-07-13</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1" name="Rectangle 12"/>
          <p:cNvSpPr>
            <a:spLocks noChangeArrowheads="1"/>
          </p:cNvSpPr>
          <p:nvPr/>
        </p:nvSpPr>
        <p:spPr bwMode="auto">
          <a:xfrm>
            <a:off x="228600" y="2133600"/>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7" name="Table 6"/>
          <p:cNvGraphicFramePr>
            <a:graphicFrameLocks noGrp="1"/>
          </p:cNvGraphicFramePr>
          <p:nvPr/>
        </p:nvGraphicFramePr>
        <p:xfrm>
          <a:off x="685800" y="2667000"/>
          <a:ext cx="7924800" cy="3337560"/>
        </p:xfrm>
        <a:graphic>
          <a:graphicData uri="http://schemas.openxmlformats.org/drawingml/2006/table">
            <a:tbl>
              <a:tblPr firstRow="1" bandRow="1">
                <a:tableStyleId>{5C22544A-7EE6-4342-B048-85BDC9FD1C3A}</a:tableStyleId>
              </a:tblPr>
              <a:tblGrid>
                <a:gridCol w="1981200"/>
                <a:gridCol w="1589314"/>
                <a:gridCol w="2144486"/>
                <a:gridCol w="2209800"/>
              </a:tblGrid>
              <a:tr h="370840">
                <a:tc>
                  <a:txBody>
                    <a:bodyPr/>
                    <a:lstStyle/>
                    <a:p>
                      <a:pPr algn="ctr"/>
                      <a:r>
                        <a:rPr lang="en-US" sz="1600" dirty="0" smtClean="0">
                          <a:solidFill>
                            <a:schemeClr val="tx1"/>
                          </a:solidFill>
                        </a:rPr>
                        <a:t>Name</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Affiliation</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Address</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chemeClr val="tx1"/>
                          </a:solidFill>
                        </a:rPr>
                        <a:t>Email</a:t>
                      </a: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dirty="0" err="1" smtClean="0">
                          <a:solidFill>
                            <a:schemeClr val="tx1"/>
                          </a:solidFill>
                        </a:rPr>
                        <a:t>Yonggang</a:t>
                      </a:r>
                      <a:r>
                        <a:rPr lang="en-US" sz="1400" dirty="0" smtClean="0">
                          <a:solidFill>
                            <a:schemeClr val="tx1"/>
                          </a:solidFill>
                        </a:rPr>
                        <a:t> Fang</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dirty="0" smtClean="0">
                          <a:solidFill>
                            <a:schemeClr val="tx1"/>
                          </a:solidFill>
                        </a:rPr>
                        <a:t>Bo Sun</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zh-CN" altLang="zh-CN" sz="1600" b="0" i="0" u="none" strike="noStrike" cap="none" normalizeH="0" baseline="0" dirty="0" smtClean="0">
                        <a:ln>
                          <a:noFill/>
                        </a:ln>
                        <a:solidFill>
                          <a:schemeClr val="tx1"/>
                        </a:solidFill>
                        <a:effectLst/>
                        <a:latin typeface="Times New Roman" pitchFamily="18" charset="0"/>
                        <a:ea typeface="宋体" pitchFamily="2" charset="-122"/>
                        <a:cs typeface="Times New Roman"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r>
                        <a:rPr lang="en-US" sz="1400" kern="1200" dirty="0" err="1" smtClean="0">
                          <a:solidFill>
                            <a:schemeClr val="tx1"/>
                          </a:solidFill>
                          <a:latin typeface="+mn-lt"/>
                          <a:ea typeface="+mn-ea"/>
                          <a:cs typeface="+mn-cs"/>
                        </a:rPr>
                        <a:t>Kaiying</a:t>
                      </a:r>
                      <a:r>
                        <a:rPr lang="en-US" sz="1400" kern="1200" dirty="0" smtClean="0">
                          <a:solidFill>
                            <a:schemeClr val="tx1"/>
                          </a:solidFill>
                          <a:latin typeface="+mn-lt"/>
                          <a:ea typeface="+mn-ea"/>
                          <a:cs typeface="+mn-cs"/>
                        </a:rPr>
                        <a:t> </a:t>
                      </a:r>
                      <a:r>
                        <a:rPr lang="en-US" sz="1400" kern="1200" dirty="0" err="1" smtClean="0">
                          <a:solidFill>
                            <a:schemeClr val="tx1"/>
                          </a:solidFill>
                          <a:latin typeface="+mn-lt"/>
                          <a:ea typeface="+mn-ea"/>
                          <a:cs typeface="+mn-cs"/>
                        </a:rPr>
                        <a:t>Lv</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dirty="0" smtClean="0">
                          <a:solidFill>
                            <a:schemeClr val="tx1"/>
                          </a:solidFill>
                        </a:rPr>
                        <a:t>ZTE</a:t>
                      </a:r>
                      <a:endParaRPr 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tx1"/>
                          </a:solidFill>
                          <a:latin typeface="+mn-lt"/>
                          <a:ea typeface="+mn-ea"/>
                          <a:cs typeface="+mn-cs"/>
                        </a:rPr>
                        <a:t>Weiming</a:t>
                      </a:r>
                      <a:r>
                        <a:rPr lang="en-US" sz="1400" kern="1200" dirty="0" smtClean="0">
                          <a:solidFill>
                            <a:schemeClr val="tx1"/>
                          </a:solidFill>
                          <a:latin typeface="+mn-lt"/>
                          <a:ea typeface="+mn-ea"/>
                          <a:cs typeface="+mn-cs"/>
                        </a:rPr>
                        <a:t> Xing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tx1"/>
                          </a:solidFill>
                          <a:latin typeface="+mn-lt"/>
                          <a:ea typeface="+mn-ea"/>
                          <a:cs typeface="+mn-cs"/>
                        </a:rPr>
                        <a:t>Ke</a:t>
                      </a:r>
                      <a:r>
                        <a:rPr lang="en-US" sz="1400" kern="1200" dirty="0" smtClean="0">
                          <a:solidFill>
                            <a:schemeClr val="tx1"/>
                          </a:solidFill>
                          <a:latin typeface="+mn-lt"/>
                          <a:ea typeface="+mn-ea"/>
                          <a:cs typeface="+mn-cs"/>
                        </a:rPr>
                        <a:t> Yao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ZTE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He Huang</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tx1"/>
                          </a:solidFill>
                          <a:latin typeface="+mn-lt"/>
                          <a:ea typeface="+mn-ea"/>
                          <a:cs typeface="+mn-cs"/>
                        </a:rPr>
                        <a:t>ZTE</a:t>
                      </a:r>
                      <a:endParaRPr lang="en-US" sz="14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tx1"/>
                        </a:solidFill>
                        <a:latin typeface="+mn-lt"/>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6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7149387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Frame Overhead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10</a:t>
            </a:fld>
            <a:endParaRPr lang="en-US" dirty="0"/>
          </a:p>
        </p:txBody>
      </p:sp>
      <p:sp>
        <p:nvSpPr>
          <p:cNvPr id="7" name="Content Placeholder 2"/>
          <p:cNvSpPr>
            <a:spLocks noGrp="1"/>
          </p:cNvSpPr>
          <p:nvPr>
            <p:ph idx="1"/>
          </p:nvPr>
        </p:nvSpPr>
        <p:spPr>
          <a:xfrm>
            <a:off x="381000" y="1371600"/>
            <a:ext cx="8153400" cy="5029200"/>
          </a:xfrm>
        </p:spPr>
        <p:txBody>
          <a:bodyPr lIns="91440" tIns="0" bIns="0"/>
          <a:lstStyle/>
          <a:p>
            <a:pPr marL="342900" lvl="2" indent="-342900"/>
            <a:r>
              <a:rPr lang="en-US" sz="2400" b="1" dirty="0" smtClean="0">
                <a:ea typeface="+mn-ea"/>
              </a:rPr>
              <a:t>Overhead in Multi-BSS  </a:t>
            </a:r>
          </a:p>
          <a:p>
            <a:pPr marL="685800" lvl="3" indent="-342900"/>
            <a:r>
              <a:rPr lang="en-US" sz="2000" dirty="0" smtClean="0">
                <a:ea typeface="+mn-ea"/>
              </a:rPr>
              <a:t>Assumption</a:t>
            </a:r>
          </a:p>
          <a:p>
            <a:pPr marL="1028700" lvl="4" indent="-342900"/>
            <a:r>
              <a:rPr lang="en-US" sz="2000" dirty="0" smtClean="0">
                <a:ea typeface="+mn-ea"/>
              </a:rPr>
              <a:t>Deployment case  based on Scenario 3 of 802.11ax Simulation Scenario [5]  </a:t>
            </a:r>
          </a:p>
          <a:p>
            <a:pPr marL="1485900" lvl="5" indent="-342900"/>
            <a:r>
              <a:rPr lang="en-US" sz="2000" dirty="0" smtClean="0"/>
              <a:t>19 cells with cell radius R = 10m, </a:t>
            </a:r>
          </a:p>
          <a:p>
            <a:pPr marL="1485900" lvl="5" indent="-342900"/>
            <a:r>
              <a:rPr lang="en-US" sz="2000" dirty="0" smtClean="0"/>
              <a:t>reuse factor = 3. </a:t>
            </a:r>
          </a:p>
          <a:p>
            <a:pPr marL="1485900" lvl="5" indent="-342900"/>
            <a:r>
              <a:rPr lang="en-US" sz="2000" dirty="0" smtClean="0">
                <a:ea typeface="+mn-ea"/>
              </a:rPr>
              <a:t>10+ APs could be seen in OBSS [2] </a:t>
            </a:r>
          </a:p>
          <a:p>
            <a:pPr marL="1028700" lvl="4" indent="-342900"/>
            <a:r>
              <a:rPr lang="en-US" sz="2000" dirty="0" smtClean="0">
                <a:ea typeface="+mn-ea"/>
              </a:rPr>
              <a:t>Trigger Transmission:   is sent every 10ms</a:t>
            </a:r>
          </a:p>
          <a:p>
            <a:pPr marL="1028700" lvl="4" indent="-342900"/>
            <a:endParaRPr lang="en-US" sz="1800" dirty="0" smtClean="0">
              <a:ea typeface="+mn-ea"/>
            </a:endParaRPr>
          </a:p>
          <a:p>
            <a:pPr marL="685800" lvl="3" indent="-342900"/>
            <a:r>
              <a:rPr lang="en-US" sz="2000" dirty="0" smtClean="0">
                <a:ea typeface="+mn-ea"/>
              </a:rPr>
              <a:t>Total Trigger Frame Overhead</a:t>
            </a:r>
          </a:p>
          <a:p>
            <a:pPr marL="1028700" lvl="4" indent="-342900"/>
            <a:r>
              <a:rPr lang="en-US" sz="2000" dirty="0" smtClean="0">
                <a:ea typeface="+mn-ea"/>
              </a:rPr>
              <a:t>Trigger frame transmission by 10+AP will cause 1.4 ms overhead in 10ms period, which is about 14% air time used for trigger frames.</a:t>
            </a:r>
          </a:p>
          <a:p>
            <a:pPr marL="1028700" lvl="4" indent="-342900"/>
            <a:r>
              <a:rPr lang="en-US" sz="2000" dirty="0" smtClean="0">
                <a:ea typeface="+mn-ea"/>
              </a:rPr>
              <a:t>If using RTS/CTS to protect trigger frame transmission,  overhead would be even higher.</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Random Access Latency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11</a:t>
            </a:fld>
            <a:endParaRPr lang="en-US" dirty="0"/>
          </a:p>
        </p:txBody>
      </p:sp>
      <p:sp>
        <p:nvSpPr>
          <p:cNvPr id="7" name="Content Placeholder 2"/>
          <p:cNvSpPr>
            <a:spLocks noGrp="1"/>
          </p:cNvSpPr>
          <p:nvPr>
            <p:ph idx="1"/>
          </p:nvPr>
        </p:nvSpPr>
        <p:spPr>
          <a:xfrm>
            <a:off x="381000" y="1371600"/>
            <a:ext cx="8153400" cy="5029200"/>
          </a:xfrm>
        </p:spPr>
        <p:txBody>
          <a:bodyPr lIns="91440" tIns="0" bIns="0"/>
          <a:lstStyle/>
          <a:p>
            <a:pPr marL="342900" lvl="2" indent="-342900"/>
            <a:r>
              <a:rPr lang="en-US" sz="2400" b="1" dirty="0" smtClean="0">
                <a:ea typeface="+mn-ea"/>
              </a:rPr>
              <a:t>OFDMA RA</a:t>
            </a:r>
          </a:p>
          <a:p>
            <a:pPr marL="685800" lvl="3" indent="-342900"/>
            <a:r>
              <a:rPr lang="en-US" sz="2000" dirty="0" smtClean="0">
                <a:ea typeface="+mn-ea"/>
              </a:rPr>
              <a:t>If a trigger frame is used to trigger the random access procedure, it needs to be transmitted as often as possible. Otherwise, it would cause more random access latency comparing to CSMA/CA.  </a:t>
            </a:r>
          </a:p>
          <a:p>
            <a:pPr marL="685800" lvl="3" indent="-342900"/>
            <a:r>
              <a:rPr lang="en-US" sz="2000" dirty="0" smtClean="0">
                <a:ea typeface="+mn-ea"/>
              </a:rPr>
              <a:t>Assumptions     </a:t>
            </a:r>
          </a:p>
          <a:p>
            <a:pPr marL="1028700" lvl="4" indent="-342900"/>
            <a:r>
              <a:rPr lang="en-US" sz="2000" dirty="0" smtClean="0"/>
              <a:t>Assume the trigger frame is transmitted every 10ms.  </a:t>
            </a:r>
          </a:p>
          <a:p>
            <a:pPr marL="1028700" lvl="4" indent="-342900"/>
            <a:r>
              <a:rPr lang="en-US" sz="2000" dirty="0" smtClean="0"/>
              <a:t>40 STAs per BSS, and 50% STAs have buffered data for UL transmissions</a:t>
            </a:r>
            <a:endParaRPr lang="en-US" sz="1800" dirty="0" smtClean="0">
              <a:ea typeface="+mn-ea"/>
            </a:endParaRPr>
          </a:p>
          <a:p>
            <a:pPr marL="685800" lvl="3" indent="-342900"/>
            <a:r>
              <a:rPr lang="en-US" sz="2000" dirty="0" smtClean="0">
                <a:ea typeface="+mn-ea"/>
              </a:rPr>
              <a:t>Access delay</a:t>
            </a:r>
          </a:p>
          <a:p>
            <a:pPr marL="1028700" lvl="4" indent="-342900"/>
            <a:r>
              <a:rPr lang="en-US" sz="2000" dirty="0" smtClean="0"/>
              <a:t>If only 9 STAs are allowed to perform contention per trigger frame (for reduce collision probability), the probability that buffered STAs get a chance to contend is 22%, and half of them may transmit.</a:t>
            </a:r>
          </a:p>
          <a:p>
            <a:pPr marL="1028700" lvl="4" indent="-342900"/>
            <a:r>
              <a:rPr lang="en-US" sz="2000" dirty="0" smtClean="0"/>
              <a:t>If the STA depends on trigger frame (sent every 10 ms) to perform random access, the the average random access delay is &gt; 5ms. </a:t>
            </a:r>
            <a:endParaRPr lang="en-US" sz="2000" dirty="0" smtClean="0">
              <a:ea typeface="+mn-ea"/>
            </a:endParaRPr>
          </a:p>
          <a:p>
            <a:pPr marL="685800" lvl="3" indent="-342900"/>
            <a:r>
              <a:rPr lang="en-US" dirty="0" smtClean="0">
                <a:ea typeface="+mn-ea"/>
              </a:rPr>
              <a:t> </a:t>
            </a:r>
          </a:p>
          <a:p>
            <a:pPr marL="1028700" lvl="4" indent="-342900">
              <a:buNone/>
            </a:pPr>
            <a:endParaRPr lang="en-US" sz="1800" dirty="0" smtClean="0">
              <a:ea typeface="+mn-ea"/>
            </a:endParaRPr>
          </a:p>
          <a:p>
            <a:pPr marL="1028700" lvl="4" indent="-342900"/>
            <a:endParaRPr lang="en-US" sz="1800" dirty="0" smtClean="0">
              <a:ea typeface="+mn-ea"/>
            </a:endParaRPr>
          </a:p>
          <a:p>
            <a:pPr marL="685800" lvl="3" indent="-342900"/>
            <a:endParaRPr lang="en-US" sz="20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7" name="Content Placeholder 2"/>
          <p:cNvSpPr>
            <a:spLocks noGrp="1"/>
          </p:cNvSpPr>
          <p:nvPr>
            <p:ph idx="1"/>
          </p:nvPr>
        </p:nvSpPr>
        <p:spPr>
          <a:xfrm>
            <a:off x="381000" y="1371600"/>
            <a:ext cx="8153400" cy="2209800"/>
          </a:xfrm>
        </p:spPr>
        <p:txBody>
          <a:bodyPr lIns="91440" tIns="0" bIns="0"/>
          <a:lstStyle/>
          <a:p>
            <a:pPr marL="342900" lvl="2" indent="-342900"/>
            <a:r>
              <a:rPr lang="en-US" sz="2400" b="1" dirty="0" smtClean="0">
                <a:ea typeface="+mn-ea"/>
              </a:rPr>
              <a:t>Success Rate and Collision Probability    </a:t>
            </a:r>
          </a:p>
          <a:p>
            <a:pPr marL="685800" lvl="3" indent="-342900"/>
            <a:r>
              <a:rPr lang="en-US" sz="1800" dirty="0" smtClean="0">
                <a:ea typeface="+mn-ea"/>
              </a:rPr>
              <a:t>If the allocated RB for RA and STA is not 1-to-1 mapping, there exists collision probability for two STAs to contend the same RB. To control collisions, AP may need to limit the number of STAs for RA.  </a:t>
            </a:r>
          </a:p>
          <a:p>
            <a:pPr marL="685800" lvl="3" indent="-342900"/>
            <a:r>
              <a:rPr lang="en-US" sz="1800" dirty="0" smtClean="0">
                <a:ea typeface="+mn-ea"/>
              </a:rPr>
              <a:t>Assume that AP allows N of STAs  to perform RA after trigger frame, which can randomly transmit trigger response in UL MU PPDU format, if they have buffered data.</a:t>
            </a:r>
          </a:p>
        </p:txBody>
      </p:sp>
      <p:grpSp>
        <p:nvGrpSpPr>
          <p:cNvPr id="110" name="Group 109"/>
          <p:cNvGrpSpPr/>
          <p:nvPr/>
        </p:nvGrpSpPr>
        <p:grpSpPr>
          <a:xfrm>
            <a:off x="4200060" y="4168536"/>
            <a:ext cx="4562940" cy="2326085"/>
            <a:chOff x="4200060" y="4168536"/>
            <a:chExt cx="4562940" cy="2326085"/>
          </a:xfrm>
        </p:grpSpPr>
        <p:sp>
          <p:nvSpPr>
            <p:cNvPr id="8" name="Rectangle 7"/>
            <p:cNvSpPr/>
            <p:nvPr/>
          </p:nvSpPr>
          <p:spPr bwMode="auto">
            <a:xfrm>
              <a:off x="4940299" y="4191001"/>
              <a:ext cx="583150" cy="2062192"/>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10" name="Text Box 32"/>
            <p:cNvSpPr txBox="1">
              <a:spLocks noChangeArrowheads="1"/>
            </p:cNvSpPr>
            <p:nvPr/>
          </p:nvSpPr>
          <p:spPr bwMode="auto">
            <a:xfrm rot="16200000">
              <a:off x="3663144" y="4956516"/>
              <a:ext cx="1473941" cy="400110"/>
            </a:xfrm>
            <a:prstGeom prst="rect">
              <a:avLst/>
            </a:prstGeom>
            <a:noFill/>
            <a:ln w="9525">
              <a:noFill/>
              <a:miter lim="800000"/>
              <a:headEnd/>
              <a:tailEnd/>
            </a:ln>
            <a:effectLst/>
          </p:spPr>
          <p:txBody>
            <a:bodyPr wrap="square">
              <a:spAutoFit/>
            </a:bodyPr>
            <a:lstStyle/>
            <a:p>
              <a:pPr algn="ctr"/>
              <a:r>
                <a:rPr lang="en-US" sz="1000" dirty="0" smtClean="0"/>
                <a:t>MU Spatial / Frequency  Domain</a:t>
              </a:r>
              <a:endParaRPr lang="en-US" sz="1000" b="0" i="1" dirty="0"/>
            </a:p>
          </p:txBody>
        </p:sp>
        <p:sp>
          <p:nvSpPr>
            <p:cNvPr id="11" name="Text Box 32"/>
            <p:cNvSpPr txBox="1">
              <a:spLocks noChangeArrowheads="1"/>
            </p:cNvSpPr>
            <p:nvPr/>
          </p:nvSpPr>
          <p:spPr bwMode="auto">
            <a:xfrm>
              <a:off x="4818742" y="6248400"/>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12" name="Text Box 32"/>
            <p:cNvSpPr txBox="1">
              <a:spLocks noChangeArrowheads="1"/>
            </p:cNvSpPr>
            <p:nvPr/>
          </p:nvSpPr>
          <p:spPr bwMode="auto">
            <a:xfrm>
              <a:off x="4864096" y="4847714"/>
              <a:ext cx="738651" cy="507831"/>
            </a:xfrm>
            <a:prstGeom prst="rect">
              <a:avLst/>
            </a:prstGeom>
            <a:noFill/>
            <a:ln w="9525">
              <a:noFill/>
              <a:miter lim="800000"/>
              <a:headEnd/>
              <a:tailEnd/>
            </a:ln>
            <a:effectLst/>
          </p:spPr>
          <p:txBody>
            <a:bodyPr wrap="square">
              <a:spAutoFit/>
            </a:bodyPr>
            <a:lstStyle/>
            <a:p>
              <a:pPr algn="ctr"/>
              <a:r>
                <a:rPr lang="en-US" sz="900" dirty="0" smtClean="0"/>
                <a:t>HE Trigger for UL MU RA </a:t>
              </a:r>
              <a:endParaRPr lang="en-US" sz="900" b="0" dirty="0"/>
            </a:p>
          </p:txBody>
        </p:sp>
        <p:sp>
          <p:nvSpPr>
            <p:cNvPr id="17" name="Text Box 32"/>
            <p:cNvSpPr txBox="1">
              <a:spLocks noChangeArrowheads="1"/>
            </p:cNvSpPr>
            <p:nvPr/>
          </p:nvSpPr>
          <p:spPr bwMode="auto">
            <a:xfrm>
              <a:off x="6333445" y="6248400"/>
              <a:ext cx="990814" cy="246221"/>
            </a:xfrm>
            <a:prstGeom prst="rect">
              <a:avLst/>
            </a:prstGeom>
            <a:noFill/>
            <a:ln w="9525">
              <a:noFill/>
              <a:miter lim="800000"/>
              <a:headEnd/>
              <a:tailEnd/>
            </a:ln>
            <a:effectLst/>
          </p:spPr>
          <p:txBody>
            <a:bodyPr wrap="square">
              <a:spAutoFit/>
            </a:bodyPr>
            <a:lstStyle/>
            <a:p>
              <a:pPr algn="ctr"/>
              <a:r>
                <a:rPr lang="en-US" sz="1000" dirty="0" smtClean="0"/>
                <a:t>MU STAs</a:t>
              </a:r>
              <a:endParaRPr lang="en-US" sz="1000" b="0" i="1" dirty="0"/>
            </a:p>
          </p:txBody>
        </p:sp>
        <p:sp>
          <p:nvSpPr>
            <p:cNvPr id="26" name="Left Brace 25"/>
            <p:cNvSpPr/>
            <p:nvPr/>
          </p:nvSpPr>
          <p:spPr>
            <a:xfrm>
              <a:off x="4627542" y="4191001"/>
              <a:ext cx="182118" cy="2025164"/>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3" name="Rectangle 32"/>
            <p:cNvSpPr/>
            <p:nvPr/>
          </p:nvSpPr>
          <p:spPr bwMode="auto">
            <a:xfrm>
              <a:off x="8036509" y="4191001"/>
              <a:ext cx="583150" cy="2055568"/>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34" name="Text Box 32"/>
            <p:cNvSpPr txBox="1">
              <a:spLocks noChangeArrowheads="1"/>
            </p:cNvSpPr>
            <p:nvPr/>
          </p:nvSpPr>
          <p:spPr bwMode="auto">
            <a:xfrm>
              <a:off x="7933859" y="6248400"/>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35" name="Text Box 32"/>
            <p:cNvSpPr txBox="1">
              <a:spLocks noChangeArrowheads="1"/>
            </p:cNvSpPr>
            <p:nvPr/>
          </p:nvSpPr>
          <p:spPr bwMode="auto">
            <a:xfrm>
              <a:off x="7989808" y="4801334"/>
              <a:ext cx="753970" cy="646331"/>
            </a:xfrm>
            <a:prstGeom prst="rect">
              <a:avLst/>
            </a:prstGeom>
            <a:noFill/>
            <a:ln w="9525">
              <a:noFill/>
              <a:miter lim="800000"/>
              <a:headEnd/>
              <a:tailEnd/>
            </a:ln>
            <a:effectLst/>
          </p:spPr>
          <p:txBody>
            <a:bodyPr wrap="square">
              <a:spAutoFit/>
            </a:bodyPr>
            <a:lstStyle/>
            <a:p>
              <a:pPr algn="ctr"/>
              <a:r>
                <a:rPr lang="en-US" sz="900" dirty="0" smtClean="0"/>
                <a:t>HE  Trigger for Resource Allocation</a:t>
              </a:r>
              <a:r>
                <a:rPr lang="en-US" sz="900" b="0" dirty="0" smtClean="0"/>
                <a:t>.</a:t>
              </a:r>
              <a:endParaRPr lang="en-US" sz="900" b="0" dirty="0"/>
            </a:p>
          </p:txBody>
        </p:sp>
        <p:grpSp>
          <p:nvGrpSpPr>
            <p:cNvPr id="72" name="Group 71"/>
            <p:cNvGrpSpPr/>
            <p:nvPr/>
          </p:nvGrpSpPr>
          <p:grpSpPr>
            <a:xfrm>
              <a:off x="5550835" y="4778136"/>
              <a:ext cx="2535424" cy="251064"/>
              <a:chOff x="4170176" y="5396195"/>
              <a:chExt cx="2535424" cy="251064"/>
            </a:xfrm>
          </p:grpSpPr>
          <p:sp>
            <p:nvSpPr>
              <p:cNvPr id="73" name="Rectangle 72"/>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74" name="Text Box 32"/>
              <p:cNvSpPr txBox="1">
                <a:spLocks noChangeArrowheads="1"/>
              </p:cNvSpPr>
              <p:nvPr/>
            </p:nvSpPr>
            <p:spPr bwMode="auto">
              <a:xfrm>
                <a:off x="4170176" y="5401038"/>
                <a:ext cx="2535424" cy="246221"/>
              </a:xfrm>
              <a:prstGeom prst="rect">
                <a:avLst/>
              </a:prstGeom>
              <a:noFill/>
              <a:ln w="9525">
                <a:noFill/>
                <a:miter lim="800000"/>
                <a:headEnd/>
                <a:tailEnd/>
              </a:ln>
              <a:effectLst/>
            </p:spPr>
            <p:txBody>
              <a:bodyPr wrap="square">
                <a:spAutoFit/>
              </a:bodyPr>
              <a:lstStyle/>
              <a:p>
                <a:pPr algn="ctr"/>
                <a:r>
                  <a:rPr lang="en-US" sz="1000" dirty="0" smtClean="0"/>
                  <a:t>Response by STA3</a:t>
                </a:r>
                <a:endParaRPr lang="en-US" sz="1000" b="0" dirty="0"/>
              </a:p>
            </p:txBody>
          </p:sp>
        </p:grpSp>
        <p:grpSp>
          <p:nvGrpSpPr>
            <p:cNvPr id="81" name="Group 80"/>
            <p:cNvGrpSpPr/>
            <p:nvPr/>
          </p:nvGrpSpPr>
          <p:grpSpPr>
            <a:xfrm>
              <a:off x="5550835" y="5692536"/>
              <a:ext cx="2535424" cy="251064"/>
              <a:chOff x="4170176" y="5396195"/>
              <a:chExt cx="2535424" cy="251064"/>
            </a:xfrm>
          </p:grpSpPr>
          <p:sp>
            <p:nvSpPr>
              <p:cNvPr id="82" name="Rectangle 81"/>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83" name="Text Box 32"/>
              <p:cNvSpPr txBox="1">
                <a:spLocks noChangeArrowheads="1"/>
              </p:cNvSpPr>
              <p:nvPr/>
            </p:nvSpPr>
            <p:spPr bwMode="auto">
              <a:xfrm>
                <a:off x="4170176" y="5401038"/>
                <a:ext cx="2535424" cy="246221"/>
              </a:xfrm>
              <a:prstGeom prst="rect">
                <a:avLst/>
              </a:prstGeom>
              <a:noFill/>
              <a:ln w="9525">
                <a:noFill/>
                <a:miter lim="800000"/>
                <a:headEnd/>
                <a:tailEnd/>
              </a:ln>
              <a:effectLst/>
            </p:spPr>
            <p:txBody>
              <a:bodyPr wrap="square">
                <a:spAutoFit/>
              </a:bodyPr>
              <a:lstStyle/>
              <a:p>
                <a:pPr algn="ctr"/>
                <a:r>
                  <a:rPr lang="en-US" sz="1000" dirty="0" smtClean="0"/>
                  <a:t>Response by STA6</a:t>
                </a:r>
                <a:endParaRPr lang="en-US" sz="1000" b="0" dirty="0"/>
              </a:p>
            </p:txBody>
          </p:sp>
        </p:grpSp>
        <p:grpSp>
          <p:nvGrpSpPr>
            <p:cNvPr id="84" name="Group 83"/>
            <p:cNvGrpSpPr/>
            <p:nvPr/>
          </p:nvGrpSpPr>
          <p:grpSpPr>
            <a:xfrm>
              <a:off x="5550835" y="5997336"/>
              <a:ext cx="2535424" cy="251064"/>
              <a:chOff x="4170176" y="5396195"/>
              <a:chExt cx="2535424" cy="251064"/>
            </a:xfrm>
          </p:grpSpPr>
          <p:sp>
            <p:nvSpPr>
              <p:cNvPr id="85" name="Rectangle 84"/>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86" name="Text Box 32"/>
              <p:cNvSpPr txBox="1">
                <a:spLocks noChangeArrowheads="1"/>
              </p:cNvSpPr>
              <p:nvPr/>
            </p:nvSpPr>
            <p:spPr bwMode="auto">
              <a:xfrm>
                <a:off x="4170176" y="5401038"/>
                <a:ext cx="2535424" cy="246221"/>
              </a:xfrm>
              <a:prstGeom prst="rect">
                <a:avLst/>
              </a:prstGeom>
              <a:noFill/>
              <a:ln w="9525">
                <a:noFill/>
                <a:miter lim="800000"/>
                <a:headEnd/>
                <a:tailEnd/>
              </a:ln>
              <a:effectLst/>
            </p:spPr>
            <p:txBody>
              <a:bodyPr wrap="square">
                <a:spAutoFit/>
              </a:bodyPr>
              <a:lstStyle/>
              <a:p>
                <a:pPr algn="ctr"/>
                <a:r>
                  <a:rPr lang="en-US" sz="1000" dirty="0" smtClean="0"/>
                  <a:t>Response by STA7</a:t>
                </a:r>
                <a:endParaRPr lang="en-US" sz="1000" b="0" dirty="0"/>
              </a:p>
            </p:txBody>
          </p:sp>
        </p:grpSp>
        <p:grpSp>
          <p:nvGrpSpPr>
            <p:cNvPr id="87" name="Group 86"/>
            <p:cNvGrpSpPr/>
            <p:nvPr/>
          </p:nvGrpSpPr>
          <p:grpSpPr>
            <a:xfrm>
              <a:off x="5550835" y="4168536"/>
              <a:ext cx="2535424" cy="251064"/>
              <a:chOff x="4170176" y="5396195"/>
              <a:chExt cx="2535424" cy="251064"/>
            </a:xfrm>
          </p:grpSpPr>
          <p:sp>
            <p:nvSpPr>
              <p:cNvPr id="88" name="Rectangle 87"/>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89" name="Text Box 32"/>
              <p:cNvSpPr txBox="1">
                <a:spLocks noChangeArrowheads="1"/>
              </p:cNvSpPr>
              <p:nvPr/>
            </p:nvSpPr>
            <p:spPr bwMode="auto">
              <a:xfrm>
                <a:off x="4170176" y="5401038"/>
                <a:ext cx="2535424" cy="246221"/>
              </a:xfrm>
              <a:prstGeom prst="rect">
                <a:avLst/>
              </a:prstGeom>
              <a:noFill/>
              <a:ln w="9525">
                <a:noFill/>
                <a:miter lim="800000"/>
                <a:headEnd/>
                <a:tailEnd/>
              </a:ln>
              <a:effectLst/>
            </p:spPr>
            <p:txBody>
              <a:bodyPr wrap="square">
                <a:spAutoFit/>
              </a:bodyPr>
              <a:lstStyle/>
              <a:p>
                <a:pPr algn="ctr"/>
                <a:r>
                  <a:rPr lang="en-US" sz="1000" dirty="0" smtClean="0"/>
                  <a:t>Response by STA1</a:t>
                </a:r>
                <a:endParaRPr lang="en-US" sz="1000" b="0" dirty="0"/>
              </a:p>
            </p:txBody>
          </p:sp>
        </p:grpSp>
        <p:grpSp>
          <p:nvGrpSpPr>
            <p:cNvPr id="97" name="Group 96"/>
            <p:cNvGrpSpPr/>
            <p:nvPr/>
          </p:nvGrpSpPr>
          <p:grpSpPr>
            <a:xfrm>
              <a:off x="5724059" y="6019800"/>
              <a:ext cx="2133600" cy="228600"/>
              <a:chOff x="4191000" y="6019800"/>
              <a:chExt cx="2133600" cy="228600"/>
            </a:xfrm>
          </p:grpSpPr>
          <p:cxnSp>
            <p:nvCxnSpPr>
              <p:cNvPr id="92" name="Straight Connector 91"/>
              <p:cNvCxnSpPr/>
              <p:nvPr/>
            </p:nvCxnSpPr>
            <p:spPr bwMode="auto">
              <a:xfrm>
                <a:off x="4191000" y="6019800"/>
                <a:ext cx="2133600" cy="2286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94" name="Straight Connector 93"/>
              <p:cNvCxnSpPr/>
              <p:nvPr/>
            </p:nvCxnSpPr>
            <p:spPr bwMode="auto">
              <a:xfrm flipV="1">
                <a:off x="4191000" y="6019800"/>
                <a:ext cx="2133600" cy="228600"/>
              </a:xfrm>
              <a:prstGeom prst="line">
                <a:avLst/>
              </a:prstGeom>
              <a:solidFill>
                <a:schemeClr val="accent1"/>
              </a:solidFill>
              <a:ln w="12700" cap="flat" cmpd="sng" algn="ctr">
                <a:solidFill>
                  <a:srgbClr val="FF0000"/>
                </a:solidFill>
                <a:prstDash val="solid"/>
                <a:round/>
                <a:headEnd type="none" w="sm" len="sm"/>
                <a:tailEnd type="none" w="sm" len="sm"/>
              </a:ln>
              <a:effectLst/>
            </p:spPr>
          </p:cxnSp>
        </p:grpSp>
        <p:grpSp>
          <p:nvGrpSpPr>
            <p:cNvPr id="98" name="Group 97"/>
            <p:cNvGrpSpPr/>
            <p:nvPr/>
          </p:nvGrpSpPr>
          <p:grpSpPr>
            <a:xfrm>
              <a:off x="5724059" y="4791173"/>
              <a:ext cx="2133600" cy="228600"/>
              <a:chOff x="4191000" y="6019800"/>
              <a:chExt cx="2133600" cy="228600"/>
            </a:xfrm>
          </p:grpSpPr>
          <p:cxnSp>
            <p:nvCxnSpPr>
              <p:cNvPr id="99" name="Straight Connector 98"/>
              <p:cNvCxnSpPr/>
              <p:nvPr/>
            </p:nvCxnSpPr>
            <p:spPr bwMode="auto">
              <a:xfrm>
                <a:off x="4191000" y="6019800"/>
                <a:ext cx="2133600" cy="228600"/>
              </a:xfrm>
              <a:prstGeom prst="line">
                <a:avLst/>
              </a:prstGeom>
              <a:solidFill>
                <a:schemeClr val="accent1"/>
              </a:solidFill>
              <a:ln w="12700" cap="flat" cmpd="sng" algn="ctr">
                <a:solidFill>
                  <a:srgbClr val="FF0000"/>
                </a:solidFill>
                <a:prstDash val="solid"/>
                <a:round/>
                <a:headEnd type="none" w="sm" len="sm"/>
                <a:tailEnd type="none" w="sm" len="sm"/>
              </a:ln>
              <a:effectLst/>
            </p:spPr>
          </p:cxnSp>
          <p:cxnSp>
            <p:nvCxnSpPr>
              <p:cNvPr id="100" name="Straight Connector 99"/>
              <p:cNvCxnSpPr/>
              <p:nvPr/>
            </p:nvCxnSpPr>
            <p:spPr bwMode="auto">
              <a:xfrm flipV="1">
                <a:off x="4191000" y="6019800"/>
                <a:ext cx="2133600" cy="228600"/>
              </a:xfrm>
              <a:prstGeom prst="line">
                <a:avLst/>
              </a:prstGeom>
              <a:solidFill>
                <a:schemeClr val="accent1"/>
              </a:solidFill>
              <a:ln w="12700" cap="flat" cmpd="sng" algn="ctr">
                <a:solidFill>
                  <a:srgbClr val="FF0000"/>
                </a:solidFill>
                <a:prstDash val="solid"/>
                <a:round/>
                <a:headEnd type="none" w="sm" len="sm"/>
                <a:tailEnd type="none" w="sm" len="sm"/>
              </a:ln>
              <a:effectLst/>
            </p:spPr>
          </p:cxnSp>
        </p:grpSp>
      </p:grpSp>
      <p:sp>
        <p:nvSpPr>
          <p:cNvPr id="109" name="Content Placeholder 2"/>
          <p:cNvSpPr txBox="1">
            <a:spLocks/>
          </p:cNvSpPr>
          <p:nvPr/>
        </p:nvSpPr>
        <p:spPr bwMode="auto">
          <a:xfrm>
            <a:off x="381000" y="3505200"/>
            <a:ext cx="3657600" cy="3048000"/>
          </a:xfrm>
          <a:prstGeom prst="rect">
            <a:avLst/>
          </a:prstGeom>
          <a:noFill/>
          <a:ln w="9525">
            <a:noFill/>
            <a:miter lim="800000"/>
            <a:headEnd/>
            <a:tailEnd/>
          </a:ln>
        </p:spPr>
        <p:txBody>
          <a:bodyPr vert="horz" wrap="square" lIns="91440" tIns="0" rIns="92075" bIns="0" numCol="1" anchor="t" anchorCtr="0" compatLnSpc="1">
            <a:prstTxWarp prst="textNoShape">
              <a:avLst/>
            </a:prstTxWarp>
          </a:bodyPr>
          <a:lstStyle/>
          <a:p>
            <a:pPr marL="685800" marR="0" lvl="3" indent="-342900" algn="l" defTabSz="914400" rtl="0" eaLnBrk="1" fontAlgn="base" latinLnBrk="0" hangingPunct="1">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Calibri" pitchFamily="34" charset="0"/>
                <a:ea typeface="+mn-ea"/>
                <a:cs typeface="Calibri" pitchFamily="34" charset="0"/>
              </a:rPr>
              <a:t>The maximum success transmission probability is 37% (slotted aloha model), which means  at least 63% spectrum are wasted in OFDMA based random access.  The more time the OFDMA RA trigger responses take, the less spectrum efficiency. </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13</a:t>
            </a:fld>
            <a:endParaRPr lang="en-US" dirty="0"/>
          </a:p>
        </p:txBody>
      </p:sp>
      <p:sp>
        <p:nvSpPr>
          <p:cNvPr id="7" name="Content Placeholder 2"/>
          <p:cNvSpPr>
            <a:spLocks noGrp="1"/>
          </p:cNvSpPr>
          <p:nvPr>
            <p:ph idx="1"/>
          </p:nvPr>
        </p:nvSpPr>
        <p:spPr>
          <a:xfrm>
            <a:off x="381000" y="1371600"/>
            <a:ext cx="8153400" cy="3124200"/>
          </a:xfrm>
        </p:spPr>
        <p:txBody>
          <a:bodyPr lIns="91440" tIns="0" bIns="0"/>
          <a:lstStyle/>
          <a:p>
            <a:pPr marL="342900" lvl="2" indent="-342900"/>
            <a:r>
              <a:rPr lang="en-US" sz="2400" b="1" dirty="0" smtClean="0">
                <a:ea typeface="+mn-ea"/>
              </a:rPr>
              <a:t>OFDMA PHY Overhead   </a:t>
            </a:r>
          </a:p>
          <a:p>
            <a:pPr marL="685800" lvl="3" indent="-342900"/>
            <a:r>
              <a:rPr lang="en-US" sz="1800" dirty="0" smtClean="0">
                <a:ea typeface="+mn-ea"/>
              </a:rPr>
              <a:t>Assume HE PHY use following format </a:t>
            </a:r>
          </a:p>
          <a:p>
            <a:pPr marL="1028700" lvl="4" indent="-342900"/>
            <a:r>
              <a:rPr lang="en-US" sz="1800" dirty="0" smtClean="0">
                <a:ea typeface="+mn-ea"/>
              </a:rPr>
              <a:t>Legacy and HE-SIG-A  shall be same as they are transmitting over 20MHz. </a:t>
            </a:r>
          </a:p>
          <a:p>
            <a:pPr marL="1485900" lvl="5" indent="-342900"/>
            <a:r>
              <a:rPr lang="en-US" sz="1800" dirty="0" smtClean="0">
                <a:ea typeface="+mn-ea"/>
              </a:rPr>
              <a:t>L-Preamble = 20us; </a:t>
            </a:r>
          </a:p>
          <a:p>
            <a:pPr marL="1485900" lvl="5" indent="-342900"/>
            <a:r>
              <a:rPr lang="en-US" sz="1800" dirty="0" smtClean="0">
                <a:ea typeface="+mn-ea"/>
              </a:rPr>
              <a:t>HE-SIG-A = 2 x (3.2 + 0.8) = 8us </a:t>
            </a:r>
          </a:p>
          <a:p>
            <a:pPr marL="1028700" lvl="4" indent="-342900"/>
            <a:r>
              <a:rPr lang="en-US" sz="1800" dirty="0" smtClean="0">
                <a:ea typeface="+mn-ea"/>
              </a:rPr>
              <a:t>HE-STF and HE-LTF may need to transmit over the allocated sub-channel.</a:t>
            </a:r>
          </a:p>
          <a:p>
            <a:pPr marL="1485900" lvl="5" indent="-342900"/>
            <a:r>
              <a:rPr lang="en-US" sz="1800" dirty="0" smtClean="0">
                <a:ea typeface="+mn-ea"/>
              </a:rPr>
              <a:t>HE-STF = 1.6us x 5 = 9us</a:t>
            </a:r>
          </a:p>
          <a:p>
            <a:pPr marL="1485900" lvl="5" indent="-342900"/>
            <a:r>
              <a:rPr lang="en-US" sz="1800" dirty="0" smtClean="0">
                <a:ea typeface="+mn-ea"/>
              </a:rPr>
              <a:t>HE-LTF = 6.4 (or 12.8)</a:t>
            </a:r>
            <a:r>
              <a:rPr lang="en-US" sz="1800" dirty="0" smtClean="0"/>
              <a:t>us + 0.8 (or1.6 or3.2)us &lt;= 16us</a:t>
            </a:r>
            <a:r>
              <a:rPr lang="en-US" sz="1800" dirty="0" smtClean="0">
                <a:ea typeface="+mn-ea"/>
              </a:rPr>
              <a:t> </a:t>
            </a:r>
          </a:p>
          <a:p>
            <a:pPr marL="1028700" lvl="4" indent="-342900"/>
            <a:r>
              <a:rPr lang="en-US" sz="1800" dirty="0" smtClean="0">
                <a:ea typeface="+mn-ea"/>
              </a:rPr>
              <a:t>Total PHY header &lt;= 53us </a:t>
            </a:r>
          </a:p>
          <a:p>
            <a:pPr marL="685800" lvl="3" indent="-342900"/>
            <a:endParaRPr lang="en-US" sz="1800" dirty="0" smtClean="0">
              <a:ea typeface="+mn-ea"/>
            </a:endParaRPr>
          </a:p>
          <a:p>
            <a:pPr marL="685800" lvl="3" indent="-342900"/>
            <a:endParaRPr lang="en-US" sz="1800" dirty="0" smtClean="0">
              <a:ea typeface="+mn-ea"/>
            </a:endParaRPr>
          </a:p>
        </p:txBody>
      </p:sp>
      <p:sp>
        <p:nvSpPr>
          <p:cNvPr id="8" name="Rounded Rectangle 7"/>
          <p:cNvSpPr/>
          <p:nvPr/>
        </p:nvSpPr>
        <p:spPr bwMode="auto">
          <a:xfrm>
            <a:off x="1294842" y="4648201"/>
            <a:ext cx="954088" cy="1600200"/>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latin typeface="+mj-lt"/>
              </a:rPr>
              <a:t>L-STF</a:t>
            </a:r>
          </a:p>
        </p:txBody>
      </p:sp>
      <p:sp>
        <p:nvSpPr>
          <p:cNvPr id="9" name="Rounded Rectangle 8"/>
          <p:cNvSpPr/>
          <p:nvPr/>
        </p:nvSpPr>
        <p:spPr bwMode="auto">
          <a:xfrm>
            <a:off x="2248930" y="4648201"/>
            <a:ext cx="954087" cy="1600200"/>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latin typeface="+mj-lt"/>
              </a:rPr>
              <a:t>L-LTF</a:t>
            </a:r>
          </a:p>
        </p:txBody>
      </p:sp>
      <p:sp>
        <p:nvSpPr>
          <p:cNvPr id="10" name="Rounded Rectangle 9"/>
          <p:cNvSpPr/>
          <p:nvPr/>
        </p:nvSpPr>
        <p:spPr bwMode="auto">
          <a:xfrm>
            <a:off x="3203017" y="4648201"/>
            <a:ext cx="592138" cy="1600200"/>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latin typeface="+mj-lt"/>
              </a:rPr>
              <a:t>L-SIG</a:t>
            </a:r>
          </a:p>
        </p:txBody>
      </p:sp>
      <p:sp>
        <p:nvSpPr>
          <p:cNvPr id="11" name="Rounded Rectangle 10"/>
          <p:cNvSpPr/>
          <p:nvPr/>
        </p:nvSpPr>
        <p:spPr bwMode="auto">
          <a:xfrm>
            <a:off x="3795155" y="4648201"/>
            <a:ext cx="954087" cy="1600200"/>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smtClean="0">
                <a:solidFill>
                  <a:schemeClr val="tx1"/>
                </a:solidFill>
                <a:latin typeface="+mj-lt"/>
              </a:rPr>
              <a:t>HE-</a:t>
            </a:r>
            <a:br>
              <a:rPr lang="en-US" sz="1000" dirty="0" smtClean="0">
                <a:solidFill>
                  <a:schemeClr val="tx1"/>
                </a:solidFill>
                <a:latin typeface="+mj-lt"/>
              </a:rPr>
            </a:br>
            <a:r>
              <a:rPr lang="en-US" sz="1000" dirty="0" smtClean="0">
                <a:solidFill>
                  <a:schemeClr val="tx1"/>
                </a:solidFill>
                <a:latin typeface="+mj-lt"/>
              </a:rPr>
              <a:t>SIG-A</a:t>
            </a:r>
            <a:endParaRPr lang="en-US" sz="1000" dirty="0">
              <a:solidFill>
                <a:schemeClr val="tx1"/>
              </a:solidFill>
              <a:latin typeface="+mj-lt"/>
            </a:endParaRPr>
          </a:p>
        </p:txBody>
      </p:sp>
      <p:sp>
        <p:nvSpPr>
          <p:cNvPr id="13" name="Rounded Rectangle 12"/>
          <p:cNvSpPr/>
          <p:nvPr/>
        </p:nvSpPr>
        <p:spPr bwMode="auto">
          <a:xfrm>
            <a:off x="4750830" y="5756275"/>
            <a:ext cx="811769" cy="492125"/>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smtClean="0">
                <a:solidFill>
                  <a:schemeClr val="tx1"/>
                </a:solidFill>
                <a:latin typeface="+mj-lt"/>
              </a:rPr>
              <a:t>HE-STF</a:t>
            </a:r>
            <a:endParaRPr lang="en-US" sz="1000" dirty="0">
              <a:solidFill>
                <a:schemeClr val="tx1"/>
              </a:solidFill>
              <a:latin typeface="+mj-lt"/>
            </a:endParaRPr>
          </a:p>
        </p:txBody>
      </p:sp>
      <p:sp>
        <p:nvSpPr>
          <p:cNvPr id="14" name="Rounded Rectangle 13"/>
          <p:cNvSpPr/>
          <p:nvPr/>
        </p:nvSpPr>
        <p:spPr bwMode="auto">
          <a:xfrm>
            <a:off x="5562599" y="5756275"/>
            <a:ext cx="1096405" cy="492125"/>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smtClean="0">
                <a:solidFill>
                  <a:schemeClr val="tx1"/>
                </a:solidFill>
                <a:latin typeface="+mj-lt"/>
              </a:rPr>
              <a:t>HE-LTF</a:t>
            </a:r>
            <a:endParaRPr lang="en-US" sz="1000" dirty="0">
              <a:solidFill>
                <a:schemeClr val="tx1"/>
              </a:solidFill>
              <a:latin typeface="+mj-lt"/>
            </a:endParaRPr>
          </a:p>
        </p:txBody>
      </p:sp>
      <p:sp>
        <p:nvSpPr>
          <p:cNvPr id="15" name="Rounded Rectangle 14"/>
          <p:cNvSpPr/>
          <p:nvPr/>
        </p:nvSpPr>
        <p:spPr bwMode="auto">
          <a:xfrm>
            <a:off x="6669088" y="5756275"/>
            <a:ext cx="1408112" cy="492125"/>
          </a:xfrm>
          <a:prstGeom prst="roundRect">
            <a:avLst/>
          </a:prstGeom>
          <a:noFill/>
          <a:ln w="12700">
            <a:solidFill>
              <a:schemeClr val="tx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sz="1000" dirty="0">
                <a:solidFill>
                  <a:schemeClr val="tx1"/>
                </a:solidFill>
                <a:latin typeface="+mj-lt"/>
              </a:rPr>
              <a:t>Data</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14</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UL OFDMA MAC Overhead   </a:t>
            </a:r>
          </a:p>
          <a:p>
            <a:pPr marL="685800" lvl="3" indent="-342900"/>
            <a:r>
              <a:rPr lang="en-US" sz="2000" dirty="0" smtClean="0">
                <a:ea typeface="+mn-ea"/>
              </a:rPr>
              <a:t>Assume HE payload is used to get bandwidth request.  Therefore it could use same frame format.  </a:t>
            </a:r>
          </a:p>
          <a:p>
            <a:pPr marL="1028700" lvl="4" indent="-342900"/>
            <a:r>
              <a:rPr lang="en-US" sz="2000" dirty="0" smtClean="0">
                <a:ea typeface="+mn-ea"/>
              </a:rPr>
              <a:t>Total MAC size = 15B</a:t>
            </a:r>
          </a:p>
          <a:p>
            <a:pPr marL="1485900" lvl="5" indent="-342900"/>
            <a:r>
              <a:rPr lang="en-US" sz="2000" dirty="0" smtClean="0">
                <a:ea typeface="+mn-ea"/>
              </a:rPr>
              <a:t>MAC Header = 10B</a:t>
            </a:r>
          </a:p>
          <a:p>
            <a:pPr marL="1485900" lvl="5" indent="-342900"/>
            <a:r>
              <a:rPr lang="en-US" sz="2000" dirty="0" smtClean="0">
                <a:ea typeface="+mn-ea"/>
              </a:rPr>
              <a:t>Buffer Info = 1B</a:t>
            </a:r>
          </a:p>
          <a:p>
            <a:pPr marL="1485900" lvl="5" indent="-342900"/>
            <a:r>
              <a:rPr lang="en-US" sz="2000" dirty="0" smtClean="0">
                <a:ea typeface="+mn-ea"/>
              </a:rPr>
              <a:t>FCS = 4B</a:t>
            </a:r>
          </a:p>
          <a:p>
            <a:pPr marL="1028700" lvl="4" indent="-342900"/>
            <a:r>
              <a:rPr lang="en-US" sz="2000" dirty="0" smtClean="0">
                <a:ea typeface="+mn-ea"/>
              </a:rPr>
              <a:t>If using lowest MCS to transmit over one RB,  the data rate would be 26/16us = 1.6Mbps. It takes  15 *8 / 1.6 = 75us </a:t>
            </a:r>
          </a:p>
          <a:p>
            <a:pPr marL="685800" lvl="3" indent="-342900"/>
            <a:r>
              <a:rPr lang="en-US" sz="2000" dirty="0" smtClean="0"/>
              <a:t>The total OFDMA trigger response time (PHY + MAC): 75us + 53us = 128us</a:t>
            </a:r>
          </a:p>
          <a:p>
            <a:pPr marL="685800" lvl="3" indent="-342900"/>
            <a:r>
              <a:rPr lang="en-US" sz="2000" dirty="0" smtClean="0"/>
              <a:t>If each STA would transmit individual payload with different size, it would take longer time and have deficiency issue of OFDMA  padding</a:t>
            </a:r>
            <a:endParaRPr lang="en-US" sz="2000" dirty="0" smtClean="0">
              <a:ea typeface="+mn-ea"/>
            </a:endParaRPr>
          </a:p>
        </p:txBody>
      </p:sp>
      <p:grpSp>
        <p:nvGrpSpPr>
          <p:cNvPr id="81" name="Group 80"/>
          <p:cNvGrpSpPr/>
          <p:nvPr/>
        </p:nvGrpSpPr>
        <p:grpSpPr>
          <a:xfrm>
            <a:off x="4876800" y="2786390"/>
            <a:ext cx="3731603" cy="718810"/>
            <a:chOff x="2667000" y="5681990"/>
            <a:chExt cx="3731603" cy="718810"/>
          </a:xfrm>
        </p:grpSpPr>
        <p:grpSp>
          <p:nvGrpSpPr>
            <p:cNvPr id="48" name="Group 8"/>
            <p:cNvGrpSpPr/>
            <p:nvPr/>
          </p:nvGrpSpPr>
          <p:grpSpPr>
            <a:xfrm>
              <a:off x="2667000" y="5681990"/>
              <a:ext cx="619760" cy="457200"/>
              <a:chOff x="1600200" y="5486400"/>
              <a:chExt cx="924560" cy="457200"/>
            </a:xfrm>
          </p:grpSpPr>
          <p:sp>
            <p:nvSpPr>
              <p:cNvPr id="70" name="TextBox 36"/>
              <p:cNvSpPr txBox="1"/>
              <p:nvPr/>
            </p:nvSpPr>
            <p:spPr>
              <a:xfrm>
                <a:off x="1610360" y="5582920"/>
                <a:ext cx="914400" cy="353199"/>
              </a:xfrm>
              <a:prstGeom prst="rect">
                <a:avLst/>
              </a:prstGeom>
              <a:noFill/>
              <a:ln>
                <a:noFill/>
              </a:ln>
            </p:spPr>
            <p:txBody>
              <a:bodyPr wrap="square" rtlCol="0">
                <a:noAutofit/>
              </a:bodyPr>
              <a:lstStyle/>
              <a:p>
                <a:pPr algn="ctr"/>
                <a:r>
                  <a:rPr lang="en-US" dirty="0" smtClean="0"/>
                  <a:t>FC</a:t>
                </a:r>
                <a:endParaRPr lang="en-US" dirty="0"/>
              </a:p>
            </p:txBody>
          </p:sp>
          <p:sp>
            <p:nvSpPr>
              <p:cNvPr id="71" name="Rectangle 3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49" name="Group 9"/>
            <p:cNvGrpSpPr/>
            <p:nvPr/>
          </p:nvGrpSpPr>
          <p:grpSpPr>
            <a:xfrm>
              <a:off x="3276600" y="5681990"/>
              <a:ext cx="924560" cy="457200"/>
              <a:chOff x="1600200" y="5486400"/>
              <a:chExt cx="924560" cy="457200"/>
            </a:xfrm>
          </p:grpSpPr>
          <p:sp>
            <p:nvSpPr>
              <p:cNvPr id="68" name="TextBox 34"/>
              <p:cNvSpPr txBox="1"/>
              <p:nvPr/>
            </p:nvSpPr>
            <p:spPr>
              <a:xfrm>
                <a:off x="1610360" y="5590401"/>
                <a:ext cx="914400" cy="353199"/>
              </a:xfrm>
              <a:prstGeom prst="rect">
                <a:avLst/>
              </a:prstGeom>
              <a:noFill/>
              <a:ln>
                <a:noFill/>
              </a:ln>
            </p:spPr>
            <p:txBody>
              <a:bodyPr wrap="square" rtlCol="0">
                <a:noAutofit/>
              </a:bodyPr>
              <a:lstStyle/>
              <a:p>
                <a:pPr algn="ctr"/>
                <a:r>
                  <a:rPr lang="en-US" dirty="0" smtClean="0"/>
                  <a:t>Duration</a:t>
                </a:r>
                <a:endParaRPr lang="en-US" dirty="0"/>
              </a:p>
            </p:txBody>
          </p:sp>
          <p:sp>
            <p:nvSpPr>
              <p:cNvPr id="69" name="Rectangle 35"/>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50" name="Group 12"/>
            <p:cNvGrpSpPr/>
            <p:nvPr/>
          </p:nvGrpSpPr>
          <p:grpSpPr>
            <a:xfrm>
              <a:off x="4191000" y="5681990"/>
              <a:ext cx="533400" cy="457200"/>
              <a:chOff x="1600200" y="5486400"/>
              <a:chExt cx="924560" cy="457200"/>
            </a:xfrm>
          </p:grpSpPr>
          <p:sp>
            <p:nvSpPr>
              <p:cNvPr id="66" name="TextBox 65"/>
              <p:cNvSpPr txBox="1"/>
              <p:nvPr/>
            </p:nvSpPr>
            <p:spPr>
              <a:xfrm>
                <a:off x="1610360" y="5582920"/>
                <a:ext cx="914400" cy="353199"/>
              </a:xfrm>
              <a:prstGeom prst="rect">
                <a:avLst/>
              </a:prstGeom>
              <a:noFill/>
              <a:ln>
                <a:noFill/>
              </a:ln>
            </p:spPr>
            <p:txBody>
              <a:bodyPr wrap="square" rtlCol="0">
                <a:noAutofit/>
              </a:bodyPr>
              <a:lstStyle/>
              <a:p>
                <a:pPr algn="ctr"/>
                <a:r>
                  <a:rPr lang="en-US" dirty="0" smtClean="0"/>
                  <a:t>TA</a:t>
                </a:r>
                <a:endParaRPr lang="en-US" dirty="0"/>
              </a:p>
            </p:txBody>
          </p:sp>
          <p:sp>
            <p:nvSpPr>
              <p:cNvPr id="67" name="Rectangle 33"/>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53" name="Group 15"/>
            <p:cNvGrpSpPr/>
            <p:nvPr/>
          </p:nvGrpSpPr>
          <p:grpSpPr>
            <a:xfrm>
              <a:off x="5778843" y="5681990"/>
              <a:ext cx="619760" cy="457200"/>
              <a:chOff x="1600200" y="5486400"/>
              <a:chExt cx="924560" cy="457200"/>
            </a:xfrm>
          </p:grpSpPr>
          <p:sp>
            <p:nvSpPr>
              <p:cNvPr id="60" name="TextBox 59"/>
              <p:cNvSpPr txBox="1"/>
              <p:nvPr/>
            </p:nvSpPr>
            <p:spPr>
              <a:xfrm>
                <a:off x="1610360" y="5582920"/>
                <a:ext cx="914400" cy="353199"/>
              </a:xfrm>
              <a:prstGeom prst="rect">
                <a:avLst/>
              </a:prstGeom>
              <a:noFill/>
              <a:ln>
                <a:noFill/>
              </a:ln>
            </p:spPr>
            <p:txBody>
              <a:bodyPr wrap="square" rtlCol="0">
                <a:noAutofit/>
              </a:bodyPr>
              <a:lstStyle/>
              <a:p>
                <a:pPr algn="ctr"/>
                <a:r>
                  <a:rPr lang="en-US" dirty="0" smtClean="0"/>
                  <a:t>FCS</a:t>
                </a:r>
                <a:endParaRPr lang="en-US" dirty="0"/>
              </a:p>
            </p:txBody>
          </p:sp>
          <p:sp>
            <p:nvSpPr>
              <p:cNvPr id="61" name="Rectangle 2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54" name="Group 12"/>
            <p:cNvGrpSpPr/>
            <p:nvPr/>
          </p:nvGrpSpPr>
          <p:grpSpPr>
            <a:xfrm>
              <a:off x="4724400" y="5681990"/>
              <a:ext cx="1066800" cy="462409"/>
              <a:chOff x="1600200" y="5486400"/>
              <a:chExt cx="924560" cy="462409"/>
            </a:xfrm>
          </p:grpSpPr>
          <p:sp>
            <p:nvSpPr>
              <p:cNvPr id="58" name="TextBox 57"/>
              <p:cNvSpPr txBox="1"/>
              <p:nvPr/>
            </p:nvSpPr>
            <p:spPr>
              <a:xfrm>
                <a:off x="1610360" y="5595610"/>
                <a:ext cx="914400" cy="353199"/>
              </a:xfrm>
              <a:prstGeom prst="rect">
                <a:avLst/>
              </a:prstGeom>
              <a:noFill/>
              <a:ln>
                <a:noFill/>
              </a:ln>
            </p:spPr>
            <p:txBody>
              <a:bodyPr wrap="square" rtlCol="0">
                <a:noAutofit/>
              </a:bodyPr>
              <a:lstStyle/>
              <a:p>
                <a:pPr algn="ctr"/>
                <a:r>
                  <a:rPr lang="en-US" dirty="0" smtClean="0"/>
                  <a:t>Buffer Info</a:t>
                </a:r>
              </a:p>
            </p:txBody>
          </p:sp>
          <p:sp>
            <p:nvSpPr>
              <p:cNvPr id="59" name="Rectangle 58"/>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sp>
          <p:nvSpPr>
            <p:cNvPr id="23" name="TextBox 22"/>
            <p:cNvSpPr txBox="1"/>
            <p:nvPr/>
          </p:nvSpPr>
          <p:spPr>
            <a:xfrm>
              <a:off x="2774424" y="6139190"/>
              <a:ext cx="349776" cy="261610"/>
            </a:xfrm>
            <a:prstGeom prst="rect">
              <a:avLst/>
            </a:prstGeom>
            <a:noFill/>
          </p:spPr>
          <p:txBody>
            <a:bodyPr wrap="none" rtlCol="0">
              <a:spAutoFit/>
            </a:bodyPr>
            <a:lstStyle/>
            <a:p>
              <a:r>
                <a:rPr lang="en-US" sz="1100" dirty="0" smtClean="0"/>
                <a:t>2B</a:t>
              </a:r>
              <a:endParaRPr lang="en-US" sz="1100" dirty="0"/>
            </a:p>
          </p:txBody>
        </p:sp>
        <p:sp>
          <p:nvSpPr>
            <p:cNvPr id="24" name="TextBox 23"/>
            <p:cNvSpPr txBox="1"/>
            <p:nvPr/>
          </p:nvSpPr>
          <p:spPr>
            <a:xfrm>
              <a:off x="3536424" y="6139190"/>
              <a:ext cx="349776" cy="261610"/>
            </a:xfrm>
            <a:prstGeom prst="rect">
              <a:avLst/>
            </a:prstGeom>
            <a:noFill/>
          </p:spPr>
          <p:txBody>
            <a:bodyPr wrap="none" rtlCol="0">
              <a:spAutoFit/>
            </a:bodyPr>
            <a:lstStyle/>
            <a:p>
              <a:r>
                <a:rPr lang="en-US" sz="1100" dirty="0" smtClean="0"/>
                <a:t>2B</a:t>
              </a:r>
              <a:endParaRPr lang="en-US" sz="1100" dirty="0"/>
            </a:p>
          </p:txBody>
        </p:sp>
        <p:sp>
          <p:nvSpPr>
            <p:cNvPr id="25" name="TextBox 24"/>
            <p:cNvSpPr txBox="1"/>
            <p:nvPr/>
          </p:nvSpPr>
          <p:spPr>
            <a:xfrm>
              <a:off x="4267200" y="6139190"/>
              <a:ext cx="349776" cy="261610"/>
            </a:xfrm>
            <a:prstGeom prst="rect">
              <a:avLst/>
            </a:prstGeom>
            <a:noFill/>
          </p:spPr>
          <p:txBody>
            <a:bodyPr wrap="none" rtlCol="0">
              <a:spAutoFit/>
            </a:bodyPr>
            <a:lstStyle/>
            <a:p>
              <a:r>
                <a:rPr lang="en-US" sz="1100" dirty="0" smtClean="0"/>
                <a:t>6B</a:t>
              </a:r>
              <a:endParaRPr lang="en-US" sz="1100" dirty="0"/>
            </a:p>
          </p:txBody>
        </p:sp>
        <p:sp>
          <p:nvSpPr>
            <p:cNvPr id="26" name="TextBox 25"/>
            <p:cNvSpPr txBox="1"/>
            <p:nvPr/>
          </p:nvSpPr>
          <p:spPr>
            <a:xfrm>
              <a:off x="5105400" y="6139190"/>
              <a:ext cx="349776" cy="261610"/>
            </a:xfrm>
            <a:prstGeom prst="rect">
              <a:avLst/>
            </a:prstGeom>
            <a:noFill/>
          </p:spPr>
          <p:txBody>
            <a:bodyPr wrap="none" rtlCol="0">
              <a:spAutoFit/>
            </a:bodyPr>
            <a:lstStyle/>
            <a:p>
              <a:r>
                <a:rPr lang="en-US" sz="1100" dirty="0" smtClean="0"/>
                <a:t>1B</a:t>
              </a:r>
              <a:endParaRPr lang="en-US" sz="1100" dirty="0"/>
            </a:p>
          </p:txBody>
        </p:sp>
        <p:sp>
          <p:nvSpPr>
            <p:cNvPr id="27" name="TextBox 26"/>
            <p:cNvSpPr txBox="1"/>
            <p:nvPr/>
          </p:nvSpPr>
          <p:spPr>
            <a:xfrm>
              <a:off x="5896427" y="6139190"/>
              <a:ext cx="349776" cy="261610"/>
            </a:xfrm>
            <a:prstGeom prst="rect">
              <a:avLst/>
            </a:prstGeom>
            <a:noFill/>
          </p:spPr>
          <p:txBody>
            <a:bodyPr wrap="none" rtlCol="0">
              <a:spAutoFit/>
            </a:bodyPr>
            <a:lstStyle/>
            <a:p>
              <a:r>
                <a:rPr lang="en-US" sz="1100" dirty="0" smtClean="0"/>
                <a:t>4B</a:t>
              </a:r>
              <a:endParaRPr lang="en-US" sz="1100" dirty="0"/>
            </a:p>
          </p:txBody>
        </p:sp>
      </p:gr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15</a:t>
            </a:fld>
            <a:endParaRPr lang="en-US" dirty="0"/>
          </a:p>
        </p:txBody>
      </p:sp>
      <p:sp>
        <p:nvSpPr>
          <p:cNvPr id="7" name="Content Placeholder 2"/>
          <p:cNvSpPr>
            <a:spLocks noGrp="1"/>
          </p:cNvSpPr>
          <p:nvPr>
            <p:ph idx="1"/>
          </p:nvPr>
        </p:nvSpPr>
        <p:spPr>
          <a:xfrm>
            <a:off x="381000" y="1371600"/>
            <a:ext cx="8153400" cy="3429000"/>
          </a:xfrm>
        </p:spPr>
        <p:txBody>
          <a:bodyPr lIns="91440" tIns="0" bIns="0"/>
          <a:lstStyle/>
          <a:p>
            <a:pPr marL="342900" lvl="2" indent="-342900"/>
            <a:r>
              <a:rPr lang="en-US" sz="2400" b="1" dirty="0" smtClean="0">
                <a:ea typeface="+mn-ea"/>
              </a:rPr>
              <a:t>UL OFDMA Gain     </a:t>
            </a:r>
          </a:p>
          <a:p>
            <a:pPr marL="685800" lvl="3" indent="-342900"/>
            <a:r>
              <a:rPr lang="en-US" sz="2000" dirty="0" smtClean="0">
                <a:ea typeface="+mn-ea"/>
              </a:rPr>
              <a:t>[4] analyzed MAC overhead on the impact of UL MU gain </a:t>
            </a:r>
            <a:r>
              <a:rPr lang="en-US" sz="2000" dirty="0" err="1" smtClean="0">
                <a:ea typeface="+mn-ea"/>
              </a:rPr>
              <a:t>vs</a:t>
            </a:r>
            <a:r>
              <a:rPr lang="en-US" sz="2000" dirty="0" smtClean="0">
                <a:ea typeface="+mn-ea"/>
              </a:rPr>
              <a:t> SU and provided the simulation results</a:t>
            </a:r>
          </a:p>
          <a:p>
            <a:pPr marL="685800" lvl="3" indent="-342900"/>
            <a:r>
              <a:rPr lang="en-US" sz="2000" dirty="0" smtClean="0">
                <a:ea typeface="+mn-ea"/>
              </a:rPr>
              <a:t>For 20MHz bandwidth,</a:t>
            </a:r>
          </a:p>
          <a:p>
            <a:pPr marL="1028700" lvl="4" indent="-342900"/>
            <a:r>
              <a:rPr lang="en-US" sz="2000" dirty="0" smtClean="0">
                <a:ea typeface="+mn-ea"/>
              </a:rPr>
              <a:t>The gain of UL MU decreases as the data size increases since the overhead in UL SU transmissions would decreases.</a:t>
            </a:r>
          </a:p>
          <a:p>
            <a:pPr marL="1028700" lvl="4" indent="-342900"/>
            <a:r>
              <a:rPr lang="en-US" sz="2000" dirty="0" smtClean="0">
                <a:ea typeface="+mn-ea"/>
              </a:rPr>
              <a:t>The control exchange overhead for UL MU should be less than a certain time in order to gain UL MU transmission.  </a:t>
            </a:r>
          </a:p>
          <a:p>
            <a:pPr marL="1028700" lvl="4" indent="-342900"/>
            <a:r>
              <a:rPr lang="en-US" sz="2000" dirty="0" smtClean="0">
                <a:ea typeface="+mn-ea"/>
              </a:rPr>
              <a:t>With the similar constrain of maximum control frame exchange,  more STAs allowed for MU would provide higher gain.  </a:t>
            </a:r>
          </a:p>
          <a:p>
            <a:pPr marL="685800" lvl="3" indent="-342900"/>
            <a:endParaRPr lang="en-US" sz="1800" dirty="0" smtClean="0">
              <a:ea typeface="+mn-ea"/>
            </a:endParaRPr>
          </a:p>
          <a:p>
            <a:pPr marL="685800" lvl="3" indent="-342900"/>
            <a:endParaRPr lang="en-US" sz="1800" dirty="0" smtClean="0">
              <a:ea typeface="+mn-ea"/>
            </a:endParaRPr>
          </a:p>
        </p:txBody>
      </p:sp>
      <p:graphicFrame>
        <p:nvGraphicFramePr>
          <p:cNvPr id="5" name="Table 4"/>
          <p:cNvGraphicFramePr>
            <a:graphicFrameLocks noGrp="1"/>
          </p:cNvGraphicFramePr>
          <p:nvPr/>
        </p:nvGraphicFramePr>
        <p:xfrm>
          <a:off x="457201" y="5090650"/>
          <a:ext cx="8153399" cy="1102360"/>
        </p:xfrm>
        <a:graphic>
          <a:graphicData uri="http://schemas.openxmlformats.org/drawingml/2006/table">
            <a:tbl>
              <a:tblPr firstRow="1" bandRow="1">
                <a:tableStyleId>{5C22544A-7EE6-4342-B048-85BDC9FD1C3A}</a:tableStyleId>
              </a:tblPr>
              <a:tblGrid>
                <a:gridCol w="5333999"/>
                <a:gridCol w="990600"/>
                <a:gridCol w="914400"/>
                <a:gridCol w="914400"/>
              </a:tblGrid>
              <a:tr h="426230">
                <a:tc>
                  <a:txBody>
                    <a:bodyPr/>
                    <a:lstStyle/>
                    <a:p>
                      <a:pPr algn="ct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b="0" dirty="0" smtClean="0">
                          <a:solidFill>
                            <a:schemeClr val="tx1"/>
                          </a:solidFill>
                        </a:rPr>
                        <a:t>4 STAs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1600" b="0" dirty="0" smtClean="0">
                          <a:solidFill>
                            <a:schemeClr val="tx1"/>
                          </a:solidFill>
                        </a:rPr>
                        <a:t>8 STAs</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Gain of UL MU </a:t>
                      </a:r>
                      <a:r>
                        <a:rPr lang="en-US" sz="1600" dirty="0" err="1" smtClean="0"/>
                        <a:t>vs</a:t>
                      </a:r>
                      <a:r>
                        <a:rPr lang="en-US" sz="1600" dirty="0" smtClean="0"/>
                        <a:t> SU for</a:t>
                      </a:r>
                      <a:r>
                        <a:rPr lang="en-US" sz="1600" baseline="0" dirty="0" smtClean="0"/>
                        <a:t> </a:t>
                      </a:r>
                      <a:r>
                        <a:rPr lang="en-US" sz="1600" dirty="0" smtClean="0">
                          <a:ea typeface="+mn-ea"/>
                        </a:rPr>
                        <a:t>20 OFDM symbols  payload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1.5x</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1.5x</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2.5x</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Max overhead for control frame exchange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178us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633us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184us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16</a:t>
            </a:fld>
            <a:endParaRPr lang="en-US" dirty="0"/>
          </a:p>
        </p:txBody>
      </p:sp>
      <p:sp>
        <p:nvSpPr>
          <p:cNvPr id="7" name="Content Placeholder 2"/>
          <p:cNvSpPr>
            <a:spLocks noGrp="1"/>
          </p:cNvSpPr>
          <p:nvPr>
            <p:ph idx="1"/>
          </p:nvPr>
        </p:nvSpPr>
        <p:spPr>
          <a:xfrm>
            <a:off x="381000" y="1371600"/>
            <a:ext cx="8153400" cy="2057400"/>
          </a:xfrm>
        </p:spPr>
        <p:txBody>
          <a:bodyPr lIns="91440" tIns="0" bIns="0"/>
          <a:lstStyle/>
          <a:p>
            <a:pPr marL="342900" lvl="2" indent="-342900"/>
            <a:r>
              <a:rPr lang="en-US" sz="2400" b="1" dirty="0" smtClean="0">
                <a:ea typeface="+mn-ea"/>
              </a:rPr>
              <a:t>Gain of UL MU </a:t>
            </a:r>
            <a:r>
              <a:rPr lang="en-US" sz="2400" b="1" dirty="0" err="1" smtClean="0">
                <a:ea typeface="+mn-ea"/>
              </a:rPr>
              <a:t>vs</a:t>
            </a:r>
            <a:r>
              <a:rPr lang="en-US" sz="2400" b="1" dirty="0" smtClean="0">
                <a:ea typeface="+mn-ea"/>
              </a:rPr>
              <a:t> SU    </a:t>
            </a:r>
          </a:p>
          <a:p>
            <a:pPr marL="685800" lvl="3" indent="-342900"/>
            <a:r>
              <a:rPr lang="en-US" sz="1800" dirty="0" smtClean="0">
                <a:ea typeface="+mn-ea"/>
              </a:rPr>
              <a:t>If the trigger frame size takes 80+ us for example,  it only leases 523us for the trigger responses based on the maximum time limit for control frame exchange (1.5x gain).</a:t>
            </a:r>
          </a:p>
          <a:p>
            <a:pPr marL="685800" lvl="3" indent="-342900"/>
            <a:r>
              <a:rPr lang="en-US" sz="1800" dirty="0" smtClean="0">
                <a:ea typeface="+mn-ea"/>
              </a:rPr>
              <a:t>Therefore it needs to design an efficiency way for UL MU random access procedure.</a:t>
            </a:r>
          </a:p>
        </p:txBody>
      </p:sp>
      <p:grpSp>
        <p:nvGrpSpPr>
          <p:cNvPr id="91" name="Group 90"/>
          <p:cNvGrpSpPr/>
          <p:nvPr/>
        </p:nvGrpSpPr>
        <p:grpSpPr>
          <a:xfrm>
            <a:off x="4953001" y="3429000"/>
            <a:ext cx="3581399" cy="2908313"/>
            <a:chOff x="1524001" y="3492487"/>
            <a:chExt cx="3581399" cy="2908313"/>
          </a:xfrm>
        </p:grpSpPr>
        <p:sp>
          <p:nvSpPr>
            <p:cNvPr id="9" name="Rectangle 8"/>
            <p:cNvSpPr/>
            <p:nvPr/>
          </p:nvSpPr>
          <p:spPr bwMode="auto">
            <a:xfrm>
              <a:off x="2374120" y="4161699"/>
              <a:ext cx="583150" cy="1786693"/>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11" name="Text Box 32"/>
            <p:cNvSpPr txBox="1">
              <a:spLocks noChangeArrowheads="1"/>
            </p:cNvSpPr>
            <p:nvPr/>
          </p:nvSpPr>
          <p:spPr bwMode="auto">
            <a:xfrm rot="16200000">
              <a:off x="987085" y="4773160"/>
              <a:ext cx="1473941" cy="400110"/>
            </a:xfrm>
            <a:prstGeom prst="rect">
              <a:avLst/>
            </a:prstGeom>
            <a:noFill/>
            <a:ln w="9525">
              <a:noFill/>
              <a:miter lim="800000"/>
              <a:headEnd/>
              <a:tailEnd/>
            </a:ln>
            <a:effectLst/>
          </p:spPr>
          <p:txBody>
            <a:bodyPr wrap="square">
              <a:spAutoFit/>
            </a:bodyPr>
            <a:lstStyle/>
            <a:p>
              <a:pPr algn="ctr"/>
              <a:r>
                <a:rPr lang="en-US" sz="1000" dirty="0" smtClean="0"/>
                <a:t>MU Spatial / Frequency  Domain</a:t>
              </a:r>
              <a:endParaRPr lang="en-US" sz="1000" b="0" i="1" dirty="0"/>
            </a:p>
          </p:txBody>
        </p:sp>
        <p:sp>
          <p:nvSpPr>
            <p:cNvPr id="12" name="Text Box 32"/>
            <p:cNvSpPr txBox="1">
              <a:spLocks noChangeArrowheads="1"/>
            </p:cNvSpPr>
            <p:nvPr/>
          </p:nvSpPr>
          <p:spPr bwMode="auto">
            <a:xfrm>
              <a:off x="2209800" y="3886200"/>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13" name="Text Box 32"/>
            <p:cNvSpPr txBox="1">
              <a:spLocks noChangeArrowheads="1"/>
            </p:cNvSpPr>
            <p:nvPr/>
          </p:nvSpPr>
          <p:spPr bwMode="auto">
            <a:xfrm>
              <a:off x="2297917" y="4542914"/>
              <a:ext cx="738651" cy="646331"/>
            </a:xfrm>
            <a:prstGeom prst="rect">
              <a:avLst/>
            </a:prstGeom>
            <a:noFill/>
            <a:ln w="9525">
              <a:noFill/>
              <a:miter lim="800000"/>
              <a:headEnd/>
              <a:tailEnd/>
            </a:ln>
            <a:effectLst/>
          </p:spPr>
          <p:txBody>
            <a:bodyPr wrap="square">
              <a:spAutoFit/>
            </a:bodyPr>
            <a:lstStyle/>
            <a:p>
              <a:pPr algn="ctr"/>
              <a:r>
                <a:rPr lang="en-US" sz="900" dirty="0" smtClean="0"/>
                <a:t>HE Trigger for UL MU Random Access </a:t>
              </a:r>
              <a:endParaRPr lang="en-US" sz="900" b="0" dirty="0"/>
            </a:p>
          </p:txBody>
        </p:sp>
        <p:grpSp>
          <p:nvGrpSpPr>
            <p:cNvPr id="14" name="Group 79"/>
            <p:cNvGrpSpPr/>
            <p:nvPr/>
          </p:nvGrpSpPr>
          <p:grpSpPr>
            <a:xfrm>
              <a:off x="3137064" y="4166093"/>
              <a:ext cx="1065443" cy="404953"/>
              <a:chOff x="3091176" y="4195147"/>
              <a:chExt cx="1065443" cy="404953"/>
            </a:xfrm>
          </p:grpSpPr>
          <p:sp>
            <p:nvSpPr>
              <p:cNvPr id="69" name="Rectangle 68"/>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70"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STA1</a:t>
                </a:r>
                <a:endParaRPr lang="en-US" sz="1000" b="0" dirty="0"/>
              </a:p>
            </p:txBody>
          </p:sp>
        </p:grpSp>
        <p:grpSp>
          <p:nvGrpSpPr>
            <p:cNvPr id="15" name="Group 80"/>
            <p:cNvGrpSpPr/>
            <p:nvPr/>
          </p:nvGrpSpPr>
          <p:grpSpPr>
            <a:xfrm>
              <a:off x="3137060" y="4634187"/>
              <a:ext cx="1065443" cy="404953"/>
              <a:chOff x="3091176" y="4195147"/>
              <a:chExt cx="1065443" cy="404953"/>
            </a:xfrm>
          </p:grpSpPr>
          <p:sp>
            <p:nvSpPr>
              <p:cNvPr id="67" name="Rectangle 66"/>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8"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STA2</a:t>
                </a:r>
                <a:endParaRPr lang="en-US" sz="1000" b="0" dirty="0"/>
              </a:p>
            </p:txBody>
          </p:sp>
        </p:grpSp>
        <p:grpSp>
          <p:nvGrpSpPr>
            <p:cNvPr id="16" name="Group 83"/>
            <p:cNvGrpSpPr/>
            <p:nvPr/>
          </p:nvGrpSpPr>
          <p:grpSpPr>
            <a:xfrm>
              <a:off x="3137056" y="5091395"/>
              <a:ext cx="1065443" cy="404953"/>
              <a:chOff x="3091176" y="4195147"/>
              <a:chExt cx="1065443" cy="404953"/>
            </a:xfrm>
          </p:grpSpPr>
          <p:sp>
            <p:nvSpPr>
              <p:cNvPr id="65" name="Rectangle 64"/>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6"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STA3</a:t>
                </a:r>
                <a:endParaRPr lang="en-US" sz="1000" b="0" dirty="0"/>
              </a:p>
            </p:txBody>
          </p:sp>
        </p:grpSp>
        <p:grpSp>
          <p:nvGrpSpPr>
            <p:cNvPr id="17" name="Group 86"/>
            <p:cNvGrpSpPr/>
            <p:nvPr/>
          </p:nvGrpSpPr>
          <p:grpSpPr>
            <a:xfrm>
              <a:off x="3137052" y="5559489"/>
              <a:ext cx="1065443" cy="404953"/>
              <a:chOff x="3091176" y="4195147"/>
              <a:chExt cx="1065443" cy="404953"/>
            </a:xfrm>
          </p:grpSpPr>
          <p:sp>
            <p:nvSpPr>
              <p:cNvPr id="63" name="Rectangle 62"/>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4"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STA4</a:t>
                </a:r>
                <a:endParaRPr lang="en-US" sz="1000" b="0" dirty="0"/>
              </a:p>
            </p:txBody>
          </p:sp>
        </p:grpSp>
        <p:sp>
          <p:nvSpPr>
            <p:cNvPr id="18" name="Text Box 32"/>
            <p:cNvSpPr txBox="1">
              <a:spLocks noChangeArrowheads="1"/>
            </p:cNvSpPr>
            <p:nvPr/>
          </p:nvSpPr>
          <p:spPr bwMode="auto">
            <a:xfrm>
              <a:off x="3200186" y="3886200"/>
              <a:ext cx="990814" cy="246221"/>
            </a:xfrm>
            <a:prstGeom prst="rect">
              <a:avLst/>
            </a:prstGeom>
            <a:noFill/>
            <a:ln w="9525">
              <a:noFill/>
              <a:miter lim="800000"/>
              <a:headEnd/>
              <a:tailEnd/>
            </a:ln>
            <a:effectLst/>
          </p:spPr>
          <p:txBody>
            <a:bodyPr wrap="square">
              <a:spAutoFit/>
            </a:bodyPr>
            <a:lstStyle/>
            <a:p>
              <a:pPr algn="ctr"/>
              <a:r>
                <a:rPr lang="en-US" sz="1000" dirty="0" smtClean="0"/>
                <a:t>MU STAs</a:t>
              </a:r>
              <a:endParaRPr lang="en-US" sz="1000" b="0" i="1" dirty="0"/>
            </a:p>
          </p:txBody>
        </p:sp>
        <p:sp>
          <p:nvSpPr>
            <p:cNvPr id="25" name="Text Box 32"/>
            <p:cNvSpPr txBox="1">
              <a:spLocks noChangeArrowheads="1"/>
            </p:cNvSpPr>
            <p:nvPr/>
          </p:nvSpPr>
          <p:spPr bwMode="auto">
            <a:xfrm>
              <a:off x="2165400" y="3492487"/>
              <a:ext cx="2375486" cy="261610"/>
            </a:xfrm>
            <a:prstGeom prst="rect">
              <a:avLst/>
            </a:prstGeom>
            <a:noFill/>
            <a:ln w="9525">
              <a:noFill/>
              <a:miter lim="800000"/>
              <a:headEnd/>
              <a:tailEnd/>
            </a:ln>
            <a:effectLst/>
          </p:spPr>
          <p:txBody>
            <a:bodyPr wrap="square">
              <a:spAutoFit/>
            </a:bodyPr>
            <a:lstStyle/>
            <a:p>
              <a:pPr algn="ctr"/>
              <a:r>
                <a:rPr lang="en-US" sz="1100" dirty="0" smtClean="0">
                  <a:solidFill>
                    <a:srgbClr val="FF0000"/>
                  </a:solidFill>
                </a:rPr>
                <a:t>UL MU Control Frame Exchange</a:t>
              </a:r>
              <a:endParaRPr lang="en-US" sz="1100" b="0" i="1" dirty="0">
                <a:solidFill>
                  <a:srgbClr val="FF0000"/>
                </a:solidFill>
              </a:endParaRPr>
            </a:p>
          </p:txBody>
        </p:sp>
        <p:sp>
          <p:nvSpPr>
            <p:cNvPr id="26" name="Left Brace 25"/>
            <p:cNvSpPr/>
            <p:nvPr/>
          </p:nvSpPr>
          <p:spPr>
            <a:xfrm rot="5400000">
              <a:off x="3217423" y="2866951"/>
              <a:ext cx="271023" cy="2004722"/>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27" name="Left Brace 26"/>
            <p:cNvSpPr/>
            <p:nvPr/>
          </p:nvSpPr>
          <p:spPr>
            <a:xfrm>
              <a:off x="2061362" y="4205763"/>
              <a:ext cx="271013" cy="1705601"/>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4" name="Rectangle 33"/>
            <p:cNvSpPr/>
            <p:nvPr/>
          </p:nvSpPr>
          <p:spPr bwMode="auto">
            <a:xfrm>
              <a:off x="4355296" y="4155075"/>
              <a:ext cx="583150" cy="1786693"/>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35" name="Text Box 32"/>
            <p:cNvSpPr txBox="1">
              <a:spLocks noChangeArrowheads="1"/>
            </p:cNvSpPr>
            <p:nvPr/>
          </p:nvSpPr>
          <p:spPr bwMode="auto">
            <a:xfrm>
              <a:off x="4276259" y="3873487"/>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36" name="Text Box 32"/>
            <p:cNvSpPr txBox="1">
              <a:spLocks noChangeArrowheads="1"/>
            </p:cNvSpPr>
            <p:nvPr/>
          </p:nvSpPr>
          <p:spPr bwMode="auto">
            <a:xfrm>
              <a:off x="4279093" y="4496534"/>
              <a:ext cx="753970" cy="507831"/>
            </a:xfrm>
            <a:prstGeom prst="rect">
              <a:avLst/>
            </a:prstGeom>
            <a:noFill/>
            <a:ln w="9525">
              <a:noFill/>
              <a:miter lim="800000"/>
              <a:headEnd/>
              <a:tailEnd/>
            </a:ln>
            <a:effectLst/>
          </p:spPr>
          <p:txBody>
            <a:bodyPr wrap="square">
              <a:spAutoFit/>
            </a:bodyPr>
            <a:lstStyle/>
            <a:p>
              <a:pPr algn="ctr"/>
              <a:r>
                <a:rPr lang="en-US" sz="900" dirty="0" smtClean="0"/>
                <a:t>HE  Resource Allocation</a:t>
              </a:r>
              <a:r>
                <a:rPr lang="en-US" sz="900" b="0" dirty="0" smtClean="0"/>
                <a:t>.</a:t>
              </a:r>
              <a:endParaRPr lang="en-US" sz="900" b="0" dirty="0"/>
            </a:p>
          </p:txBody>
        </p:sp>
        <p:cxnSp>
          <p:nvCxnSpPr>
            <p:cNvPr id="75" name="Straight Arrow Connector 74"/>
            <p:cNvCxnSpPr/>
            <p:nvPr/>
          </p:nvCxnSpPr>
          <p:spPr bwMode="auto">
            <a:xfrm>
              <a:off x="2971800" y="6324600"/>
              <a:ext cx="228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77" name="Straight Connector 76"/>
            <p:cNvCxnSpPr/>
            <p:nvPr/>
          </p:nvCxnSpPr>
          <p:spPr bwMode="auto">
            <a:xfrm>
              <a:off x="2962469" y="5410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8" name="Straight Connector 77"/>
            <p:cNvCxnSpPr/>
            <p:nvPr/>
          </p:nvCxnSpPr>
          <p:spPr bwMode="auto">
            <a:xfrm>
              <a:off x="3200400" y="5410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79" name="Straight Connector 78"/>
            <p:cNvCxnSpPr/>
            <p:nvPr/>
          </p:nvCxnSpPr>
          <p:spPr bwMode="auto">
            <a:xfrm>
              <a:off x="2371531" y="5410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0" name="Straight Arrow Connector 79"/>
            <p:cNvCxnSpPr/>
            <p:nvPr/>
          </p:nvCxnSpPr>
          <p:spPr bwMode="auto">
            <a:xfrm>
              <a:off x="2362200" y="6324600"/>
              <a:ext cx="609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82" name="Straight Connector 81"/>
            <p:cNvCxnSpPr/>
            <p:nvPr/>
          </p:nvCxnSpPr>
          <p:spPr bwMode="auto">
            <a:xfrm>
              <a:off x="4114800" y="5410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3" name="Straight Connector 82"/>
            <p:cNvCxnSpPr/>
            <p:nvPr/>
          </p:nvCxnSpPr>
          <p:spPr bwMode="auto">
            <a:xfrm>
              <a:off x="4343400" y="5410200"/>
              <a:ext cx="0" cy="9906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84" name="Straight Arrow Connector 83"/>
            <p:cNvCxnSpPr/>
            <p:nvPr/>
          </p:nvCxnSpPr>
          <p:spPr bwMode="auto">
            <a:xfrm>
              <a:off x="3200400" y="6324600"/>
              <a:ext cx="9144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cxnSp>
          <p:nvCxnSpPr>
            <p:cNvPr id="86" name="Straight Arrow Connector 85"/>
            <p:cNvCxnSpPr/>
            <p:nvPr/>
          </p:nvCxnSpPr>
          <p:spPr bwMode="auto">
            <a:xfrm>
              <a:off x="4114800" y="6324600"/>
              <a:ext cx="228600" cy="0"/>
            </a:xfrm>
            <a:prstGeom prst="straightConnector1">
              <a:avLst/>
            </a:prstGeom>
            <a:solidFill>
              <a:schemeClr val="accent1"/>
            </a:solidFill>
            <a:ln w="12700" cap="flat" cmpd="sng" algn="ctr">
              <a:solidFill>
                <a:schemeClr val="tx1"/>
              </a:solidFill>
              <a:prstDash val="solid"/>
              <a:round/>
              <a:headEnd type="arrow" w="med" len="med"/>
              <a:tailEnd type="arrow" w="med" len="med"/>
            </a:ln>
            <a:effectLst/>
          </p:spPr>
        </p:cxnSp>
        <p:sp>
          <p:nvSpPr>
            <p:cNvPr id="87" name="Text Box 32"/>
            <p:cNvSpPr txBox="1">
              <a:spLocks noChangeArrowheads="1"/>
            </p:cNvSpPr>
            <p:nvPr/>
          </p:nvSpPr>
          <p:spPr bwMode="auto">
            <a:xfrm>
              <a:off x="3943342" y="6096000"/>
              <a:ext cx="600665" cy="230832"/>
            </a:xfrm>
            <a:prstGeom prst="rect">
              <a:avLst/>
            </a:prstGeom>
            <a:noFill/>
            <a:ln w="9525">
              <a:noFill/>
              <a:miter lim="800000"/>
              <a:headEnd/>
              <a:tailEnd/>
            </a:ln>
            <a:effectLst/>
          </p:spPr>
          <p:txBody>
            <a:bodyPr wrap="square">
              <a:spAutoFit/>
            </a:bodyPr>
            <a:lstStyle/>
            <a:p>
              <a:pPr algn="ctr"/>
              <a:r>
                <a:rPr lang="en-US" sz="900" dirty="0" smtClean="0"/>
                <a:t>SIFS</a:t>
              </a:r>
              <a:endParaRPr lang="en-US" sz="900" b="0" i="1" dirty="0"/>
            </a:p>
          </p:txBody>
        </p:sp>
        <p:sp>
          <p:nvSpPr>
            <p:cNvPr id="88" name="Text Box 32"/>
            <p:cNvSpPr txBox="1">
              <a:spLocks noChangeArrowheads="1"/>
            </p:cNvSpPr>
            <p:nvPr/>
          </p:nvSpPr>
          <p:spPr bwMode="auto">
            <a:xfrm>
              <a:off x="2791407" y="6096000"/>
              <a:ext cx="600665" cy="230832"/>
            </a:xfrm>
            <a:prstGeom prst="rect">
              <a:avLst/>
            </a:prstGeom>
            <a:noFill/>
            <a:ln w="9525">
              <a:noFill/>
              <a:miter lim="800000"/>
              <a:headEnd/>
              <a:tailEnd/>
            </a:ln>
            <a:effectLst/>
          </p:spPr>
          <p:txBody>
            <a:bodyPr wrap="square">
              <a:spAutoFit/>
            </a:bodyPr>
            <a:lstStyle/>
            <a:p>
              <a:pPr algn="ctr"/>
              <a:r>
                <a:rPr lang="en-US" sz="900" dirty="0" smtClean="0"/>
                <a:t>SIFS</a:t>
              </a:r>
              <a:endParaRPr lang="en-US" sz="900" b="0" i="1" dirty="0"/>
            </a:p>
          </p:txBody>
        </p:sp>
        <p:sp>
          <p:nvSpPr>
            <p:cNvPr id="89" name="Text Box 32"/>
            <p:cNvSpPr txBox="1">
              <a:spLocks noChangeArrowheads="1"/>
            </p:cNvSpPr>
            <p:nvPr/>
          </p:nvSpPr>
          <p:spPr bwMode="auto">
            <a:xfrm>
              <a:off x="2362200" y="6093768"/>
              <a:ext cx="600665" cy="230832"/>
            </a:xfrm>
            <a:prstGeom prst="rect">
              <a:avLst/>
            </a:prstGeom>
            <a:noFill/>
            <a:ln w="9525">
              <a:noFill/>
              <a:miter lim="800000"/>
              <a:headEnd/>
              <a:tailEnd/>
            </a:ln>
            <a:effectLst/>
          </p:spPr>
          <p:txBody>
            <a:bodyPr wrap="square">
              <a:spAutoFit/>
            </a:bodyPr>
            <a:lstStyle/>
            <a:p>
              <a:pPr algn="ctr"/>
              <a:r>
                <a:rPr lang="en-US" sz="900" dirty="0" smtClean="0"/>
                <a:t>80+us</a:t>
              </a:r>
              <a:endParaRPr lang="en-US" sz="900" b="0" i="1" dirty="0"/>
            </a:p>
          </p:txBody>
        </p:sp>
        <p:sp>
          <p:nvSpPr>
            <p:cNvPr id="90" name="Text Box 32"/>
            <p:cNvSpPr txBox="1">
              <a:spLocks noChangeArrowheads="1"/>
            </p:cNvSpPr>
            <p:nvPr/>
          </p:nvSpPr>
          <p:spPr bwMode="auto">
            <a:xfrm>
              <a:off x="3285535" y="6096000"/>
              <a:ext cx="600665" cy="246221"/>
            </a:xfrm>
            <a:prstGeom prst="rect">
              <a:avLst/>
            </a:prstGeom>
            <a:noFill/>
            <a:ln w="9525">
              <a:noFill/>
              <a:miter lim="800000"/>
              <a:headEnd/>
              <a:tailEnd/>
            </a:ln>
            <a:effectLst/>
          </p:spPr>
          <p:txBody>
            <a:bodyPr wrap="square">
              <a:spAutoFit/>
            </a:bodyPr>
            <a:lstStyle/>
            <a:p>
              <a:pPr algn="ctr"/>
              <a:r>
                <a:rPr lang="en-US" sz="1000" b="1" dirty="0" smtClean="0">
                  <a:solidFill>
                    <a:srgbClr val="FF0000"/>
                  </a:solidFill>
                </a:rPr>
                <a:t>???</a:t>
              </a:r>
              <a:endParaRPr lang="en-US" sz="1000" b="1" i="1" dirty="0">
                <a:solidFill>
                  <a:srgbClr val="FF0000"/>
                </a:solidFill>
              </a:endParaRPr>
            </a:p>
          </p:txBody>
        </p:sp>
      </p:grpSp>
      <p:graphicFrame>
        <p:nvGraphicFramePr>
          <p:cNvPr id="42" name="Table 41"/>
          <p:cNvGraphicFramePr>
            <a:graphicFrameLocks noGrp="1"/>
          </p:cNvGraphicFramePr>
          <p:nvPr/>
        </p:nvGraphicFramePr>
        <p:xfrm>
          <a:off x="762002" y="3429000"/>
          <a:ext cx="3428998" cy="2989335"/>
        </p:xfrm>
        <a:graphic>
          <a:graphicData uri="http://schemas.openxmlformats.org/drawingml/2006/table">
            <a:tbl>
              <a:tblPr firstRow="1" bandRow="1">
                <a:tableStyleId>{5C22544A-7EE6-4342-B048-85BDC9FD1C3A}</a:tableStyleId>
              </a:tblPr>
              <a:tblGrid>
                <a:gridCol w="1981199"/>
                <a:gridCol w="685800"/>
                <a:gridCol w="761999"/>
              </a:tblGrid>
              <a:tr h="426230">
                <a:tc>
                  <a:txBody>
                    <a:bodyPr/>
                    <a:lstStyle/>
                    <a:p>
                      <a:pPr algn="ct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pPr algn="ctr"/>
                      <a:r>
                        <a:rPr lang="en-US" sz="1600" b="0" dirty="0" smtClean="0">
                          <a:solidFill>
                            <a:schemeClr val="tx1"/>
                          </a:solidFill>
                        </a:rPr>
                        <a:t>8 STAs </a:t>
                      </a:r>
                      <a:endParaRPr lang="en-US" sz="16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lang="en-US"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Gain of UL MU </a:t>
                      </a:r>
                      <a:r>
                        <a:rPr lang="en-US" sz="1600" dirty="0" err="1" smtClean="0"/>
                        <a:t>vs</a:t>
                      </a:r>
                      <a:r>
                        <a:rPr lang="en-US" sz="1600" dirty="0" smtClean="0"/>
                        <a:t> SU for</a:t>
                      </a:r>
                      <a:r>
                        <a:rPr lang="en-US" sz="1600" baseline="0" dirty="0" smtClean="0"/>
                        <a:t> </a:t>
                      </a:r>
                      <a:r>
                        <a:rPr lang="en-US" sz="1600" dirty="0" smtClean="0">
                          <a:ea typeface="+mn-ea"/>
                        </a:rPr>
                        <a:t>20 OFDM symbols  payload</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1.5x</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2.5x</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Max overhead for control frame exchange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633us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184us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Trigger + 2 * SIFS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110us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t>110us</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38065">
                <a:tc>
                  <a:txBody>
                    <a:bodyPr/>
                    <a:lstStyle/>
                    <a:p>
                      <a:pPr algn="ctr"/>
                      <a:r>
                        <a:rPr lang="en-US" sz="1600" dirty="0" smtClean="0"/>
                        <a:t>Max Trigger Response Time</a:t>
                      </a:r>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rgbClr val="00B050"/>
                          </a:solidFill>
                        </a:rPr>
                        <a:t>523us</a:t>
                      </a:r>
                      <a:endParaRPr lang="en-US" sz="1600" dirty="0">
                        <a:solidFill>
                          <a:srgbClr val="00B05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600" dirty="0" smtClean="0">
                          <a:solidFill>
                            <a:srgbClr val="FF0000"/>
                          </a:solidFill>
                        </a:rPr>
                        <a:t>74us</a:t>
                      </a:r>
                      <a:endParaRPr lang="en-US" sz="1600"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17</a:t>
            </a:fld>
            <a:endParaRPr lang="en-US" dirty="0"/>
          </a:p>
        </p:txBody>
      </p:sp>
      <p:sp>
        <p:nvSpPr>
          <p:cNvPr id="7" name="Content Placeholder 2"/>
          <p:cNvSpPr>
            <a:spLocks noGrp="1"/>
          </p:cNvSpPr>
          <p:nvPr>
            <p:ph idx="1"/>
          </p:nvPr>
        </p:nvSpPr>
        <p:spPr>
          <a:xfrm>
            <a:off x="381000" y="1371600"/>
            <a:ext cx="8153400" cy="1981200"/>
          </a:xfrm>
        </p:spPr>
        <p:txBody>
          <a:bodyPr lIns="91440" tIns="0" bIns="0"/>
          <a:lstStyle/>
          <a:p>
            <a:pPr marL="342900" lvl="2" indent="-342900"/>
            <a:r>
              <a:rPr lang="en-US" sz="2400" b="1" dirty="0" smtClean="0">
                <a:ea typeface="+mn-ea"/>
              </a:rPr>
              <a:t>OFDMA Padding Deficiency  </a:t>
            </a:r>
          </a:p>
          <a:p>
            <a:pPr marL="685800" lvl="3" indent="-342900"/>
            <a:r>
              <a:rPr lang="en-US" sz="1800" dirty="0" smtClean="0">
                <a:ea typeface="+mn-ea"/>
              </a:rPr>
              <a:t>[3] provides analysis and simulation results for the OFDMA based transmission efficiency.</a:t>
            </a:r>
          </a:p>
          <a:p>
            <a:pPr marL="685800" lvl="3" indent="-342900"/>
            <a:r>
              <a:rPr lang="en-US" sz="1800" dirty="0" smtClean="0">
                <a:ea typeface="+mn-ea"/>
              </a:rPr>
              <a:t>Due to longer symbol duration,  OFDMA would cause excessive padding in OFDMA transmissions.  Especially when sending short packets in wide bandwidth, transmission efficiency drops significantly due to padding issue.</a:t>
            </a:r>
            <a:endParaRPr lang="en-US" sz="22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p:txBody>
      </p:sp>
      <p:graphicFrame>
        <p:nvGraphicFramePr>
          <p:cNvPr id="5" name="내용 개체 틀 6"/>
          <p:cNvGraphicFramePr>
            <a:graphicFrameLocks/>
          </p:cNvGraphicFramePr>
          <p:nvPr>
            <p:extLst>
              <p:ext uri="{D42A27DB-BD31-4B8C-83A1-F6EECF244321}">
                <p14:modId xmlns="" xmlns:p14="http://schemas.microsoft.com/office/powerpoint/2010/main" val="2026510236"/>
              </p:ext>
            </p:extLst>
          </p:nvPr>
        </p:nvGraphicFramePr>
        <p:xfrm>
          <a:off x="762000" y="3354977"/>
          <a:ext cx="7772400" cy="3086886"/>
        </p:xfrm>
        <a:graphic>
          <a:graphicData uri="http://schemas.openxmlformats.org/drawingml/2006/table">
            <a:tbl>
              <a:tblPr firstRow="1" bandRow="1">
                <a:tableStyleId>{5C22544A-7EE6-4342-B048-85BDC9FD1C3A}</a:tableStyleId>
              </a:tblPr>
              <a:tblGrid>
                <a:gridCol w="3108960"/>
                <a:gridCol w="1628503"/>
                <a:gridCol w="1480457"/>
                <a:gridCol w="1554480"/>
              </a:tblGrid>
              <a:tr h="343686">
                <a:tc>
                  <a:txBody>
                    <a:bodyPr/>
                    <a:lstStyle/>
                    <a:p>
                      <a:pPr latinLnBrk="1"/>
                      <a:endParaRPr lang="ko-KR" altLang="en-US" sz="14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40 +44bytes</a:t>
                      </a:r>
                      <a:r>
                        <a:rPr lang="en-US" altLang="ko-KR" sz="1400" baseline="30000" dirty="0" smtClean="0">
                          <a:solidFill>
                            <a:schemeClr val="tx1"/>
                          </a:solidFill>
                        </a:rPr>
                        <a:t>1</a:t>
                      </a:r>
                      <a:endParaRPr lang="ko-KR" altLang="en-US" sz="1400" baseline="30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576+44bytes</a:t>
                      </a:r>
                      <a:r>
                        <a:rPr lang="en-US" altLang="ko-KR" sz="1400" baseline="30000" dirty="0" smtClean="0">
                          <a:solidFill>
                            <a:schemeClr val="tx1"/>
                          </a:solidFill>
                        </a:rPr>
                        <a:t>2</a:t>
                      </a:r>
                      <a:endParaRPr lang="ko-KR" altLang="en-US" sz="1400" baseline="30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solidFill>
                            <a:schemeClr val="tx1"/>
                          </a:solidFill>
                        </a:rPr>
                        <a:t>1500+44bytes</a:t>
                      </a:r>
                      <a:r>
                        <a:rPr lang="en-US" altLang="ko-KR" sz="1400" baseline="30000" dirty="0" smtClean="0">
                          <a:solidFill>
                            <a:schemeClr val="tx1"/>
                          </a:solidFill>
                        </a:rPr>
                        <a:t>3</a:t>
                      </a:r>
                      <a:endParaRPr lang="ko-KR" altLang="en-US" sz="1400" baseline="300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latinLnBrk="1"/>
                      <a:r>
                        <a:rPr lang="en-US" altLang="ko-KR" sz="1400" dirty="0" smtClean="0"/>
                        <a:t>MCS0</a:t>
                      </a:r>
                      <a:r>
                        <a:rPr lang="en-US" altLang="ko-KR" sz="1400" baseline="0" dirty="0" smtClean="0"/>
                        <a:t> (80MHz,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45.8%</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8.67%</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3.14%</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9880">
                <a:tc>
                  <a:txBody>
                    <a:bodyPr/>
                    <a:lstStyle/>
                    <a:p>
                      <a:pPr latinLnBrk="1"/>
                      <a:r>
                        <a:rPr lang="en-US" altLang="ko-KR" sz="1400" dirty="0" smtClean="0"/>
                        <a:t>MCS1 </a:t>
                      </a:r>
                      <a:r>
                        <a:rPr lang="en-US" altLang="ko-KR" sz="1400" baseline="0" dirty="0" smtClean="0"/>
                        <a:t>(80MHz,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45.8%</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18.6%</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3.14%</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latinLnBrk="1"/>
                      <a:r>
                        <a:rPr lang="en-US" altLang="ko-KR" sz="1400" dirty="0" smtClean="0"/>
                        <a:t>MCS2 </a:t>
                      </a:r>
                      <a:r>
                        <a:rPr lang="en-US" altLang="ko-KR" sz="1400" baseline="0" dirty="0" smtClean="0"/>
                        <a:t>(80MHz,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119%</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18.6%</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7.11%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latinLnBrk="1"/>
                      <a:r>
                        <a:rPr lang="en-US" altLang="ko-KR" sz="1400" dirty="0" smtClean="0"/>
                        <a:t>MCS3 </a:t>
                      </a:r>
                      <a:r>
                        <a:rPr lang="en-US" altLang="ko-KR" sz="1400" baseline="0" dirty="0" smtClean="0"/>
                        <a:t>(80MHz,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192%</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18.6%</a:t>
                      </a:r>
                      <a:endParaRPr lang="ko-KR"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11.1%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latinLnBrk="1"/>
                      <a:r>
                        <a:rPr lang="en-US" altLang="ko-KR" sz="1400" dirty="0" smtClean="0"/>
                        <a:t>MCS4 </a:t>
                      </a:r>
                      <a:r>
                        <a:rPr lang="en-US" altLang="ko-KR" sz="1400" baseline="0" dirty="0" smtClean="0"/>
                        <a:t>(80MHz,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338%</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18.6%</a:t>
                      </a:r>
                      <a:endParaRPr lang="ko-KR"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19.0%</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latinLnBrk="1"/>
                      <a:r>
                        <a:rPr lang="en-US" altLang="ko-KR" sz="1400" dirty="0" smtClean="0"/>
                        <a:t>MCS5 </a:t>
                      </a:r>
                      <a:r>
                        <a:rPr lang="en-US" altLang="ko-KR" sz="1400" baseline="0" dirty="0" smtClean="0"/>
                        <a:t>(80MHz, NSTS = 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483%</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58.1%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26.9%</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MCS6 </a:t>
                      </a:r>
                      <a:r>
                        <a:rPr lang="en-US" altLang="ko-KR" sz="1400" baseline="0" dirty="0" smtClean="0"/>
                        <a:t>(80MHz, NSTS = 1)</a:t>
                      </a:r>
                      <a:endParaRPr lang="ko-KR"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556%</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77.8%</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7.11%</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MCS7 </a:t>
                      </a:r>
                      <a:r>
                        <a:rPr lang="en-US" altLang="ko-KR" sz="1400" baseline="0" dirty="0" smtClean="0"/>
                        <a:t>(80MHz, NSTS = 1)</a:t>
                      </a:r>
                      <a:endParaRPr lang="ko-KR"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629%</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97.6%</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19.0%</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282482">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MCS8 </a:t>
                      </a:r>
                      <a:r>
                        <a:rPr lang="en-US" altLang="ko-KR" sz="1400" baseline="0" dirty="0" smtClean="0"/>
                        <a:t>(80MHz, NSTS = 1)</a:t>
                      </a:r>
                      <a:endParaRPr lang="ko-KR" altLang="en-US" sz="14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775%</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18.6%</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atinLnBrk="1"/>
                      <a:r>
                        <a:rPr lang="en-US" altLang="ko-KR" sz="1400" dirty="0" smtClean="0"/>
                        <a:t>42.8%</a:t>
                      </a:r>
                      <a:endParaRPr lang="ko-KR" alt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Based OFDMA RA Response</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18</a:t>
            </a:fld>
            <a:endParaRPr lang="en-US" dirty="0"/>
          </a:p>
        </p:txBody>
      </p:sp>
      <p:sp>
        <p:nvSpPr>
          <p:cNvPr id="7" name="Content Placeholder 2"/>
          <p:cNvSpPr>
            <a:spLocks noGrp="1"/>
          </p:cNvSpPr>
          <p:nvPr>
            <p:ph idx="1"/>
          </p:nvPr>
        </p:nvSpPr>
        <p:spPr>
          <a:xfrm>
            <a:off x="381000" y="1371600"/>
            <a:ext cx="8305800" cy="2286000"/>
          </a:xfrm>
        </p:spPr>
        <p:txBody>
          <a:bodyPr lIns="91440" tIns="0" bIns="0"/>
          <a:lstStyle/>
          <a:p>
            <a:pPr marL="342900" lvl="2" indent="-342900"/>
            <a:r>
              <a:rPr lang="en-US" sz="2400" b="1" dirty="0" smtClean="0">
                <a:latin typeface="Arial" pitchFamily="34" charset="0"/>
                <a:cs typeface="Arial" pitchFamily="34" charset="0"/>
              </a:rPr>
              <a:t>OFDMA Padding Deficiency  </a:t>
            </a:r>
          </a:p>
          <a:p>
            <a:pPr marL="685800" lvl="3" indent="-342900"/>
            <a:r>
              <a:rPr lang="en-US" sz="1800" dirty="0" smtClean="0">
                <a:latin typeface="Arial" pitchFamily="34" charset="0"/>
                <a:cs typeface="Arial" pitchFamily="34" charset="0"/>
              </a:rPr>
              <a:t>If each STA is allowed to transmit any size payload in OFDMA random access TXOP, it has more severe issue of padding and would cause more waste.</a:t>
            </a:r>
          </a:p>
          <a:p>
            <a:pPr marL="1028700" lvl="4" indent="-342900"/>
            <a:r>
              <a:rPr lang="en-US" dirty="0" smtClean="0">
                <a:latin typeface="Arial" pitchFamily="34" charset="0"/>
                <a:cs typeface="Arial" pitchFamily="34" charset="0"/>
              </a:rPr>
              <a:t>Since AP does not know STA’s buffered data information, it cannot give accurate random access duration in the trigger frame.</a:t>
            </a:r>
          </a:p>
          <a:p>
            <a:pPr marL="1028700" lvl="4" indent="-342900"/>
            <a:r>
              <a:rPr lang="en-US" dirty="0" smtClean="0">
                <a:latin typeface="Arial" pitchFamily="34" charset="0"/>
                <a:cs typeface="Arial" pitchFamily="34" charset="0"/>
              </a:rPr>
              <a:t>As a STA does not know size of PPDU of other STA’s OFDMA transmissions, it has to pad the empty payload till the end of the random access duration.</a:t>
            </a:r>
          </a:p>
        </p:txBody>
      </p:sp>
      <p:grpSp>
        <p:nvGrpSpPr>
          <p:cNvPr id="40" name="Group 39"/>
          <p:cNvGrpSpPr/>
          <p:nvPr/>
        </p:nvGrpSpPr>
        <p:grpSpPr>
          <a:xfrm>
            <a:off x="4200060" y="4097179"/>
            <a:ext cx="4562940" cy="2303621"/>
            <a:chOff x="4200060" y="4191000"/>
            <a:chExt cx="4562940" cy="2303621"/>
          </a:xfrm>
        </p:grpSpPr>
        <p:sp>
          <p:nvSpPr>
            <p:cNvPr id="41" name="Rectangle 40"/>
            <p:cNvSpPr/>
            <p:nvPr/>
          </p:nvSpPr>
          <p:spPr bwMode="auto">
            <a:xfrm>
              <a:off x="4940299" y="4191001"/>
              <a:ext cx="583150" cy="2062192"/>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2" name="Text Box 32"/>
            <p:cNvSpPr txBox="1">
              <a:spLocks noChangeArrowheads="1"/>
            </p:cNvSpPr>
            <p:nvPr/>
          </p:nvSpPr>
          <p:spPr bwMode="auto">
            <a:xfrm rot="16200000">
              <a:off x="3663144" y="4956516"/>
              <a:ext cx="1473941" cy="400110"/>
            </a:xfrm>
            <a:prstGeom prst="rect">
              <a:avLst/>
            </a:prstGeom>
            <a:noFill/>
            <a:ln w="9525">
              <a:noFill/>
              <a:miter lim="800000"/>
              <a:headEnd/>
              <a:tailEnd/>
            </a:ln>
            <a:effectLst/>
          </p:spPr>
          <p:txBody>
            <a:bodyPr wrap="square">
              <a:spAutoFit/>
            </a:bodyPr>
            <a:lstStyle/>
            <a:p>
              <a:pPr algn="ctr"/>
              <a:r>
                <a:rPr lang="en-US" sz="1000" dirty="0" smtClean="0"/>
                <a:t>MU Spatial / Frequency  Domain</a:t>
              </a:r>
              <a:endParaRPr lang="en-US" sz="1000" b="0" i="1" dirty="0"/>
            </a:p>
          </p:txBody>
        </p:sp>
        <p:sp>
          <p:nvSpPr>
            <p:cNvPr id="43" name="Text Box 32"/>
            <p:cNvSpPr txBox="1">
              <a:spLocks noChangeArrowheads="1"/>
            </p:cNvSpPr>
            <p:nvPr/>
          </p:nvSpPr>
          <p:spPr bwMode="auto">
            <a:xfrm>
              <a:off x="4818742" y="6248400"/>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44" name="Text Box 32"/>
            <p:cNvSpPr txBox="1">
              <a:spLocks noChangeArrowheads="1"/>
            </p:cNvSpPr>
            <p:nvPr/>
          </p:nvSpPr>
          <p:spPr bwMode="auto">
            <a:xfrm>
              <a:off x="4864096" y="4847714"/>
              <a:ext cx="738651" cy="507831"/>
            </a:xfrm>
            <a:prstGeom prst="rect">
              <a:avLst/>
            </a:prstGeom>
            <a:noFill/>
            <a:ln w="9525">
              <a:noFill/>
              <a:miter lim="800000"/>
              <a:headEnd/>
              <a:tailEnd/>
            </a:ln>
            <a:effectLst/>
          </p:spPr>
          <p:txBody>
            <a:bodyPr wrap="square">
              <a:spAutoFit/>
            </a:bodyPr>
            <a:lstStyle/>
            <a:p>
              <a:pPr algn="ctr"/>
              <a:r>
                <a:rPr lang="en-US" sz="900" dirty="0" smtClean="0"/>
                <a:t>HE Trigger for UL MU RA </a:t>
              </a:r>
              <a:endParaRPr lang="en-US" sz="900" b="0" dirty="0"/>
            </a:p>
          </p:txBody>
        </p:sp>
        <p:sp>
          <p:nvSpPr>
            <p:cNvPr id="45" name="Text Box 32"/>
            <p:cNvSpPr txBox="1">
              <a:spLocks noChangeArrowheads="1"/>
            </p:cNvSpPr>
            <p:nvPr/>
          </p:nvSpPr>
          <p:spPr bwMode="auto">
            <a:xfrm>
              <a:off x="6333445" y="6248400"/>
              <a:ext cx="990814" cy="246221"/>
            </a:xfrm>
            <a:prstGeom prst="rect">
              <a:avLst/>
            </a:prstGeom>
            <a:noFill/>
            <a:ln w="9525">
              <a:noFill/>
              <a:miter lim="800000"/>
              <a:headEnd/>
              <a:tailEnd/>
            </a:ln>
            <a:effectLst/>
          </p:spPr>
          <p:txBody>
            <a:bodyPr wrap="square">
              <a:spAutoFit/>
            </a:bodyPr>
            <a:lstStyle/>
            <a:p>
              <a:pPr algn="ctr"/>
              <a:r>
                <a:rPr lang="en-US" sz="1000" dirty="0" smtClean="0"/>
                <a:t>MU STAs</a:t>
              </a:r>
              <a:endParaRPr lang="en-US" sz="1000" b="0" i="1" dirty="0"/>
            </a:p>
          </p:txBody>
        </p:sp>
        <p:sp>
          <p:nvSpPr>
            <p:cNvPr id="46" name="Left Brace 45"/>
            <p:cNvSpPr/>
            <p:nvPr/>
          </p:nvSpPr>
          <p:spPr>
            <a:xfrm>
              <a:off x="4627542" y="4191001"/>
              <a:ext cx="182118" cy="2025164"/>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47" name="Rectangle 46"/>
            <p:cNvSpPr/>
            <p:nvPr/>
          </p:nvSpPr>
          <p:spPr bwMode="auto">
            <a:xfrm>
              <a:off x="8036509" y="4191001"/>
              <a:ext cx="583150" cy="2055568"/>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8" name="Text Box 32"/>
            <p:cNvSpPr txBox="1">
              <a:spLocks noChangeArrowheads="1"/>
            </p:cNvSpPr>
            <p:nvPr/>
          </p:nvSpPr>
          <p:spPr bwMode="auto">
            <a:xfrm>
              <a:off x="7933859" y="6248400"/>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75" name="Text Box 32"/>
            <p:cNvSpPr txBox="1">
              <a:spLocks noChangeArrowheads="1"/>
            </p:cNvSpPr>
            <p:nvPr/>
          </p:nvSpPr>
          <p:spPr bwMode="auto">
            <a:xfrm>
              <a:off x="7989808" y="4801334"/>
              <a:ext cx="753970" cy="646331"/>
            </a:xfrm>
            <a:prstGeom prst="rect">
              <a:avLst/>
            </a:prstGeom>
            <a:noFill/>
            <a:ln w="9525">
              <a:noFill/>
              <a:miter lim="800000"/>
              <a:headEnd/>
              <a:tailEnd/>
            </a:ln>
            <a:effectLst/>
          </p:spPr>
          <p:txBody>
            <a:bodyPr wrap="square">
              <a:spAutoFit/>
            </a:bodyPr>
            <a:lstStyle/>
            <a:p>
              <a:pPr algn="ctr"/>
              <a:r>
                <a:rPr lang="en-US" sz="900" dirty="0" smtClean="0"/>
                <a:t>HE  Trigger for Resource Allocation</a:t>
              </a:r>
              <a:r>
                <a:rPr lang="en-US" sz="900" b="0" dirty="0" smtClean="0"/>
                <a:t>.</a:t>
              </a:r>
              <a:endParaRPr lang="en-US" sz="900" b="0" dirty="0"/>
            </a:p>
          </p:txBody>
        </p:sp>
        <p:grpSp>
          <p:nvGrpSpPr>
            <p:cNvPr id="83" name="Group 71"/>
            <p:cNvGrpSpPr/>
            <p:nvPr/>
          </p:nvGrpSpPr>
          <p:grpSpPr>
            <a:xfrm>
              <a:off x="5550835" y="4724401"/>
              <a:ext cx="1611965" cy="337080"/>
              <a:chOff x="4170176" y="5396195"/>
              <a:chExt cx="2535424" cy="277653"/>
            </a:xfrm>
          </p:grpSpPr>
          <p:sp>
            <p:nvSpPr>
              <p:cNvPr id="94" name="Rectangle 93"/>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95" name="Text Box 32"/>
              <p:cNvSpPr txBox="1">
                <a:spLocks noChangeArrowheads="1"/>
              </p:cNvSpPr>
              <p:nvPr/>
            </p:nvSpPr>
            <p:spPr bwMode="auto">
              <a:xfrm>
                <a:off x="4170176" y="5427627"/>
                <a:ext cx="2535424" cy="246221"/>
              </a:xfrm>
              <a:prstGeom prst="rect">
                <a:avLst/>
              </a:prstGeom>
              <a:noFill/>
              <a:ln w="9525">
                <a:noFill/>
                <a:miter lim="800000"/>
                <a:headEnd/>
                <a:tailEnd/>
              </a:ln>
              <a:effectLst/>
            </p:spPr>
            <p:txBody>
              <a:bodyPr wrap="square">
                <a:spAutoFit/>
              </a:bodyPr>
              <a:lstStyle/>
              <a:p>
                <a:pPr algn="ctr"/>
                <a:r>
                  <a:rPr lang="en-US" sz="1000" dirty="0" smtClean="0"/>
                  <a:t>Response by STA3</a:t>
                </a:r>
                <a:endParaRPr lang="en-US" sz="1000" b="0" dirty="0"/>
              </a:p>
            </p:txBody>
          </p:sp>
        </p:grpSp>
        <p:grpSp>
          <p:nvGrpSpPr>
            <p:cNvPr id="84" name="Group 80"/>
            <p:cNvGrpSpPr/>
            <p:nvPr/>
          </p:nvGrpSpPr>
          <p:grpSpPr>
            <a:xfrm>
              <a:off x="5550835" y="5649559"/>
              <a:ext cx="1840565" cy="337080"/>
              <a:chOff x="4170176" y="5396195"/>
              <a:chExt cx="2535424" cy="277653"/>
            </a:xfrm>
          </p:grpSpPr>
          <p:sp>
            <p:nvSpPr>
              <p:cNvPr id="92" name="Rectangle 91"/>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93" name="Text Box 32"/>
              <p:cNvSpPr txBox="1">
                <a:spLocks noChangeArrowheads="1"/>
              </p:cNvSpPr>
              <p:nvPr/>
            </p:nvSpPr>
            <p:spPr bwMode="auto">
              <a:xfrm>
                <a:off x="4170176" y="5427627"/>
                <a:ext cx="2535424" cy="246221"/>
              </a:xfrm>
              <a:prstGeom prst="rect">
                <a:avLst/>
              </a:prstGeom>
              <a:noFill/>
              <a:ln w="9525">
                <a:noFill/>
                <a:miter lim="800000"/>
                <a:headEnd/>
                <a:tailEnd/>
              </a:ln>
              <a:effectLst/>
            </p:spPr>
            <p:txBody>
              <a:bodyPr wrap="square">
                <a:spAutoFit/>
              </a:bodyPr>
              <a:lstStyle/>
              <a:p>
                <a:pPr algn="ctr"/>
                <a:r>
                  <a:rPr lang="en-US" sz="1000" dirty="0" smtClean="0"/>
                  <a:t>Response by STA6</a:t>
                </a:r>
                <a:endParaRPr lang="en-US" sz="1000" b="0" dirty="0"/>
              </a:p>
            </p:txBody>
          </p:sp>
        </p:grpSp>
        <p:grpSp>
          <p:nvGrpSpPr>
            <p:cNvPr id="85" name="Group 86"/>
            <p:cNvGrpSpPr/>
            <p:nvPr/>
          </p:nvGrpSpPr>
          <p:grpSpPr>
            <a:xfrm>
              <a:off x="5486400" y="4191005"/>
              <a:ext cx="2209800" cy="337964"/>
              <a:chOff x="4170176" y="5396195"/>
              <a:chExt cx="2535424" cy="278381"/>
            </a:xfrm>
          </p:grpSpPr>
          <p:sp>
            <p:nvSpPr>
              <p:cNvPr id="90" name="Rectangle 89"/>
              <p:cNvSpPr/>
              <p:nvPr/>
            </p:nvSpPr>
            <p:spPr bwMode="auto">
              <a:xfrm>
                <a:off x="4351516" y="5396195"/>
                <a:ext cx="2125044" cy="242605"/>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91" name="Text Box 32"/>
              <p:cNvSpPr txBox="1">
                <a:spLocks noChangeArrowheads="1"/>
              </p:cNvSpPr>
              <p:nvPr/>
            </p:nvSpPr>
            <p:spPr bwMode="auto">
              <a:xfrm>
                <a:off x="4170176" y="5428356"/>
                <a:ext cx="2535424" cy="246220"/>
              </a:xfrm>
              <a:prstGeom prst="rect">
                <a:avLst/>
              </a:prstGeom>
              <a:noFill/>
              <a:ln w="9525">
                <a:noFill/>
                <a:miter lim="800000"/>
                <a:headEnd/>
                <a:tailEnd/>
              </a:ln>
              <a:effectLst/>
            </p:spPr>
            <p:txBody>
              <a:bodyPr wrap="square">
                <a:spAutoFit/>
              </a:bodyPr>
              <a:lstStyle/>
              <a:p>
                <a:pPr algn="ctr"/>
                <a:r>
                  <a:rPr lang="en-US" sz="1000" dirty="0" smtClean="0"/>
                  <a:t>Response by STA1</a:t>
                </a:r>
                <a:endParaRPr lang="en-US" sz="1000" b="0" dirty="0"/>
              </a:p>
            </p:txBody>
          </p:sp>
        </p:grpSp>
        <p:sp>
          <p:nvSpPr>
            <p:cNvPr id="87" name="Rectangle 86"/>
            <p:cNvSpPr/>
            <p:nvPr/>
          </p:nvSpPr>
          <p:spPr bwMode="auto">
            <a:xfrm>
              <a:off x="7010400" y="4723912"/>
              <a:ext cx="840124" cy="29453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88" name="Rectangle 87"/>
            <p:cNvSpPr/>
            <p:nvPr/>
          </p:nvSpPr>
          <p:spPr bwMode="auto">
            <a:xfrm>
              <a:off x="7467600" y="4191000"/>
              <a:ext cx="381000" cy="29453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89" name="Rectangle 88"/>
            <p:cNvSpPr/>
            <p:nvPr/>
          </p:nvSpPr>
          <p:spPr bwMode="auto">
            <a:xfrm>
              <a:off x="7239000" y="5638800"/>
              <a:ext cx="609600" cy="304800"/>
            </a:xfrm>
            <a:prstGeom prst="rect">
              <a:avLst/>
            </a:prstGeom>
            <a:solidFill>
              <a:schemeClr val="bg2"/>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grpSp>
      <p:sp>
        <p:nvSpPr>
          <p:cNvPr id="96" name="Content Placeholder 2"/>
          <p:cNvSpPr txBox="1">
            <a:spLocks/>
          </p:cNvSpPr>
          <p:nvPr/>
        </p:nvSpPr>
        <p:spPr bwMode="auto">
          <a:xfrm>
            <a:off x="381000" y="4572000"/>
            <a:ext cx="3581400" cy="1752600"/>
          </a:xfrm>
          <a:prstGeom prst="rect">
            <a:avLst/>
          </a:prstGeom>
          <a:noFill/>
          <a:ln w="9525">
            <a:noFill/>
            <a:miter lim="800000"/>
            <a:headEnd/>
            <a:tailEnd/>
          </a:ln>
        </p:spPr>
        <p:txBody>
          <a:bodyPr vert="horz" wrap="square" lIns="91440" tIns="0" rIns="92075" bIns="0" numCol="1" anchor="t" anchorCtr="0" compatLnSpc="1">
            <a:prstTxWarp prst="textNoShape">
              <a:avLst/>
            </a:prstTxWarp>
          </a:bodyPr>
          <a:lstStyle/>
          <a:p>
            <a:pPr marL="685800" lvl="3" indent="-342900" eaLnBrk="1" hangingPunct="1">
              <a:spcBef>
                <a:spcPct val="20000"/>
              </a:spcBef>
              <a:buFontTx/>
              <a:buChar char="–"/>
            </a:pPr>
            <a:r>
              <a:rPr kumimoji="0" lang="en-US" sz="2000" b="0" i="0" u="none" strike="noStrike" kern="0" cap="none" spc="0" normalizeH="0" baseline="0" noProof="0" dirty="0" smtClean="0">
                <a:ln>
                  <a:noFill/>
                </a:ln>
                <a:solidFill>
                  <a:srgbClr val="FF0000"/>
                </a:solidFill>
                <a:effectLst/>
                <a:uLnTx/>
                <a:uFillTx/>
                <a:latin typeface="Arial" pitchFamily="34" charset="0"/>
                <a:cs typeface="Arial" pitchFamily="34" charset="0"/>
              </a:rPr>
              <a:t>The better way to avoid padding</a:t>
            </a:r>
            <a:r>
              <a:rPr kumimoji="0" lang="en-US" sz="2000" b="0" i="0" u="none" strike="noStrike" kern="0" cap="none" spc="0" normalizeH="0" noProof="0" dirty="0" smtClean="0">
                <a:ln>
                  <a:noFill/>
                </a:ln>
                <a:solidFill>
                  <a:srgbClr val="FF0000"/>
                </a:solidFill>
                <a:effectLst/>
                <a:uLnTx/>
                <a:uFillTx/>
                <a:latin typeface="Arial" pitchFamily="34" charset="0"/>
                <a:cs typeface="Arial" pitchFamily="34" charset="0"/>
              </a:rPr>
              <a:t> issue is to keep same length </a:t>
            </a:r>
            <a:r>
              <a:rPr lang="en-US" sz="2000" kern="0" noProof="0" dirty="0" smtClean="0">
                <a:solidFill>
                  <a:srgbClr val="FF0000"/>
                </a:solidFill>
                <a:latin typeface="Arial" pitchFamily="34" charset="0"/>
                <a:cs typeface="Arial" pitchFamily="34" charset="0"/>
              </a:rPr>
              <a:t>of</a:t>
            </a:r>
            <a:r>
              <a:rPr lang="en-US" sz="2000" kern="0" dirty="0" smtClean="0">
                <a:solidFill>
                  <a:srgbClr val="FF0000"/>
                </a:solidFill>
                <a:latin typeface="Arial" pitchFamily="34" charset="0"/>
                <a:cs typeface="Arial" pitchFamily="34" charset="0"/>
              </a:rPr>
              <a:t> transmissions in UL MU OFDMA. </a:t>
            </a:r>
            <a:r>
              <a:rPr kumimoji="0" lang="en-US" sz="2000" b="0" i="0" u="none" strike="noStrike" kern="0" cap="none" spc="0" normalizeH="0" baseline="0" noProof="0" dirty="0" smtClean="0">
                <a:ln>
                  <a:noFill/>
                </a:ln>
                <a:solidFill>
                  <a:srgbClr val="FF0000"/>
                </a:solidFill>
                <a:effectLst/>
                <a:uLnTx/>
                <a:uFillTx/>
                <a:latin typeface="Arial" pitchFamily="34" charset="0"/>
                <a:cs typeface="Arial" pitchFamily="34" charset="0"/>
              </a:rPr>
              <a:t> </a:t>
            </a:r>
            <a:endParaRPr kumimoji="0" lang="en-US" sz="2000" b="0" i="0" u="none" strike="noStrike" kern="0" cap="none" spc="0" normalizeH="0" baseline="0" noProof="0" dirty="0" smtClean="0">
              <a:ln>
                <a:noFill/>
              </a:ln>
              <a:solidFill>
                <a:srgbClr val="FF0000"/>
              </a:solidFill>
              <a:effectLst/>
              <a:uLnTx/>
              <a:uFillTx/>
              <a:latin typeface="Calibri" pitchFamily="34" charset="0"/>
              <a:cs typeface="Calibri" pitchFamily="34" charset="0"/>
            </a:endParaRP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Summary</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19</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Conclusion   </a:t>
            </a:r>
          </a:p>
          <a:p>
            <a:pPr marL="685800" lvl="3" indent="-342900"/>
            <a:r>
              <a:rPr lang="en-US" sz="1800" dirty="0" smtClean="0">
                <a:latin typeface="Arial" pitchFamily="34" charset="0"/>
                <a:cs typeface="Arial" pitchFamily="34" charset="0"/>
              </a:rPr>
              <a:t>Trigger frame used to for random access might have some issues that impacts on user experience</a:t>
            </a:r>
          </a:p>
          <a:p>
            <a:pPr marL="1028700" lvl="4" indent="-342900"/>
            <a:r>
              <a:rPr lang="en-US" sz="1800" dirty="0" smtClean="0">
                <a:latin typeface="Arial" pitchFamily="34" charset="0"/>
                <a:cs typeface="Arial" pitchFamily="34" charset="0"/>
              </a:rPr>
              <a:t>Longer random access latency</a:t>
            </a:r>
          </a:p>
          <a:p>
            <a:pPr marL="1028700" lvl="4" indent="-342900"/>
            <a:r>
              <a:rPr lang="en-US" sz="1800" dirty="0" smtClean="0">
                <a:latin typeface="Arial" pitchFamily="34" charset="0"/>
                <a:cs typeface="Arial" pitchFamily="34" charset="0"/>
              </a:rPr>
              <a:t>Less transmission efficiency (time waste </a:t>
            </a:r>
            <a:r>
              <a:rPr lang="en-US" sz="1800" dirty="0" err="1" smtClean="0">
                <a:latin typeface="Arial" pitchFamily="34" charset="0"/>
                <a:cs typeface="Arial" pitchFamily="34" charset="0"/>
              </a:rPr>
              <a:t>v.s</a:t>
            </a:r>
            <a:r>
              <a:rPr lang="en-US" sz="1800" dirty="0" smtClean="0">
                <a:latin typeface="Arial" pitchFamily="34" charset="0"/>
                <a:cs typeface="Arial" pitchFamily="34" charset="0"/>
              </a:rPr>
              <a:t>. retransmission due to collision)</a:t>
            </a:r>
          </a:p>
          <a:p>
            <a:pPr marL="1028700" lvl="4" indent="-342900"/>
            <a:r>
              <a:rPr lang="en-US" sz="1800" dirty="0" smtClean="0">
                <a:latin typeface="Arial" pitchFamily="34" charset="0"/>
                <a:cs typeface="Arial" pitchFamily="34" charset="0"/>
              </a:rPr>
              <a:t>Higher overhead.</a:t>
            </a:r>
          </a:p>
          <a:p>
            <a:pPr marL="685800" lvl="3" indent="-342900"/>
            <a:r>
              <a:rPr lang="en-US" sz="1800" dirty="0" smtClean="0">
                <a:latin typeface="Arial" pitchFamily="34" charset="0"/>
                <a:cs typeface="Arial" pitchFamily="34" charset="0"/>
              </a:rPr>
              <a:t>Trigger response efficiency decreasing due to</a:t>
            </a:r>
          </a:p>
          <a:p>
            <a:pPr marL="1028700" lvl="4" indent="-342900"/>
            <a:r>
              <a:rPr lang="en-US" sz="1800" dirty="0" smtClean="0">
                <a:latin typeface="Arial" pitchFamily="34" charset="0"/>
                <a:cs typeface="Arial" pitchFamily="34" charset="0"/>
              </a:rPr>
              <a:t>Padding caused by UL MU OFDMA</a:t>
            </a:r>
          </a:p>
          <a:p>
            <a:pPr marL="1028700" lvl="4" indent="-342900"/>
            <a:r>
              <a:rPr lang="en-US" sz="1800" dirty="0" smtClean="0">
                <a:latin typeface="Arial" pitchFamily="34" charset="0"/>
                <a:cs typeface="Arial" pitchFamily="34" charset="0"/>
              </a:rPr>
              <a:t>Overhead caused by extra frame exchange.  </a:t>
            </a:r>
          </a:p>
          <a:p>
            <a:pPr marL="685800" lvl="3" indent="-342900"/>
            <a:r>
              <a:rPr lang="en-US" sz="1800" dirty="0" smtClean="0">
                <a:latin typeface="Arial" pitchFamily="34" charset="0"/>
                <a:cs typeface="Arial" pitchFamily="34" charset="0"/>
              </a:rPr>
              <a:t>We need some mechanism </a:t>
            </a:r>
          </a:p>
          <a:p>
            <a:pPr marL="1028700" lvl="4" indent="-342900">
              <a:buFont typeface="Arial" pitchFamily="34" charset="0"/>
              <a:buChar char="•"/>
            </a:pPr>
            <a:r>
              <a:rPr lang="en-US" sz="1800" dirty="0" smtClean="0">
                <a:latin typeface="Arial" pitchFamily="34" charset="0"/>
                <a:cs typeface="Arial" pitchFamily="34" charset="0"/>
              </a:rPr>
              <a:t>Reducing trigger frame overhead</a:t>
            </a:r>
          </a:p>
          <a:p>
            <a:pPr marL="1028700" lvl="4" indent="-342900">
              <a:buFont typeface="Arial" pitchFamily="34" charset="0"/>
              <a:buChar char="•"/>
            </a:pPr>
            <a:r>
              <a:rPr lang="en-US" sz="1800" dirty="0" smtClean="0">
                <a:latin typeface="Arial" pitchFamily="34" charset="0"/>
                <a:cs typeface="Arial" pitchFamily="34" charset="0"/>
              </a:rPr>
              <a:t>Improving trigger response efficiency</a:t>
            </a:r>
          </a:p>
          <a:p>
            <a:pPr marL="1028700" lvl="4" indent="-342900">
              <a:buFont typeface="Arial" pitchFamily="34" charset="0"/>
              <a:buChar char="•"/>
            </a:pPr>
            <a:r>
              <a:rPr lang="en-US" sz="1800" dirty="0" smtClean="0">
                <a:latin typeface="Arial" pitchFamily="34" charset="0"/>
                <a:cs typeface="Arial" pitchFamily="34" charset="0"/>
              </a:rPr>
              <a:t>Reduce the random access latency</a:t>
            </a: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Abstract</a:t>
            </a:r>
            <a:endParaRPr lang="en-US" dirty="0"/>
          </a:p>
        </p:txBody>
      </p:sp>
      <p:sp>
        <p:nvSpPr>
          <p:cNvPr id="3" name="Content Placeholder 2"/>
          <p:cNvSpPr>
            <a:spLocks noGrp="1"/>
          </p:cNvSpPr>
          <p:nvPr>
            <p:ph idx="1"/>
          </p:nvPr>
        </p:nvSpPr>
        <p:spPr>
          <a:xfrm>
            <a:off x="381000" y="1447800"/>
            <a:ext cx="8458200" cy="4876800"/>
          </a:xfrm>
        </p:spPr>
        <p:txBody>
          <a:bodyPr/>
          <a:lstStyle/>
          <a:p>
            <a:r>
              <a:rPr lang="en-US" b="0" dirty="0" smtClean="0"/>
              <a:t>802.11ax SFD specifies OFDMA to be supported.</a:t>
            </a:r>
          </a:p>
          <a:p>
            <a:r>
              <a:rPr lang="en-US" b="0" dirty="0" smtClean="0"/>
              <a:t>UL MU transmissions can be </a:t>
            </a:r>
          </a:p>
          <a:p>
            <a:pPr lvl="1"/>
            <a:r>
              <a:rPr lang="en-US" sz="2400" b="0" dirty="0" smtClean="0"/>
              <a:t>scheduled by AP’s trigger frame if  AP has knowledge about STA’s buffered data for UL transmissions, or</a:t>
            </a:r>
          </a:p>
          <a:p>
            <a:pPr lvl="1"/>
            <a:r>
              <a:rPr lang="en-US" sz="2400" dirty="0" smtClean="0"/>
              <a:t>t</a:t>
            </a:r>
            <a:r>
              <a:rPr lang="en-US" sz="2400" b="0" dirty="0" smtClean="0"/>
              <a:t>riggered by AP to allow multiple STAs to perform UL MU random access to acquire TXOP for UL transmissions.</a:t>
            </a:r>
          </a:p>
          <a:p>
            <a:r>
              <a:rPr lang="en-US" b="0" dirty="0" smtClean="0"/>
              <a:t>In this contribution,  we will </a:t>
            </a:r>
          </a:p>
          <a:p>
            <a:pPr lvl="1"/>
            <a:r>
              <a:rPr lang="en-US" sz="2400" b="0" dirty="0" smtClean="0"/>
              <a:t>analyze the OFDMA based UL MU random access performance and related issues. </a:t>
            </a:r>
          </a:p>
          <a:p>
            <a:pPr>
              <a:buNone/>
            </a:pPr>
            <a:r>
              <a:rPr lang="en-US" b="0" dirty="0" smtClean="0"/>
              <a:t>   </a:t>
            </a:r>
            <a:r>
              <a:rPr lang="en-US" dirty="0" smtClean="0"/>
              <a:t>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2</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References</a:t>
            </a:r>
            <a:endParaRPr lang="en-US" dirty="0"/>
          </a:p>
        </p:txBody>
      </p:sp>
      <p:sp>
        <p:nvSpPr>
          <p:cNvPr id="3" name="Content Placeholder 2"/>
          <p:cNvSpPr>
            <a:spLocks noGrp="1"/>
          </p:cNvSpPr>
          <p:nvPr>
            <p:ph idx="1"/>
          </p:nvPr>
        </p:nvSpPr>
        <p:spPr>
          <a:xfrm>
            <a:off x="381000" y="1371600"/>
            <a:ext cx="8305800" cy="5029200"/>
          </a:xfrm>
        </p:spPr>
        <p:txBody>
          <a:bodyPr/>
          <a:lstStyle/>
          <a:p>
            <a:pPr marL="457200" indent="-457200">
              <a:buAutoNum type="arabicPeriod"/>
            </a:pPr>
            <a:r>
              <a:rPr lang="en-US" sz="1800" b="0" dirty="0" smtClean="0"/>
              <a:t>11-15-0132-05-00ax-spec-framework </a:t>
            </a:r>
          </a:p>
          <a:p>
            <a:pPr marL="457200" indent="-457200">
              <a:buAutoNum type="arabicPeriod"/>
            </a:pPr>
            <a:r>
              <a:rPr lang="en-US" sz="1800" b="0" dirty="0" smtClean="0"/>
              <a:t>11-15-0362-00-00ax-beacon-issues-2 </a:t>
            </a:r>
          </a:p>
          <a:p>
            <a:pPr marL="457200" indent="-457200">
              <a:buAutoNum type="arabicPeriod"/>
            </a:pPr>
            <a:r>
              <a:rPr lang="en-US" sz="1800" b="0" dirty="0" smtClean="0"/>
              <a:t>11-15-0572-00-00ax-phy-inefficiency-of-256-fft-per-20mhz</a:t>
            </a:r>
          </a:p>
          <a:p>
            <a:pPr marL="457200" indent="-457200">
              <a:buAutoNum type="arabicPeriod"/>
            </a:pPr>
            <a:r>
              <a:rPr lang="en-US" sz="1800" b="0" dirty="0" smtClean="0"/>
              <a:t>11-15-0336-01-00ax-mac-overhead-analysis-of-mu-transmissions</a:t>
            </a:r>
          </a:p>
          <a:p>
            <a:pPr marL="457200" indent="-457200">
              <a:buAutoNum type="arabicPeriod"/>
            </a:pPr>
            <a:r>
              <a:rPr lang="en-US" sz="1800" b="0" dirty="0" smtClean="0"/>
              <a:t>11-14-0980-12-00ax-simulation-scenarios</a:t>
            </a:r>
          </a:p>
          <a:p>
            <a:pPr marL="457200" indent="-457200">
              <a:buAutoNum type="arabicPeriod"/>
            </a:pPr>
            <a:endParaRPr lang="en-US" sz="1800" b="0" dirty="0" smtClean="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20</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Requirements in SFD </a:t>
            </a:r>
            <a:endParaRPr lang="en-US" dirty="0"/>
          </a:p>
        </p:txBody>
      </p:sp>
      <p:sp>
        <p:nvSpPr>
          <p:cNvPr id="3" name="Content Placeholder 2"/>
          <p:cNvSpPr>
            <a:spLocks noGrp="1"/>
          </p:cNvSpPr>
          <p:nvPr>
            <p:ph idx="1"/>
          </p:nvPr>
        </p:nvSpPr>
        <p:spPr>
          <a:xfrm>
            <a:off x="381000" y="1447800"/>
            <a:ext cx="8458200" cy="5029200"/>
          </a:xfrm>
        </p:spPr>
        <p:txBody>
          <a:bodyPr/>
          <a:lstStyle/>
          <a:p>
            <a:r>
              <a:rPr lang="en-US" b="0" dirty="0" smtClean="0"/>
              <a:t>PHY</a:t>
            </a:r>
          </a:p>
          <a:p>
            <a:pPr lvl="1"/>
            <a:r>
              <a:rPr lang="en-US" dirty="0" smtClean="0"/>
              <a:t>Legacy Preamble</a:t>
            </a:r>
          </a:p>
          <a:p>
            <a:pPr lvl="2"/>
            <a:r>
              <a:rPr lang="en-US" dirty="0" smtClean="0"/>
              <a:t>An HE PPDU shall include the legacy preamble (L-STF, L-LTF and L-SIG), duplicated on each 20 MHz, for backward compatibility with legacy devices.</a:t>
            </a:r>
          </a:p>
          <a:p>
            <a:pPr lvl="1"/>
            <a:r>
              <a:rPr lang="en-US" dirty="0" smtClean="0"/>
              <a:t>HE Preamble</a:t>
            </a:r>
          </a:p>
          <a:p>
            <a:pPr lvl="2"/>
            <a:r>
              <a:rPr lang="en-US" dirty="0" smtClean="0"/>
              <a:t>HE-SIG-A (using a DFT period of 3.2 µs and subcarrier spacing of 312.5 kHz) is duplicated on each 20 MHz after the legacy preamble to indicate common control information</a:t>
            </a:r>
          </a:p>
          <a:p>
            <a:pPr lvl="2"/>
            <a:r>
              <a:rPr lang="en-US" dirty="0" smtClean="0"/>
              <a:t>Downlink HE MU PPDU shall include HE-SIG-B field, and the number of OFDM symbols of HE-SIG-B field is variable</a:t>
            </a:r>
          </a:p>
          <a:p>
            <a:pPr lvl="2"/>
            <a:r>
              <a:rPr lang="en-US" dirty="0" smtClean="0"/>
              <a:t>HE-STF of a non-trigger-based PPDU has a periodicity of 0.8 µs with 5 periods.</a:t>
            </a:r>
          </a:p>
          <a:p>
            <a:pPr lvl="2"/>
            <a:r>
              <a:rPr lang="en-US" dirty="0" smtClean="0"/>
              <a:t>The HE-STF of a trigger-based PPDU has a periodicity of 1.6 µs with 5 periods.</a:t>
            </a:r>
          </a:p>
          <a:p>
            <a:pPr lvl="3"/>
            <a:r>
              <a:rPr lang="en-US" dirty="0" smtClean="0"/>
              <a:t>A trigger-based PPDU is an UL PPDU sent in response to a trigger frame </a:t>
            </a:r>
          </a:p>
          <a:p>
            <a:pPr lvl="2"/>
            <a:r>
              <a:rPr lang="en-US" dirty="0" smtClean="0"/>
              <a:t>The HE-LTF shall adopt a structure of using P matrix in the data tones as in 11ac.</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3</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Requirements in SFD  </a:t>
            </a:r>
            <a:endParaRPr lang="en-US" dirty="0"/>
          </a:p>
        </p:txBody>
      </p:sp>
      <p:sp>
        <p:nvSpPr>
          <p:cNvPr id="3" name="Content Placeholder 2"/>
          <p:cNvSpPr>
            <a:spLocks noGrp="1"/>
          </p:cNvSpPr>
          <p:nvPr>
            <p:ph idx="1"/>
          </p:nvPr>
        </p:nvSpPr>
        <p:spPr>
          <a:xfrm>
            <a:off x="381000" y="1447800"/>
            <a:ext cx="8458200" cy="5029200"/>
          </a:xfrm>
        </p:spPr>
        <p:txBody>
          <a:bodyPr/>
          <a:lstStyle/>
          <a:p>
            <a:r>
              <a:rPr lang="en-US" b="0" dirty="0" smtClean="0"/>
              <a:t>UL MU OFDMA</a:t>
            </a:r>
            <a:endParaRPr lang="en-US" dirty="0" smtClean="0"/>
          </a:p>
          <a:p>
            <a:pPr lvl="1"/>
            <a:r>
              <a:rPr lang="en-US" dirty="0" smtClean="0"/>
              <a:t>An UL MU PPDU (MU-MIMO or OFDMA) is sent as an immediate response (IFS TBD) to a Trigger frame (format TBD) sent by the AP. </a:t>
            </a:r>
          </a:p>
          <a:p>
            <a:pPr lvl="1"/>
            <a:r>
              <a:rPr lang="en-US" dirty="0" smtClean="0"/>
              <a:t>HE-PPDU for UL-OFDMA shall support UL data transmission below 20 MHz for an HE STA. </a:t>
            </a:r>
          </a:p>
          <a:p>
            <a:pPr lvl="1"/>
            <a:r>
              <a:rPr lang="en-US" dirty="0" smtClean="0"/>
              <a:t>The amendment shall include a mechanism to multiplex BA/ACK responses to DL MU transmission. </a:t>
            </a: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4</a:t>
            </a:fld>
            <a:endParaRPr lang="en-US" dirty="0"/>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UL MU Access Procedure </a:t>
            </a:r>
            <a:endParaRPr lang="en-US" dirty="0"/>
          </a:p>
        </p:txBody>
      </p:sp>
      <p:sp>
        <p:nvSpPr>
          <p:cNvPr id="3" name="Content Placeholder 2"/>
          <p:cNvSpPr>
            <a:spLocks noGrp="1"/>
          </p:cNvSpPr>
          <p:nvPr>
            <p:ph idx="1"/>
          </p:nvPr>
        </p:nvSpPr>
        <p:spPr>
          <a:xfrm>
            <a:off x="381000" y="1371600"/>
            <a:ext cx="8153400" cy="2133600"/>
          </a:xfrm>
        </p:spPr>
        <p:txBody>
          <a:bodyPr lIns="91440" tIns="0" bIns="0"/>
          <a:lstStyle/>
          <a:p>
            <a:pPr marL="342900" lvl="2" indent="-342900"/>
            <a:r>
              <a:rPr lang="en-US" sz="2400" b="1" dirty="0" smtClean="0">
                <a:ea typeface="+mn-ea"/>
              </a:rPr>
              <a:t>Basic UL MU Access Procedure (example)  </a:t>
            </a:r>
          </a:p>
          <a:p>
            <a:pPr marL="685800" lvl="3" indent="-342900"/>
            <a:r>
              <a:rPr lang="en-US" sz="2000" dirty="0" smtClean="0">
                <a:ea typeface="+mn-ea"/>
              </a:rPr>
              <a:t>HE UL MU random access </a:t>
            </a:r>
          </a:p>
          <a:p>
            <a:pPr marL="685800" lvl="3" indent="-342900"/>
            <a:r>
              <a:rPr lang="en-US" sz="2000" dirty="0" smtClean="0">
                <a:ea typeface="+mn-ea"/>
              </a:rPr>
              <a:t>HE UL MU transmissions</a:t>
            </a:r>
          </a:p>
          <a:p>
            <a:pPr marL="685800" lvl="3" indent="-342900"/>
            <a:r>
              <a:rPr lang="en-US" sz="2000" dirty="0" smtClean="0">
                <a:ea typeface="+mn-ea"/>
              </a:rPr>
              <a:t>HE UL Re-transmission</a:t>
            </a:r>
          </a:p>
          <a:p>
            <a:pPr marL="685800" lvl="3" indent="-342900"/>
            <a:endParaRPr lang="en-US" sz="22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p:txBody>
      </p:sp>
      <p:sp>
        <p:nvSpPr>
          <p:cNvPr id="6" name="Slide Number Placeholder 5"/>
          <p:cNvSpPr>
            <a:spLocks noGrp="1"/>
          </p:cNvSpPr>
          <p:nvPr>
            <p:ph type="sldNum" sz="quarter" idx="11"/>
          </p:nvPr>
        </p:nvSpPr>
        <p:spPr>
          <a:xfrm>
            <a:off x="4284433" y="6477000"/>
            <a:ext cx="516167" cy="184666"/>
          </a:xfrm>
        </p:spPr>
        <p:txBody>
          <a:bodyPr/>
          <a:lstStyle/>
          <a:p>
            <a:pPr>
              <a:defRPr/>
            </a:pPr>
            <a:r>
              <a:rPr lang="en-US" dirty="0" smtClean="0"/>
              <a:t>Slide </a:t>
            </a:r>
            <a:fld id="{E132E8F0-0953-4589-931F-0CF931D74C39}" type="slidenum">
              <a:rPr lang="en-US" smtClean="0"/>
              <a:pPr>
                <a:defRPr/>
              </a:pPr>
              <a:t>5</a:t>
            </a:fld>
            <a:endParaRPr lang="en-US" dirty="0"/>
          </a:p>
        </p:txBody>
      </p:sp>
      <p:grpSp>
        <p:nvGrpSpPr>
          <p:cNvPr id="5" name="Group 4"/>
          <p:cNvGrpSpPr/>
          <p:nvPr/>
        </p:nvGrpSpPr>
        <p:grpSpPr>
          <a:xfrm>
            <a:off x="273524" y="3700790"/>
            <a:ext cx="8747256" cy="2776210"/>
            <a:chOff x="273524" y="3146369"/>
            <a:chExt cx="8747256" cy="2776210"/>
          </a:xfrm>
        </p:grpSpPr>
        <p:sp>
          <p:nvSpPr>
            <p:cNvPr id="7" name="Rectangle 6"/>
            <p:cNvSpPr/>
            <p:nvPr/>
          </p:nvSpPr>
          <p:spPr bwMode="auto">
            <a:xfrm>
              <a:off x="1140471" y="3815581"/>
              <a:ext cx="583150" cy="1786693"/>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cxnSp>
          <p:nvCxnSpPr>
            <p:cNvPr id="8" name="Straight Connector 7"/>
            <p:cNvCxnSpPr/>
            <p:nvPr/>
          </p:nvCxnSpPr>
          <p:spPr bwMode="auto">
            <a:xfrm>
              <a:off x="273524" y="5599122"/>
              <a:ext cx="8747256"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10" name="Text Box 32"/>
            <p:cNvSpPr txBox="1">
              <a:spLocks noChangeArrowheads="1"/>
            </p:cNvSpPr>
            <p:nvPr/>
          </p:nvSpPr>
          <p:spPr bwMode="auto">
            <a:xfrm>
              <a:off x="1018914" y="5652746"/>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11" name="Text Box 32"/>
            <p:cNvSpPr txBox="1">
              <a:spLocks noChangeArrowheads="1"/>
            </p:cNvSpPr>
            <p:nvPr/>
          </p:nvSpPr>
          <p:spPr bwMode="auto">
            <a:xfrm>
              <a:off x="1064268" y="4196796"/>
              <a:ext cx="738651" cy="507831"/>
            </a:xfrm>
            <a:prstGeom prst="rect">
              <a:avLst/>
            </a:prstGeom>
            <a:noFill/>
            <a:ln w="9525">
              <a:noFill/>
              <a:miter lim="800000"/>
              <a:headEnd/>
              <a:tailEnd/>
            </a:ln>
            <a:effectLst/>
          </p:spPr>
          <p:txBody>
            <a:bodyPr wrap="square">
              <a:spAutoFit/>
            </a:bodyPr>
            <a:lstStyle/>
            <a:p>
              <a:pPr algn="ctr"/>
              <a:r>
                <a:rPr lang="en-US" sz="900" dirty="0" smtClean="0"/>
                <a:t>HE Trigger for UL MU RA</a:t>
              </a:r>
              <a:endParaRPr lang="en-US" sz="900" b="0" dirty="0"/>
            </a:p>
          </p:txBody>
        </p:sp>
        <p:grpSp>
          <p:nvGrpSpPr>
            <p:cNvPr id="12" name="Group 79"/>
            <p:cNvGrpSpPr/>
            <p:nvPr/>
          </p:nvGrpSpPr>
          <p:grpSpPr>
            <a:xfrm>
              <a:off x="1903415" y="3819975"/>
              <a:ext cx="1065443" cy="404953"/>
              <a:chOff x="3091176" y="4195147"/>
              <a:chExt cx="1065443" cy="404953"/>
            </a:xfrm>
          </p:grpSpPr>
          <p:sp>
            <p:nvSpPr>
              <p:cNvPr id="67" name="Rectangle 66"/>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8"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STA1</a:t>
                </a:r>
                <a:endParaRPr lang="en-US" sz="1000" b="0" dirty="0"/>
              </a:p>
            </p:txBody>
          </p:sp>
        </p:grpSp>
        <p:grpSp>
          <p:nvGrpSpPr>
            <p:cNvPr id="13" name="Group 80"/>
            <p:cNvGrpSpPr/>
            <p:nvPr/>
          </p:nvGrpSpPr>
          <p:grpSpPr>
            <a:xfrm>
              <a:off x="1903411" y="4288069"/>
              <a:ext cx="1065443" cy="404953"/>
              <a:chOff x="3091176" y="4195147"/>
              <a:chExt cx="1065443" cy="404953"/>
            </a:xfrm>
          </p:grpSpPr>
          <p:sp>
            <p:nvSpPr>
              <p:cNvPr id="65" name="Rectangle 64"/>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6"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STA2</a:t>
                </a:r>
                <a:endParaRPr lang="en-US" sz="1000" b="0" dirty="0"/>
              </a:p>
            </p:txBody>
          </p:sp>
        </p:grpSp>
        <p:grpSp>
          <p:nvGrpSpPr>
            <p:cNvPr id="14" name="Group 83"/>
            <p:cNvGrpSpPr/>
            <p:nvPr/>
          </p:nvGrpSpPr>
          <p:grpSpPr>
            <a:xfrm>
              <a:off x="1903407" y="4745277"/>
              <a:ext cx="1065443" cy="404953"/>
              <a:chOff x="3091176" y="4195147"/>
              <a:chExt cx="1065443" cy="404953"/>
            </a:xfrm>
          </p:grpSpPr>
          <p:sp>
            <p:nvSpPr>
              <p:cNvPr id="63" name="Rectangle 62"/>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4"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STA3</a:t>
                </a:r>
                <a:endParaRPr lang="en-US" sz="1000" b="0" dirty="0"/>
              </a:p>
            </p:txBody>
          </p:sp>
        </p:grpSp>
        <p:grpSp>
          <p:nvGrpSpPr>
            <p:cNvPr id="15" name="Group 86"/>
            <p:cNvGrpSpPr/>
            <p:nvPr/>
          </p:nvGrpSpPr>
          <p:grpSpPr>
            <a:xfrm>
              <a:off x="1903403" y="5213371"/>
              <a:ext cx="1065443" cy="404953"/>
              <a:chOff x="3091176" y="4195147"/>
              <a:chExt cx="1065443" cy="404953"/>
            </a:xfrm>
          </p:grpSpPr>
          <p:sp>
            <p:nvSpPr>
              <p:cNvPr id="61" name="Rectangle 60"/>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effectLst/>
                  <a:latin typeface="Garamond" pitchFamily="18" charset="0"/>
                </a:endParaRPr>
              </a:p>
            </p:txBody>
          </p:sp>
          <p:sp>
            <p:nvSpPr>
              <p:cNvPr id="62"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Response  </a:t>
                </a:r>
              </a:p>
              <a:p>
                <a:pPr algn="ctr"/>
                <a:r>
                  <a:rPr lang="en-US" sz="1000" dirty="0" smtClean="0"/>
                  <a:t>by STA4</a:t>
                </a:r>
                <a:endParaRPr lang="en-US" sz="1000" b="0" dirty="0"/>
              </a:p>
            </p:txBody>
          </p:sp>
        </p:grpSp>
        <p:sp>
          <p:nvSpPr>
            <p:cNvPr id="16" name="Text Box 32"/>
            <p:cNvSpPr txBox="1">
              <a:spLocks noChangeArrowheads="1"/>
            </p:cNvSpPr>
            <p:nvPr/>
          </p:nvSpPr>
          <p:spPr bwMode="auto">
            <a:xfrm>
              <a:off x="1939862" y="5653685"/>
              <a:ext cx="990814" cy="246221"/>
            </a:xfrm>
            <a:prstGeom prst="rect">
              <a:avLst/>
            </a:prstGeom>
            <a:noFill/>
            <a:ln w="9525">
              <a:noFill/>
              <a:miter lim="800000"/>
              <a:headEnd/>
              <a:tailEnd/>
            </a:ln>
            <a:effectLst/>
          </p:spPr>
          <p:txBody>
            <a:bodyPr wrap="square">
              <a:spAutoFit/>
            </a:bodyPr>
            <a:lstStyle/>
            <a:p>
              <a:pPr algn="ctr"/>
              <a:r>
                <a:rPr lang="en-US" sz="1000" dirty="0" smtClean="0"/>
                <a:t>MU STAs</a:t>
              </a:r>
              <a:endParaRPr lang="en-US" sz="1000" b="0" i="1" dirty="0"/>
            </a:p>
          </p:txBody>
        </p:sp>
        <p:sp>
          <p:nvSpPr>
            <p:cNvPr id="17" name="Text Box 32"/>
            <p:cNvSpPr txBox="1">
              <a:spLocks noChangeArrowheads="1"/>
            </p:cNvSpPr>
            <p:nvPr/>
          </p:nvSpPr>
          <p:spPr bwMode="auto">
            <a:xfrm>
              <a:off x="5091992" y="5660150"/>
              <a:ext cx="1023363" cy="246221"/>
            </a:xfrm>
            <a:prstGeom prst="rect">
              <a:avLst/>
            </a:prstGeom>
            <a:noFill/>
            <a:ln w="9525">
              <a:noFill/>
              <a:miter lim="800000"/>
              <a:headEnd/>
              <a:tailEnd/>
            </a:ln>
            <a:effectLst/>
          </p:spPr>
          <p:txBody>
            <a:bodyPr wrap="square">
              <a:spAutoFit/>
            </a:bodyPr>
            <a:lstStyle/>
            <a:p>
              <a:pPr algn="ctr"/>
              <a:r>
                <a:rPr lang="en-US" sz="1000" dirty="0" smtClean="0"/>
                <a:t>AP </a:t>
              </a:r>
              <a:endParaRPr lang="en-US" sz="1000" b="0" i="1" dirty="0"/>
            </a:p>
          </p:txBody>
        </p:sp>
        <p:grpSp>
          <p:nvGrpSpPr>
            <p:cNvPr id="18" name="Group 79"/>
            <p:cNvGrpSpPr/>
            <p:nvPr/>
          </p:nvGrpSpPr>
          <p:grpSpPr>
            <a:xfrm>
              <a:off x="5061335" y="3819963"/>
              <a:ext cx="1065443" cy="387707"/>
              <a:chOff x="3091176" y="4195147"/>
              <a:chExt cx="1065443" cy="387707"/>
            </a:xfrm>
          </p:grpSpPr>
          <p:sp>
            <p:nvSpPr>
              <p:cNvPr id="59" name="Rectangle 58"/>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60" name="Text Box 32"/>
              <p:cNvSpPr txBox="1">
                <a:spLocks noChangeArrowheads="1"/>
              </p:cNvSpPr>
              <p:nvPr/>
            </p:nvSpPr>
            <p:spPr bwMode="auto">
              <a:xfrm>
                <a:off x="3091176" y="4265306"/>
                <a:ext cx="1065443" cy="246221"/>
              </a:xfrm>
              <a:prstGeom prst="rect">
                <a:avLst/>
              </a:prstGeom>
              <a:noFill/>
              <a:ln w="9525">
                <a:noFill/>
                <a:miter lim="800000"/>
                <a:headEnd/>
                <a:tailEnd/>
              </a:ln>
              <a:effectLst/>
            </p:spPr>
            <p:txBody>
              <a:bodyPr wrap="square">
                <a:spAutoFit/>
              </a:bodyPr>
              <a:lstStyle/>
              <a:p>
                <a:pPr algn="ctr"/>
                <a:r>
                  <a:rPr lang="en-US" sz="1000" dirty="0" smtClean="0"/>
                  <a:t>MU BA</a:t>
                </a:r>
                <a:endParaRPr lang="en-US" sz="1000" b="0" dirty="0"/>
              </a:p>
            </p:txBody>
          </p:sp>
        </p:grpSp>
        <p:grpSp>
          <p:nvGrpSpPr>
            <p:cNvPr id="19" name="Group 80"/>
            <p:cNvGrpSpPr/>
            <p:nvPr/>
          </p:nvGrpSpPr>
          <p:grpSpPr>
            <a:xfrm>
              <a:off x="5061331" y="4288057"/>
              <a:ext cx="1065443" cy="387707"/>
              <a:chOff x="3091176" y="4195147"/>
              <a:chExt cx="1065443" cy="387707"/>
            </a:xfrm>
          </p:grpSpPr>
          <p:sp>
            <p:nvSpPr>
              <p:cNvPr id="57" name="Rectangle 56"/>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58" name="Text Box 32"/>
              <p:cNvSpPr txBox="1">
                <a:spLocks noChangeArrowheads="1"/>
              </p:cNvSpPr>
              <p:nvPr/>
            </p:nvSpPr>
            <p:spPr bwMode="auto">
              <a:xfrm>
                <a:off x="3091176" y="4276192"/>
                <a:ext cx="1065443" cy="246221"/>
              </a:xfrm>
              <a:prstGeom prst="rect">
                <a:avLst/>
              </a:prstGeom>
              <a:noFill/>
              <a:ln w="9525">
                <a:noFill/>
                <a:miter lim="800000"/>
                <a:headEnd/>
                <a:tailEnd/>
              </a:ln>
              <a:effectLst/>
            </p:spPr>
            <p:txBody>
              <a:bodyPr wrap="square">
                <a:spAutoFit/>
              </a:bodyPr>
              <a:lstStyle/>
              <a:p>
                <a:pPr algn="ctr"/>
                <a:r>
                  <a:rPr lang="en-US" sz="1000" dirty="0" smtClean="0"/>
                  <a:t>MU BA</a:t>
                </a:r>
                <a:endParaRPr lang="en-US" sz="1000" b="0" dirty="0"/>
              </a:p>
            </p:txBody>
          </p:sp>
        </p:grpSp>
        <p:grpSp>
          <p:nvGrpSpPr>
            <p:cNvPr id="20" name="Group 83"/>
            <p:cNvGrpSpPr/>
            <p:nvPr/>
          </p:nvGrpSpPr>
          <p:grpSpPr>
            <a:xfrm>
              <a:off x="5061327" y="4745265"/>
              <a:ext cx="1065443" cy="387707"/>
              <a:chOff x="3091176" y="4195147"/>
              <a:chExt cx="1065443" cy="387707"/>
            </a:xfrm>
          </p:grpSpPr>
          <p:sp>
            <p:nvSpPr>
              <p:cNvPr id="55" name="Rectangle 54"/>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56" name="Text Box 32"/>
              <p:cNvSpPr txBox="1">
                <a:spLocks noChangeArrowheads="1"/>
              </p:cNvSpPr>
              <p:nvPr/>
            </p:nvSpPr>
            <p:spPr bwMode="auto">
              <a:xfrm>
                <a:off x="3091176" y="4265306"/>
                <a:ext cx="1065443" cy="246221"/>
              </a:xfrm>
              <a:prstGeom prst="rect">
                <a:avLst/>
              </a:prstGeom>
              <a:noFill/>
              <a:ln w="9525">
                <a:noFill/>
                <a:miter lim="800000"/>
                <a:headEnd/>
                <a:tailEnd/>
              </a:ln>
              <a:effectLst/>
            </p:spPr>
            <p:txBody>
              <a:bodyPr wrap="square">
                <a:spAutoFit/>
              </a:bodyPr>
              <a:lstStyle/>
              <a:p>
                <a:pPr algn="ctr"/>
                <a:r>
                  <a:rPr lang="en-US" sz="1000" dirty="0" smtClean="0"/>
                  <a:t>MU BA</a:t>
                </a:r>
                <a:endParaRPr lang="en-US" sz="1000" b="0" dirty="0"/>
              </a:p>
            </p:txBody>
          </p:sp>
        </p:grpSp>
        <p:grpSp>
          <p:nvGrpSpPr>
            <p:cNvPr id="21" name="Group 86"/>
            <p:cNvGrpSpPr/>
            <p:nvPr/>
          </p:nvGrpSpPr>
          <p:grpSpPr>
            <a:xfrm>
              <a:off x="5061323" y="5213359"/>
              <a:ext cx="1065443" cy="387707"/>
              <a:chOff x="3091176" y="4195147"/>
              <a:chExt cx="1065443" cy="387707"/>
            </a:xfrm>
          </p:grpSpPr>
          <p:sp>
            <p:nvSpPr>
              <p:cNvPr id="53" name="Rectangle 52"/>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54" name="Text Box 32"/>
              <p:cNvSpPr txBox="1">
                <a:spLocks noChangeArrowheads="1"/>
              </p:cNvSpPr>
              <p:nvPr/>
            </p:nvSpPr>
            <p:spPr bwMode="auto">
              <a:xfrm>
                <a:off x="3091176" y="4265306"/>
                <a:ext cx="1065443" cy="246221"/>
              </a:xfrm>
              <a:prstGeom prst="rect">
                <a:avLst/>
              </a:prstGeom>
              <a:noFill/>
              <a:ln w="9525">
                <a:noFill/>
                <a:miter lim="800000"/>
                <a:headEnd/>
                <a:tailEnd/>
              </a:ln>
              <a:effectLst/>
            </p:spPr>
            <p:txBody>
              <a:bodyPr wrap="square">
                <a:spAutoFit/>
              </a:bodyPr>
              <a:lstStyle/>
              <a:p>
                <a:pPr algn="ctr"/>
                <a:r>
                  <a:rPr lang="en-US" sz="1000" dirty="0" smtClean="0"/>
                  <a:t>MU BA</a:t>
                </a:r>
                <a:endParaRPr lang="en-US" sz="1000" b="0" dirty="0"/>
              </a:p>
            </p:txBody>
          </p:sp>
        </p:grpSp>
        <p:sp>
          <p:nvSpPr>
            <p:cNvPr id="22" name="Text Box 32"/>
            <p:cNvSpPr txBox="1">
              <a:spLocks noChangeArrowheads="1"/>
            </p:cNvSpPr>
            <p:nvPr/>
          </p:nvSpPr>
          <p:spPr bwMode="auto">
            <a:xfrm>
              <a:off x="3882012" y="5663624"/>
              <a:ext cx="1175852" cy="246221"/>
            </a:xfrm>
            <a:prstGeom prst="rect">
              <a:avLst/>
            </a:prstGeom>
            <a:noFill/>
            <a:ln w="9525">
              <a:noFill/>
              <a:miter lim="800000"/>
              <a:headEnd/>
              <a:tailEnd/>
            </a:ln>
            <a:effectLst/>
          </p:spPr>
          <p:txBody>
            <a:bodyPr wrap="square">
              <a:spAutoFit/>
            </a:bodyPr>
            <a:lstStyle/>
            <a:p>
              <a:pPr algn="ctr"/>
              <a:r>
                <a:rPr lang="en-US" sz="1000" dirty="0" smtClean="0"/>
                <a:t>MU STAs </a:t>
              </a:r>
              <a:endParaRPr lang="en-US" sz="1000" b="0" i="1" dirty="0"/>
            </a:p>
          </p:txBody>
        </p:sp>
        <p:sp>
          <p:nvSpPr>
            <p:cNvPr id="23" name="Text Box 32"/>
            <p:cNvSpPr txBox="1">
              <a:spLocks noChangeArrowheads="1"/>
            </p:cNvSpPr>
            <p:nvPr/>
          </p:nvSpPr>
          <p:spPr bwMode="auto">
            <a:xfrm>
              <a:off x="931751" y="3146369"/>
              <a:ext cx="2375486" cy="261610"/>
            </a:xfrm>
            <a:prstGeom prst="rect">
              <a:avLst/>
            </a:prstGeom>
            <a:noFill/>
            <a:ln w="9525">
              <a:noFill/>
              <a:miter lim="800000"/>
              <a:headEnd/>
              <a:tailEnd/>
            </a:ln>
            <a:effectLst/>
          </p:spPr>
          <p:txBody>
            <a:bodyPr wrap="square">
              <a:spAutoFit/>
            </a:bodyPr>
            <a:lstStyle/>
            <a:p>
              <a:pPr algn="ctr"/>
              <a:r>
                <a:rPr lang="en-US" sz="1100" dirty="0" smtClean="0">
                  <a:solidFill>
                    <a:srgbClr val="FF0000"/>
                  </a:solidFill>
                </a:rPr>
                <a:t>HE UL MU RA   </a:t>
              </a:r>
              <a:endParaRPr lang="en-US" sz="1100" b="0" i="1" dirty="0">
                <a:solidFill>
                  <a:srgbClr val="FF0000"/>
                </a:solidFill>
              </a:endParaRPr>
            </a:p>
          </p:txBody>
        </p:sp>
        <p:sp>
          <p:nvSpPr>
            <p:cNvPr id="24" name="Left Brace 23"/>
            <p:cNvSpPr/>
            <p:nvPr/>
          </p:nvSpPr>
          <p:spPr>
            <a:xfrm rot="5400000">
              <a:off x="1983774" y="2621603"/>
              <a:ext cx="271023" cy="2004722"/>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grpSp>
          <p:nvGrpSpPr>
            <p:cNvPr id="26" name="Group 122"/>
            <p:cNvGrpSpPr/>
            <p:nvPr/>
          </p:nvGrpSpPr>
          <p:grpSpPr>
            <a:xfrm>
              <a:off x="3920399" y="3819975"/>
              <a:ext cx="1065443" cy="404953"/>
              <a:chOff x="3091176" y="4195147"/>
              <a:chExt cx="1065443" cy="404953"/>
            </a:xfrm>
          </p:grpSpPr>
          <p:sp>
            <p:nvSpPr>
              <p:cNvPr id="51" name="Rectangle 50"/>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52"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PPDU from STA1</a:t>
                </a:r>
                <a:endParaRPr lang="en-US" sz="1000" b="0" dirty="0"/>
              </a:p>
            </p:txBody>
          </p:sp>
        </p:grpSp>
        <p:grpSp>
          <p:nvGrpSpPr>
            <p:cNvPr id="27" name="Group 125"/>
            <p:cNvGrpSpPr/>
            <p:nvPr/>
          </p:nvGrpSpPr>
          <p:grpSpPr>
            <a:xfrm>
              <a:off x="3920395" y="4288069"/>
              <a:ext cx="1065443" cy="404953"/>
              <a:chOff x="3091176" y="4195147"/>
              <a:chExt cx="1065443" cy="404953"/>
            </a:xfrm>
          </p:grpSpPr>
          <p:sp>
            <p:nvSpPr>
              <p:cNvPr id="49" name="Rectangle 48"/>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50"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PPDU from STA2</a:t>
                </a:r>
                <a:endParaRPr lang="en-US" sz="1000" b="0" dirty="0"/>
              </a:p>
            </p:txBody>
          </p:sp>
        </p:grpSp>
        <p:grpSp>
          <p:nvGrpSpPr>
            <p:cNvPr id="28" name="Group 128"/>
            <p:cNvGrpSpPr/>
            <p:nvPr/>
          </p:nvGrpSpPr>
          <p:grpSpPr>
            <a:xfrm>
              <a:off x="3920391" y="4745277"/>
              <a:ext cx="1065443" cy="404953"/>
              <a:chOff x="3091176" y="4195147"/>
              <a:chExt cx="1065443" cy="404953"/>
            </a:xfrm>
          </p:grpSpPr>
          <p:sp>
            <p:nvSpPr>
              <p:cNvPr id="47" name="Rectangle 46"/>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8"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PPDU from  STA3</a:t>
                </a:r>
                <a:endParaRPr lang="en-US" sz="1000" b="0" dirty="0"/>
              </a:p>
            </p:txBody>
          </p:sp>
        </p:grpSp>
        <p:grpSp>
          <p:nvGrpSpPr>
            <p:cNvPr id="29" name="Group 131"/>
            <p:cNvGrpSpPr/>
            <p:nvPr/>
          </p:nvGrpSpPr>
          <p:grpSpPr>
            <a:xfrm>
              <a:off x="3920387" y="5213371"/>
              <a:ext cx="1065443" cy="404953"/>
              <a:chOff x="3091176" y="4195147"/>
              <a:chExt cx="1065443" cy="404953"/>
            </a:xfrm>
          </p:grpSpPr>
          <p:sp>
            <p:nvSpPr>
              <p:cNvPr id="45" name="Rectangle 44"/>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6" name="Text Box 32"/>
              <p:cNvSpPr txBox="1">
                <a:spLocks noChangeArrowheads="1"/>
              </p:cNvSpPr>
              <p:nvPr/>
            </p:nvSpPr>
            <p:spPr bwMode="auto">
              <a:xfrm>
                <a:off x="3091176" y="4199990"/>
                <a:ext cx="1065443" cy="400110"/>
              </a:xfrm>
              <a:prstGeom prst="rect">
                <a:avLst/>
              </a:prstGeom>
              <a:noFill/>
              <a:ln w="9525">
                <a:noFill/>
                <a:miter lim="800000"/>
                <a:headEnd/>
                <a:tailEnd/>
              </a:ln>
              <a:effectLst/>
            </p:spPr>
            <p:txBody>
              <a:bodyPr wrap="square">
                <a:spAutoFit/>
              </a:bodyPr>
              <a:lstStyle/>
              <a:p>
                <a:pPr algn="ctr"/>
                <a:r>
                  <a:rPr lang="en-US" sz="1000" dirty="0" smtClean="0"/>
                  <a:t>PPDU from  STA4</a:t>
                </a:r>
                <a:endParaRPr lang="en-US" sz="1000" b="0" dirty="0"/>
              </a:p>
            </p:txBody>
          </p:sp>
        </p:grpSp>
        <p:sp>
          <p:nvSpPr>
            <p:cNvPr id="30" name="Left Brace 29"/>
            <p:cNvSpPr/>
            <p:nvPr/>
          </p:nvSpPr>
          <p:spPr>
            <a:xfrm rot="5400000">
              <a:off x="4446720" y="2163840"/>
              <a:ext cx="279397" cy="2911891"/>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1" name="Text Box 32"/>
            <p:cNvSpPr txBox="1">
              <a:spLocks noChangeArrowheads="1"/>
            </p:cNvSpPr>
            <p:nvPr/>
          </p:nvSpPr>
          <p:spPr bwMode="auto">
            <a:xfrm>
              <a:off x="3406627" y="3153803"/>
              <a:ext cx="2372286" cy="261610"/>
            </a:xfrm>
            <a:prstGeom prst="rect">
              <a:avLst/>
            </a:prstGeom>
            <a:noFill/>
            <a:ln w="9525">
              <a:noFill/>
              <a:miter lim="800000"/>
              <a:headEnd/>
              <a:tailEnd/>
            </a:ln>
            <a:effectLst/>
          </p:spPr>
          <p:txBody>
            <a:bodyPr wrap="square">
              <a:spAutoFit/>
            </a:bodyPr>
            <a:lstStyle/>
            <a:p>
              <a:pPr algn="ctr"/>
              <a:r>
                <a:rPr lang="en-US" sz="1100" dirty="0" smtClean="0">
                  <a:solidFill>
                    <a:srgbClr val="FF0000"/>
                  </a:solidFill>
                </a:rPr>
                <a:t>HE UL MU Transmission  </a:t>
              </a:r>
              <a:endParaRPr lang="en-US" sz="1100" b="0" i="1" dirty="0">
                <a:solidFill>
                  <a:srgbClr val="FF0000"/>
                </a:solidFill>
              </a:endParaRPr>
            </a:p>
          </p:txBody>
        </p:sp>
        <p:sp>
          <p:nvSpPr>
            <p:cNvPr id="32" name="Rectangle 31"/>
            <p:cNvSpPr/>
            <p:nvPr/>
          </p:nvSpPr>
          <p:spPr bwMode="auto">
            <a:xfrm>
              <a:off x="3121647" y="3808957"/>
              <a:ext cx="583150" cy="1786693"/>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33" name="Text Box 32"/>
            <p:cNvSpPr txBox="1">
              <a:spLocks noChangeArrowheads="1"/>
            </p:cNvSpPr>
            <p:nvPr/>
          </p:nvSpPr>
          <p:spPr bwMode="auto">
            <a:xfrm>
              <a:off x="3000090" y="5656061"/>
              <a:ext cx="829141" cy="246221"/>
            </a:xfrm>
            <a:prstGeom prst="rect">
              <a:avLst/>
            </a:prstGeom>
            <a:noFill/>
            <a:ln w="9525">
              <a:noFill/>
              <a:miter lim="800000"/>
              <a:headEnd/>
              <a:tailEnd/>
            </a:ln>
            <a:effectLst/>
          </p:spPr>
          <p:txBody>
            <a:bodyPr wrap="square">
              <a:spAutoFit/>
            </a:bodyPr>
            <a:lstStyle/>
            <a:p>
              <a:pPr algn="ctr"/>
              <a:r>
                <a:rPr lang="en-US" sz="1000" dirty="0" smtClean="0"/>
                <a:t>AP</a:t>
              </a:r>
              <a:endParaRPr lang="en-US" sz="1000" b="0" i="1" dirty="0"/>
            </a:p>
          </p:txBody>
        </p:sp>
        <p:sp>
          <p:nvSpPr>
            <p:cNvPr id="34" name="Text Box 32"/>
            <p:cNvSpPr txBox="1">
              <a:spLocks noChangeArrowheads="1"/>
            </p:cNvSpPr>
            <p:nvPr/>
          </p:nvSpPr>
          <p:spPr bwMode="auto">
            <a:xfrm>
              <a:off x="3045444" y="4150416"/>
              <a:ext cx="753970" cy="507831"/>
            </a:xfrm>
            <a:prstGeom prst="rect">
              <a:avLst/>
            </a:prstGeom>
            <a:noFill/>
            <a:ln w="9525">
              <a:noFill/>
              <a:miter lim="800000"/>
              <a:headEnd/>
              <a:tailEnd/>
            </a:ln>
            <a:effectLst/>
          </p:spPr>
          <p:txBody>
            <a:bodyPr wrap="square">
              <a:spAutoFit/>
            </a:bodyPr>
            <a:lstStyle/>
            <a:p>
              <a:pPr algn="ctr"/>
              <a:r>
                <a:rPr lang="en-US" sz="900" dirty="0" smtClean="0"/>
                <a:t>HE  Resource Allocation</a:t>
              </a:r>
              <a:r>
                <a:rPr lang="en-US" sz="900" b="0" dirty="0" smtClean="0"/>
                <a:t>.</a:t>
              </a:r>
              <a:endParaRPr lang="en-US" sz="900" b="0" dirty="0"/>
            </a:p>
          </p:txBody>
        </p:sp>
        <p:grpSp>
          <p:nvGrpSpPr>
            <p:cNvPr id="35" name="Group 128"/>
            <p:cNvGrpSpPr/>
            <p:nvPr/>
          </p:nvGrpSpPr>
          <p:grpSpPr>
            <a:xfrm>
              <a:off x="6228244" y="3799818"/>
              <a:ext cx="1065443" cy="1790106"/>
              <a:chOff x="3091176" y="4192235"/>
              <a:chExt cx="1065443" cy="387707"/>
            </a:xfrm>
          </p:grpSpPr>
          <p:sp>
            <p:nvSpPr>
              <p:cNvPr id="43" name="Rectangle 42"/>
              <p:cNvSpPr/>
              <p:nvPr/>
            </p:nvSpPr>
            <p:spPr bwMode="auto">
              <a:xfrm>
                <a:off x="3167379" y="4192235"/>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4" name="Text Box 32"/>
              <p:cNvSpPr txBox="1">
                <a:spLocks noChangeArrowheads="1"/>
              </p:cNvSpPr>
              <p:nvPr/>
            </p:nvSpPr>
            <p:spPr bwMode="auto">
              <a:xfrm>
                <a:off x="3091176" y="4288497"/>
                <a:ext cx="1065443" cy="86657"/>
              </a:xfrm>
              <a:prstGeom prst="rect">
                <a:avLst/>
              </a:prstGeom>
              <a:noFill/>
              <a:ln w="9525">
                <a:noFill/>
                <a:miter lim="800000"/>
                <a:headEnd/>
                <a:tailEnd/>
              </a:ln>
              <a:effectLst/>
            </p:spPr>
            <p:txBody>
              <a:bodyPr wrap="square">
                <a:spAutoFit/>
              </a:bodyPr>
              <a:lstStyle/>
              <a:p>
                <a:pPr algn="ctr"/>
                <a:r>
                  <a:rPr lang="en-US" sz="1000" dirty="0" smtClean="0"/>
                  <a:t>PPDU from  STA3</a:t>
                </a:r>
                <a:endParaRPr lang="en-US" sz="1000" b="0" dirty="0"/>
              </a:p>
            </p:txBody>
          </p:sp>
        </p:grpSp>
        <p:sp>
          <p:nvSpPr>
            <p:cNvPr id="36" name="Left Brace 35"/>
            <p:cNvSpPr/>
            <p:nvPr/>
          </p:nvSpPr>
          <p:spPr>
            <a:xfrm rot="5400000">
              <a:off x="7034623" y="2481203"/>
              <a:ext cx="286028" cy="2270547"/>
            </a:xfrm>
            <a:prstGeom prst="leftBrace">
              <a:avLst/>
            </a:prstGeom>
            <a:ln w="6350">
              <a:solidFill>
                <a:schemeClr val="tx1"/>
              </a:solidFill>
            </a:ln>
            <a:effectLst/>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37" name="Text Box 32"/>
            <p:cNvSpPr txBox="1">
              <a:spLocks noChangeArrowheads="1"/>
            </p:cNvSpPr>
            <p:nvPr/>
          </p:nvSpPr>
          <p:spPr bwMode="auto">
            <a:xfrm>
              <a:off x="5986864" y="3147179"/>
              <a:ext cx="2372286" cy="261610"/>
            </a:xfrm>
            <a:prstGeom prst="rect">
              <a:avLst/>
            </a:prstGeom>
            <a:noFill/>
            <a:ln w="9525">
              <a:noFill/>
              <a:miter lim="800000"/>
              <a:headEnd/>
              <a:tailEnd/>
            </a:ln>
            <a:effectLst/>
          </p:spPr>
          <p:txBody>
            <a:bodyPr wrap="square">
              <a:spAutoFit/>
            </a:bodyPr>
            <a:lstStyle/>
            <a:p>
              <a:pPr algn="ctr"/>
              <a:r>
                <a:rPr lang="en-US" sz="1100" dirty="0" smtClean="0">
                  <a:solidFill>
                    <a:srgbClr val="FF0000"/>
                  </a:solidFill>
                </a:rPr>
                <a:t>HE UL MU Re-Transmission  </a:t>
              </a:r>
              <a:endParaRPr lang="en-US" sz="1100" b="0" i="1" dirty="0">
                <a:solidFill>
                  <a:srgbClr val="FF0000"/>
                </a:solidFill>
              </a:endParaRPr>
            </a:p>
          </p:txBody>
        </p:sp>
        <p:grpSp>
          <p:nvGrpSpPr>
            <p:cNvPr id="38" name="Group 128"/>
            <p:cNvGrpSpPr/>
            <p:nvPr/>
          </p:nvGrpSpPr>
          <p:grpSpPr>
            <a:xfrm>
              <a:off x="7343716" y="3810015"/>
              <a:ext cx="1065443" cy="1790106"/>
              <a:chOff x="3091176" y="4195147"/>
              <a:chExt cx="1065443" cy="387707"/>
            </a:xfrm>
          </p:grpSpPr>
          <p:sp>
            <p:nvSpPr>
              <p:cNvPr id="41" name="Rectangle 40"/>
              <p:cNvSpPr/>
              <p:nvPr/>
            </p:nvSpPr>
            <p:spPr bwMode="auto">
              <a:xfrm>
                <a:off x="3167379" y="4195147"/>
                <a:ext cx="892992" cy="387707"/>
              </a:xfrm>
              <a:prstGeom prst="rect">
                <a:avLst/>
              </a:prstGeom>
              <a:solidFill>
                <a:srgbClr val="F8F8F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Garamond" pitchFamily="18" charset="0"/>
                </a:endParaRPr>
              </a:p>
            </p:txBody>
          </p:sp>
          <p:sp>
            <p:nvSpPr>
              <p:cNvPr id="42" name="Text Box 32"/>
              <p:cNvSpPr txBox="1">
                <a:spLocks noChangeArrowheads="1"/>
              </p:cNvSpPr>
              <p:nvPr/>
            </p:nvSpPr>
            <p:spPr bwMode="auto">
              <a:xfrm>
                <a:off x="3091176" y="4288497"/>
                <a:ext cx="1065443" cy="53327"/>
              </a:xfrm>
              <a:prstGeom prst="rect">
                <a:avLst/>
              </a:prstGeom>
              <a:noFill/>
              <a:ln w="9525">
                <a:noFill/>
                <a:miter lim="800000"/>
                <a:headEnd/>
                <a:tailEnd/>
              </a:ln>
              <a:effectLst/>
            </p:spPr>
            <p:txBody>
              <a:bodyPr wrap="square">
                <a:spAutoFit/>
              </a:bodyPr>
              <a:lstStyle/>
              <a:p>
                <a:pPr algn="ctr"/>
                <a:r>
                  <a:rPr lang="en-US" sz="1000" dirty="0" smtClean="0"/>
                  <a:t>MU BA</a:t>
                </a:r>
                <a:endParaRPr lang="en-US" sz="1000" b="0" dirty="0"/>
              </a:p>
            </p:txBody>
          </p:sp>
        </p:grpSp>
        <p:sp>
          <p:nvSpPr>
            <p:cNvPr id="39" name="Text Box 32"/>
            <p:cNvSpPr txBox="1">
              <a:spLocks noChangeArrowheads="1"/>
            </p:cNvSpPr>
            <p:nvPr/>
          </p:nvSpPr>
          <p:spPr bwMode="auto">
            <a:xfrm>
              <a:off x="6184300" y="5670104"/>
              <a:ext cx="1175852" cy="246221"/>
            </a:xfrm>
            <a:prstGeom prst="rect">
              <a:avLst/>
            </a:prstGeom>
            <a:noFill/>
            <a:ln w="9525">
              <a:noFill/>
              <a:miter lim="800000"/>
              <a:headEnd/>
              <a:tailEnd/>
            </a:ln>
            <a:effectLst/>
          </p:spPr>
          <p:txBody>
            <a:bodyPr wrap="square">
              <a:spAutoFit/>
            </a:bodyPr>
            <a:lstStyle/>
            <a:p>
              <a:pPr algn="ctr"/>
              <a:r>
                <a:rPr lang="en-US" sz="1000" dirty="0" smtClean="0"/>
                <a:t>MU STAs </a:t>
              </a:r>
              <a:endParaRPr lang="en-US" sz="1000" b="0" i="1" dirty="0"/>
            </a:p>
          </p:txBody>
        </p:sp>
        <p:sp>
          <p:nvSpPr>
            <p:cNvPr id="40" name="Text Box 32"/>
            <p:cNvSpPr txBox="1">
              <a:spLocks noChangeArrowheads="1"/>
            </p:cNvSpPr>
            <p:nvPr/>
          </p:nvSpPr>
          <p:spPr bwMode="auto">
            <a:xfrm>
              <a:off x="7326184" y="5676358"/>
              <a:ext cx="1023363" cy="246221"/>
            </a:xfrm>
            <a:prstGeom prst="rect">
              <a:avLst/>
            </a:prstGeom>
            <a:noFill/>
            <a:ln w="9525">
              <a:noFill/>
              <a:miter lim="800000"/>
              <a:headEnd/>
              <a:tailEnd/>
            </a:ln>
            <a:effectLst/>
          </p:spPr>
          <p:txBody>
            <a:bodyPr wrap="square">
              <a:spAutoFit/>
            </a:bodyPr>
            <a:lstStyle/>
            <a:p>
              <a:pPr algn="ctr"/>
              <a:r>
                <a:rPr lang="en-US" sz="1000" dirty="0" smtClean="0"/>
                <a:t>AP </a:t>
              </a:r>
              <a:endParaRPr lang="en-US" sz="1000" b="0" i="1" dirty="0"/>
            </a:p>
          </p:txBody>
        </p:sp>
      </p:gr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UL MU Random Access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6</a:t>
            </a:fld>
            <a:endParaRPr lang="en-US" dirty="0"/>
          </a:p>
        </p:txBody>
      </p:sp>
      <p:sp>
        <p:nvSpPr>
          <p:cNvPr id="7" name="Content Placeholder 2"/>
          <p:cNvSpPr>
            <a:spLocks noGrp="1"/>
          </p:cNvSpPr>
          <p:nvPr>
            <p:ph idx="1"/>
          </p:nvPr>
        </p:nvSpPr>
        <p:spPr>
          <a:xfrm>
            <a:off x="381000" y="1371600"/>
            <a:ext cx="8153400" cy="5029200"/>
          </a:xfrm>
        </p:spPr>
        <p:txBody>
          <a:bodyPr lIns="91440" tIns="0" bIns="0"/>
          <a:lstStyle/>
          <a:p>
            <a:pPr marL="342900" lvl="2" indent="-342900"/>
            <a:r>
              <a:rPr lang="en-US" sz="2400" b="1" dirty="0" smtClean="0">
                <a:ea typeface="+mn-ea"/>
              </a:rPr>
              <a:t>Requirements of Trigger Frame for RA  </a:t>
            </a:r>
          </a:p>
          <a:p>
            <a:pPr marL="685800" lvl="3" indent="-342900"/>
            <a:r>
              <a:rPr lang="en-US" sz="1800" dirty="0" smtClean="0">
                <a:ea typeface="+mn-ea"/>
              </a:rPr>
              <a:t>Indication of UL MU procedure commence </a:t>
            </a:r>
          </a:p>
          <a:p>
            <a:pPr marL="685800" lvl="3" indent="-342900"/>
            <a:r>
              <a:rPr lang="en-US" sz="1800" dirty="0" smtClean="0">
                <a:ea typeface="+mn-ea"/>
              </a:rPr>
              <a:t>TXOP protection</a:t>
            </a:r>
          </a:p>
          <a:p>
            <a:pPr marL="1028700" lvl="4" indent="-342900"/>
            <a:r>
              <a:rPr lang="en-US" dirty="0" smtClean="0">
                <a:ea typeface="+mn-ea"/>
              </a:rPr>
              <a:t>Protect other STAs including legacy STAs to content the medium in the TXOP</a:t>
            </a:r>
          </a:p>
          <a:p>
            <a:pPr marL="685800" lvl="3" indent="-342900"/>
            <a:r>
              <a:rPr lang="en-US" sz="1800" dirty="0" smtClean="0">
                <a:ea typeface="+mn-ea"/>
              </a:rPr>
              <a:t>Synchronizations </a:t>
            </a:r>
          </a:p>
          <a:p>
            <a:pPr marL="1028700" lvl="4" indent="-342900"/>
            <a:r>
              <a:rPr lang="en-US" dirty="0" smtClean="0">
                <a:ea typeface="+mn-ea"/>
              </a:rPr>
              <a:t>Trigger MU STAs to perform frequency and timing synchronization with the AP so that the following UL MU transmissions from MU STAs could be aligned up at AP receiver. </a:t>
            </a:r>
          </a:p>
          <a:p>
            <a:pPr marL="685800" lvl="3" indent="-342900"/>
            <a:r>
              <a:rPr lang="en-US" sz="1800" dirty="0" smtClean="0">
                <a:ea typeface="+mn-ea"/>
              </a:rPr>
              <a:t>Polling Function</a:t>
            </a:r>
          </a:p>
          <a:p>
            <a:pPr marL="1028700" lvl="4" indent="-342900"/>
            <a:r>
              <a:rPr lang="en-US" dirty="0" smtClean="0">
                <a:ea typeface="+mn-ea"/>
              </a:rPr>
              <a:t>Poll a list of STAs to allow them to transmit UL buffered data information</a:t>
            </a:r>
          </a:p>
          <a:p>
            <a:pPr marL="685800" lvl="3" indent="-342900"/>
            <a:r>
              <a:rPr lang="en-US" sz="1800" dirty="0" smtClean="0">
                <a:ea typeface="+mn-ea"/>
              </a:rPr>
              <a:t>Access Category</a:t>
            </a:r>
          </a:p>
          <a:p>
            <a:pPr marL="1028700" lvl="4" indent="-342900"/>
            <a:r>
              <a:rPr lang="en-US" dirty="0" smtClean="0">
                <a:ea typeface="+mn-ea"/>
              </a:rPr>
              <a:t>Have higher priority over other frames to acquire the medium.</a:t>
            </a:r>
            <a:r>
              <a:rPr lang="en-US" sz="1800" dirty="0" smtClean="0">
                <a:ea typeface="+mn-ea"/>
              </a:rPr>
              <a:t> </a:t>
            </a:r>
          </a:p>
          <a:p>
            <a:pPr marL="685800" lvl="3" indent="-342900"/>
            <a:r>
              <a:rPr lang="en-US" sz="1800" dirty="0" smtClean="0">
                <a:ea typeface="+mn-ea"/>
              </a:rPr>
              <a:t>Resource Allocation </a:t>
            </a:r>
          </a:p>
          <a:p>
            <a:pPr marL="1028700" lvl="4" indent="-342900"/>
            <a:r>
              <a:rPr lang="en-US" sz="1800" dirty="0" smtClean="0">
                <a:ea typeface="+mn-ea"/>
              </a:rPr>
              <a:t>AP needs to schedule RBs for MU transmissions   </a:t>
            </a:r>
          </a:p>
          <a:p>
            <a:pPr marL="1028700" lvl="4" indent="-342900"/>
            <a:r>
              <a:rPr lang="en-US" sz="1800" dirty="0" smtClean="0">
                <a:ea typeface="+mn-ea"/>
              </a:rPr>
              <a:t>Power control level </a:t>
            </a:r>
          </a:p>
          <a:p>
            <a:pPr marL="1028700" lvl="4" indent="-342900"/>
            <a:r>
              <a:rPr lang="en-US" sz="1800" dirty="0" smtClean="0">
                <a:ea typeface="+mn-ea"/>
              </a:rPr>
              <a:t>Allowed MCS rate</a:t>
            </a:r>
          </a:p>
          <a:p>
            <a:pPr marL="685800" lvl="3" indent="-342900"/>
            <a:endParaRPr lang="en-US" sz="20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UL MU Random Access Analysis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7</a:t>
            </a:fld>
            <a:endParaRPr lang="en-US" dirty="0"/>
          </a:p>
        </p:txBody>
      </p:sp>
      <p:sp>
        <p:nvSpPr>
          <p:cNvPr id="7" name="Content Placeholder 2"/>
          <p:cNvSpPr>
            <a:spLocks noGrp="1"/>
          </p:cNvSpPr>
          <p:nvPr>
            <p:ph idx="1"/>
          </p:nvPr>
        </p:nvSpPr>
        <p:spPr>
          <a:xfrm>
            <a:off x="381000" y="1371600"/>
            <a:ext cx="8153400" cy="5029200"/>
          </a:xfrm>
        </p:spPr>
        <p:txBody>
          <a:bodyPr lIns="91440" tIns="0" bIns="0"/>
          <a:lstStyle/>
          <a:p>
            <a:pPr marL="342900" lvl="2" indent="-342900"/>
            <a:r>
              <a:rPr lang="en-US" sz="2400" b="1" dirty="0" smtClean="0">
                <a:ea typeface="+mn-ea"/>
              </a:rPr>
              <a:t>KPIs for OFDMA Random Access </a:t>
            </a:r>
          </a:p>
          <a:p>
            <a:pPr marL="685800" lvl="3" indent="-342900"/>
            <a:r>
              <a:rPr lang="en-US" sz="2000" dirty="0" smtClean="0">
                <a:ea typeface="+mn-ea"/>
              </a:rPr>
              <a:t>Trigger frame </a:t>
            </a:r>
          </a:p>
          <a:p>
            <a:pPr marL="1028700" lvl="4" indent="-342900"/>
            <a:r>
              <a:rPr lang="en-US" sz="1800" dirty="0" smtClean="0"/>
              <a:t>Overhead</a:t>
            </a:r>
          </a:p>
          <a:p>
            <a:pPr marL="1028700" lvl="4" indent="-342900"/>
            <a:r>
              <a:rPr lang="en-US" sz="1800" dirty="0" smtClean="0"/>
              <a:t>Random access latency </a:t>
            </a:r>
            <a:endParaRPr lang="en-US" sz="1800" dirty="0" smtClean="0">
              <a:ea typeface="+mn-ea"/>
            </a:endParaRPr>
          </a:p>
          <a:p>
            <a:pPr marL="685800" lvl="3" indent="-342900"/>
            <a:r>
              <a:rPr lang="en-US" sz="2000" dirty="0" smtClean="0">
                <a:ea typeface="+mn-ea"/>
              </a:rPr>
              <a:t>Trigger based OFDMA response </a:t>
            </a:r>
          </a:p>
          <a:p>
            <a:pPr marL="1028700" lvl="4" indent="-342900"/>
            <a:r>
              <a:rPr lang="en-US" sz="1800" dirty="0" smtClean="0">
                <a:ea typeface="+mn-ea"/>
              </a:rPr>
              <a:t>Success rate</a:t>
            </a:r>
          </a:p>
          <a:p>
            <a:pPr marL="1028700" lvl="4" indent="-342900"/>
            <a:r>
              <a:rPr lang="en-US" sz="1800" dirty="0" smtClean="0">
                <a:ea typeface="+mn-ea"/>
              </a:rPr>
              <a:t>Overhead    </a:t>
            </a:r>
          </a:p>
          <a:p>
            <a:pPr marL="1028700" lvl="4" indent="-342900"/>
            <a:r>
              <a:rPr lang="en-US" sz="1800" dirty="0" smtClean="0"/>
              <a:t>Padding  Efficiency</a:t>
            </a:r>
            <a:endParaRPr lang="en-US" sz="1800" dirty="0" smtClean="0">
              <a:ea typeface="+mn-ea"/>
            </a:endParaRPr>
          </a:p>
          <a:p>
            <a:pPr marL="685800" lvl="3" indent="-342900">
              <a:buNone/>
            </a:pPr>
            <a:endParaRPr lang="en-US" sz="1800" dirty="0" smtClean="0">
              <a:ea typeface="+mn-ea"/>
            </a:endParaRPr>
          </a:p>
          <a:p>
            <a:pPr marL="1028700" lvl="4" indent="-342900">
              <a:buNone/>
            </a:pPr>
            <a:endParaRPr lang="en-US" sz="1800" dirty="0" smtClean="0">
              <a:ea typeface="+mn-ea"/>
            </a:endParaRPr>
          </a:p>
          <a:p>
            <a:pPr marL="1028700" lvl="4" indent="-342900"/>
            <a:endParaRPr lang="en-US" sz="1800" dirty="0" smtClean="0">
              <a:ea typeface="+mn-ea"/>
            </a:endParaRPr>
          </a:p>
          <a:p>
            <a:pPr marL="685800" lvl="3" indent="-342900"/>
            <a:endParaRPr lang="en-US" sz="20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a:p>
            <a:pPr marL="685800" lvl="3" indent="-342900"/>
            <a:endParaRPr lang="en-US" sz="2200" dirty="0" smtClean="0">
              <a:ea typeface="+mn-ea"/>
            </a:endParaRP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Frame Overhead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8</a:t>
            </a:fld>
            <a:endParaRPr lang="en-US" dirty="0"/>
          </a:p>
        </p:txBody>
      </p:sp>
      <p:sp>
        <p:nvSpPr>
          <p:cNvPr id="7" name="Content Placeholder 2"/>
          <p:cNvSpPr>
            <a:spLocks noGrp="1"/>
          </p:cNvSpPr>
          <p:nvPr>
            <p:ph idx="1"/>
          </p:nvPr>
        </p:nvSpPr>
        <p:spPr>
          <a:xfrm>
            <a:off x="381000" y="1371600"/>
            <a:ext cx="8153400" cy="3048000"/>
          </a:xfrm>
        </p:spPr>
        <p:txBody>
          <a:bodyPr lIns="91440" tIns="0" bIns="0"/>
          <a:lstStyle/>
          <a:p>
            <a:pPr marL="342900" lvl="2" indent="-342900"/>
            <a:r>
              <a:rPr lang="en-US" sz="2400" b="1" dirty="0" smtClean="0">
                <a:ea typeface="+mn-ea"/>
              </a:rPr>
              <a:t>Trigger Frame Format</a:t>
            </a:r>
          </a:p>
          <a:p>
            <a:pPr marL="685800" lvl="3" indent="-342900"/>
            <a:r>
              <a:rPr lang="en-US" sz="1800" dirty="0" smtClean="0">
                <a:ea typeface="+mn-ea"/>
              </a:rPr>
              <a:t>Trigger frame is a special management/control frame to control RA TXOP or resource allocation for UL transmission.  It has not decided yet how to define trigger frame, but some or more content should be considered in the trigger frame.  For example:</a:t>
            </a:r>
          </a:p>
          <a:p>
            <a:pPr marL="685800" lvl="3" indent="-342900"/>
            <a:r>
              <a:rPr lang="en-US" sz="1800" dirty="0" smtClean="0">
                <a:ea typeface="+mn-ea"/>
              </a:rPr>
              <a:t>Common field:  </a:t>
            </a:r>
          </a:p>
          <a:p>
            <a:pPr marL="1028700" lvl="4" indent="-342900"/>
            <a:r>
              <a:rPr lang="en-US" sz="1800" dirty="0" smtClean="0">
                <a:ea typeface="+mn-ea"/>
              </a:rPr>
              <a:t>Min Access Category  </a:t>
            </a:r>
          </a:p>
          <a:p>
            <a:pPr marL="1028700" lvl="4" indent="-342900"/>
            <a:r>
              <a:rPr lang="en-US" sz="1800" dirty="0" smtClean="0">
                <a:ea typeface="+mn-ea"/>
              </a:rPr>
              <a:t>Length of STA Info</a:t>
            </a:r>
          </a:p>
          <a:p>
            <a:pPr marL="685800" lvl="3" indent="-342900"/>
            <a:r>
              <a:rPr lang="en-US" sz="1800" dirty="0" smtClean="0">
                <a:ea typeface="+mn-ea"/>
              </a:rPr>
              <a:t>STA Info</a:t>
            </a:r>
          </a:p>
          <a:p>
            <a:pPr marL="1028700" lvl="4" indent="-342900"/>
            <a:r>
              <a:rPr lang="en-US" sz="1800" dirty="0" smtClean="0">
                <a:ea typeface="+mn-ea"/>
              </a:rPr>
              <a:t>AID or Temp AID</a:t>
            </a:r>
          </a:p>
          <a:p>
            <a:pPr marL="1028700" lvl="4" indent="-342900"/>
            <a:r>
              <a:rPr lang="en-US" sz="1800" dirty="0" smtClean="0">
                <a:ea typeface="+mn-ea"/>
              </a:rPr>
              <a:t>Resource Block</a:t>
            </a:r>
          </a:p>
        </p:txBody>
      </p:sp>
      <p:grpSp>
        <p:nvGrpSpPr>
          <p:cNvPr id="124" name="Group 123"/>
          <p:cNvGrpSpPr/>
          <p:nvPr/>
        </p:nvGrpSpPr>
        <p:grpSpPr>
          <a:xfrm>
            <a:off x="1361440" y="4114800"/>
            <a:ext cx="7477760" cy="2286000"/>
            <a:chOff x="1361440" y="4038600"/>
            <a:chExt cx="7477760" cy="2286000"/>
          </a:xfrm>
        </p:grpSpPr>
        <p:grpSp>
          <p:nvGrpSpPr>
            <p:cNvPr id="122" name="Group 121"/>
            <p:cNvGrpSpPr/>
            <p:nvPr/>
          </p:nvGrpSpPr>
          <p:grpSpPr>
            <a:xfrm>
              <a:off x="1361440" y="4038600"/>
              <a:ext cx="7477760" cy="2286000"/>
              <a:chOff x="1361440" y="4038600"/>
              <a:chExt cx="7477760" cy="2286000"/>
            </a:xfrm>
          </p:grpSpPr>
          <p:grpSp>
            <p:nvGrpSpPr>
              <p:cNvPr id="101" name="Group 100"/>
              <p:cNvGrpSpPr/>
              <p:nvPr/>
            </p:nvGrpSpPr>
            <p:grpSpPr>
              <a:xfrm>
                <a:off x="1361440" y="5867400"/>
                <a:ext cx="2763520" cy="457200"/>
                <a:chOff x="1361440" y="5791200"/>
                <a:chExt cx="2763520" cy="457200"/>
              </a:xfrm>
            </p:grpSpPr>
            <p:grpSp>
              <p:nvGrpSpPr>
                <p:cNvPr id="57" name="Group 8"/>
                <p:cNvGrpSpPr/>
                <p:nvPr/>
              </p:nvGrpSpPr>
              <p:grpSpPr>
                <a:xfrm>
                  <a:off x="1361440" y="5791200"/>
                  <a:ext cx="924560" cy="457200"/>
                  <a:chOff x="1600200" y="5486400"/>
                  <a:chExt cx="924560" cy="457200"/>
                </a:xfrm>
              </p:grpSpPr>
              <p:sp>
                <p:nvSpPr>
                  <p:cNvPr id="67" name="TextBox 6"/>
                  <p:cNvSpPr txBox="1"/>
                  <p:nvPr/>
                </p:nvSpPr>
                <p:spPr>
                  <a:xfrm>
                    <a:off x="1610360" y="5582920"/>
                    <a:ext cx="914400" cy="353199"/>
                  </a:xfrm>
                  <a:prstGeom prst="rect">
                    <a:avLst/>
                  </a:prstGeom>
                  <a:noFill/>
                  <a:ln>
                    <a:noFill/>
                  </a:ln>
                </p:spPr>
                <p:txBody>
                  <a:bodyPr wrap="square" rtlCol="0">
                    <a:noAutofit/>
                  </a:bodyPr>
                  <a:lstStyle/>
                  <a:p>
                    <a:r>
                      <a:rPr lang="en-US" dirty="0" smtClean="0"/>
                      <a:t>L-Preamble</a:t>
                    </a:r>
                    <a:endParaRPr lang="en-US" dirty="0"/>
                  </a:p>
                </p:txBody>
              </p:sp>
              <p:sp>
                <p:nvSpPr>
                  <p:cNvPr id="68" name="Rectangle 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58" name="Group 9"/>
                <p:cNvGrpSpPr/>
                <p:nvPr/>
              </p:nvGrpSpPr>
              <p:grpSpPr>
                <a:xfrm>
                  <a:off x="2275840" y="5791200"/>
                  <a:ext cx="924560" cy="457200"/>
                  <a:chOff x="1600200" y="5486400"/>
                  <a:chExt cx="924560" cy="457200"/>
                </a:xfrm>
              </p:grpSpPr>
              <p:sp>
                <p:nvSpPr>
                  <p:cNvPr id="65" name="TextBox 10"/>
                  <p:cNvSpPr txBox="1"/>
                  <p:nvPr/>
                </p:nvSpPr>
                <p:spPr>
                  <a:xfrm>
                    <a:off x="1610360" y="5582920"/>
                    <a:ext cx="914400" cy="353199"/>
                  </a:xfrm>
                  <a:prstGeom prst="rect">
                    <a:avLst/>
                  </a:prstGeom>
                  <a:noFill/>
                  <a:ln>
                    <a:noFill/>
                  </a:ln>
                </p:spPr>
                <p:txBody>
                  <a:bodyPr wrap="square" rtlCol="0">
                    <a:noAutofit/>
                  </a:bodyPr>
                  <a:lstStyle/>
                  <a:p>
                    <a:pPr algn="ctr"/>
                    <a:r>
                      <a:rPr lang="en-US" dirty="0" smtClean="0"/>
                      <a:t>HE SIG</a:t>
                    </a:r>
                    <a:endParaRPr lang="en-US" dirty="0"/>
                  </a:p>
                </p:txBody>
              </p:sp>
              <p:sp>
                <p:nvSpPr>
                  <p:cNvPr id="66" name="Rectangle 11"/>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60" name="Group 15"/>
                <p:cNvGrpSpPr/>
                <p:nvPr/>
              </p:nvGrpSpPr>
              <p:grpSpPr>
                <a:xfrm>
                  <a:off x="3200400" y="5791200"/>
                  <a:ext cx="924560" cy="457200"/>
                  <a:chOff x="1600200" y="5486400"/>
                  <a:chExt cx="924560" cy="457200"/>
                </a:xfrm>
              </p:grpSpPr>
              <p:sp>
                <p:nvSpPr>
                  <p:cNvPr id="61" name="TextBox 16"/>
                  <p:cNvSpPr txBox="1"/>
                  <p:nvPr/>
                </p:nvSpPr>
                <p:spPr>
                  <a:xfrm>
                    <a:off x="1610360" y="5582920"/>
                    <a:ext cx="914400" cy="353199"/>
                  </a:xfrm>
                  <a:prstGeom prst="rect">
                    <a:avLst/>
                  </a:prstGeom>
                  <a:noFill/>
                  <a:ln>
                    <a:noFill/>
                  </a:ln>
                </p:spPr>
                <p:txBody>
                  <a:bodyPr wrap="square" rtlCol="0">
                    <a:noAutofit/>
                  </a:bodyPr>
                  <a:lstStyle/>
                  <a:p>
                    <a:pPr algn="ctr"/>
                    <a:r>
                      <a:rPr lang="en-US" dirty="0" smtClean="0"/>
                      <a:t>MPDU</a:t>
                    </a:r>
                    <a:endParaRPr lang="en-US" dirty="0"/>
                  </a:p>
                </p:txBody>
              </p:sp>
              <p:sp>
                <p:nvSpPr>
                  <p:cNvPr id="62" name="Rectangle 1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cxnSp>
            <p:nvCxnSpPr>
              <p:cNvPr id="9" name="Straight Connector 8"/>
              <p:cNvCxnSpPr/>
              <p:nvPr/>
            </p:nvCxnSpPr>
            <p:spPr bwMode="auto">
              <a:xfrm>
                <a:off x="2667000" y="5334000"/>
                <a:ext cx="533400" cy="53340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0" name="Straight Connector 9"/>
              <p:cNvCxnSpPr/>
              <p:nvPr/>
            </p:nvCxnSpPr>
            <p:spPr bwMode="auto">
              <a:xfrm flipH="1">
                <a:off x="4114800" y="5334000"/>
                <a:ext cx="4724400" cy="533400"/>
              </a:xfrm>
              <a:prstGeom prst="line">
                <a:avLst/>
              </a:prstGeom>
              <a:solidFill>
                <a:schemeClr val="accent1"/>
              </a:solidFill>
              <a:ln w="12700" cap="flat" cmpd="sng" algn="ctr">
                <a:solidFill>
                  <a:schemeClr val="tx1"/>
                </a:solidFill>
                <a:prstDash val="lgDash"/>
                <a:round/>
                <a:headEnd type="none" w="sm" len="sm"/>
                <a:tailEnd type="none" w="sm" len="sm"/>
              </a:ln>
              <a:effectLst/>
            </p:spPr>
          </p:cxnSp>
          <p:grpSp>
            <p:nvGrpSpPr>
              <p:cNvPr id="14" name="Group 78"/>
              <p:cNvGrpSpPr/>
              <p:nvPr/>
            </p:nvGrpSpPr>
            <p:grpSpPr>
              <a:xfrm>
                <a:off x="2667000" y="4876800"/>
                <a:ext cx="6172200" cy="457200"/>
                <a:chOff x="2895600" y="2362200"/>
                <a:chExt cx="6172200" cy="457200"/>
              </a:xfrm>
            </p:grpSpPr>
            <p:grpSp>
              <p:nvGrpSpPr>
                <p:cNvPr id="15" name="Group 8"/>
                <p:cNvGrpSpPr/>
                <p:nvPr/>
              </p:nvGrpSpPr>
              <p:grpSpPr>
                <a:xfrm>
                  <a:off x="2895600" y="2362200"/>
                  <a:ext cx="619760" cy="457200"/>
                  <a:chOff x="1600200" y="5486400"/>
                  <a:chExt cx="924560" cy="457200"/>
                </a:xfrm>
              </p:grpSpPr>
              <p:sp>
                <p:nvSpPr>
                  <p:cNvPr id="37" name="TextBox 36"/>
                  <p:cNvSpPr txBox="1"/>
                  <p:nvPr/>
                </p:nvSpPr>
                <p:spPr>
                  <a:xfrm>
                    <a:off x="1610360" y="5582920"/>
                    <a:ext cx="914400" cy="353199"/>
                  </a:xfrm>
                  <a:prstGeom prst="rect">
                    <a:avLst/>
                  </a:prstGeom>
                  <a:noFill/>
                  <a:ln>
                    <a:noFill/>
                  </a:ln>
                </p:spPr>
                <p:txBody>
                  <a:bodyPr wrap="square" rtlCol="0">
                    <a:noAutofit/>
                  </a:bodyPr>
                  <a:lstStyle/>
                  <a:p>
                    <a:pPr algn="ctr"/>
                    <a:r>
                      <a:rPr lang="en-US" dirty="0" smtClean="0"/>
                      <a:t>FC</a:t>
                    </a:r>
                    <a:endParaRPr lang="en-US" dirty="0"/>
                  </a:p>
                </p:txBody>
              </p:sp>
              <p:sp>
                <p:nvSpPr>
                  <p:cNvPr id="38" name="Rectangle 3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16" name="Group 9"/>
                <p:cNvGrpSpPr/>
                <p:nvPr/>
              </p:nvGrpSpPr>
              <p:grpSpPr>
                <a:xfrm>
                  <a:off x="3505200" y="2362200"/>
                  <a:ext cx="924560" cy="457200"/>
                  <a:chOff x="1600200" y="5486400"/>
                  <a:chExt cx="924560" cy="457200"/>
                </a:xfrm>
              </p:grpSpPr>
              <p:sp>
                <p:nvSpPr>
                  <p:cNvPr id="35" name="TextBox 34"/>
                  <p:cNvSpPr txBox="1"/>
                  <p:nvPr/>
                </p:nvSpPr>
                <p:spPr>
                  <a:xfrm>
                    <a:off x="1610360" y="5590401"/>
                    <a:ext cx="914400" cy="353199"/>
                  </a:xfrm>
                  <a:prstGeom prst="rect">
                    <a:avLst/>
                  </a:prstGeom>
                  <a:noFill/>
                  <a:ln>
                    <a:noFill/>
                  </a:ln>
                </p:spPr>
                <p:txBody>
                  <a:bodyPr wrap="square" rtlCol="0">
                    <a:noAutofit/>
                  </a:bodyPr>
                  <a:lstStyle/>
                  <a:p>
                    <a:pPr algn="ctr"/>
                    <a:r>
                      <a:rPr lang="en-US" dirty="0" smtClean="0"/>
                      <a:t>Duration</a:t>
                    </a:r>
                    <a:endParaRPr lang="en-US" dirty="0"/>
                  </a:p>
                </p:txBody>
              </p:sp>
              <p:sp>
                <p:nvSpPr>
                  <p:cNvPr id="36" name="Rectangle 35"/>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17" name="Group 12"/>
                <p:cNvGrpSpPr/>
                <p:nvPr/>
              </p:nvGrpSpPr>
              <p:grpSpPr>
                <a:xfrm>
                  <a:off x="4419600" y="2362200"/>
                  <a:ext cx="533400" cy="457200"/>
                  <a:chOff x="1600200" y="5486400"/>
                  <a:chExt cx="924560" cy="457200"/>
                </a:xfrm>
              </p:grpSpPr>
              <p:sp>
                <p:nvSpPr>
                  <p:cNvPr id="33" name="TextBox 32"/>
                  <p:cNvSpPr txBox="1"/>
                  <p:nvPr/>
                </p:nvSpPr>
                <p:spPr>
                  <a:xfrm>
                    <a:off x="1610360" y="5582920"/>
                    <a:ext cx="914400" cy="353199"/>
                  </a:xfrm>
                  <a:prstGeom prst="rect">
                    <a:avLst/>
                  </a:prstGeom>
                  <a:noFill/>
                  <a:ln>
                    <a:noFill/>
                  </a:ln>
                </p:spPr>
                <p:txBody>
                  <a:bodyPr wrap="square" rtlCol="0">
                    <a:noAutofit/>
                  </a:bodyPr>
                  <a:lstStyle/>
                  <a:p>
                    <a:pPr algn="ctr"/>
                    <a:r>
                      <a:rPr lang="en-US" dirty="0" smtClean="0"/>
                      <a:t>TA</a:t>
                    </a:r>
                    <a:endParaRPr lang="en-US" dirty="0"/>
                  </a:p>
                </p:txBody>
              </p:sp>
              <p:sp>
                <p:nvSpPr>
                  <p:cNvPr id="34" name="Rectangle 33"/>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18" name="Group 15"/>
                <p:cNvGrpSpPr/>
                <p:nvPr/>
              </p:nvGrpSpPr>
              <p:grpSpPr>
                <a:xfrm>
                  <a:off x="6705600" y="2362200"/>
                  <a:ext cx="990600" cy="457200"/>
                  <a:chOff x="1071880" y="5486400"/>
                  <a:chExt cx="1717040" cy="457200"/>
                </a:xfrm>
              </p:grpSpPr>
              <p:sp>
                <p:nvSpPr>
                  <p:cNvPr id="31" name="TextBox 30"/>
                  <p:cNvSpPr txBox="1"/>
                  <p:nvPr/>
                </p:nvSpPr>
                <p:spPr>
                  <a:xfrm>
                    <a:off x="1071880" y="5514201"/>
                    <a:ext cx="1452880" cy="353199"/>
                  </a:xfrm>
                  <a:prstGeom prst="rect">
                    <a:avLst/>
                  </a:prstGeom>
                  <a:noFill/>
                  <a:ln>
                    <a:noFill/>
                  </a:ln>
                </p:spPr>
                <p:txBody>
                  <a:bodyPr wrap="square" rtlCol="0">
                    <a:noAutofit/>
                  </a:bodyPr>
                  <a:lstStyle/>
                  <a:p>
                    <a:pPr algn="ctr"/>
                    <a:r>
                      <a:rPr lang="en-US" sz="1600" b="1" dirty="0" smtClean="0"/>
                      <a:t>…</a:t>
                    </a:r>
                    <a:endParaRPr lang="en-US" sz="1600" b="1" dirty="0"/>
                  </a:p>
                </p:txBody>
              </p:sp>
              <p:sp>
                <p:nvSpPr>
                  <p:cNvPr id="32" name="Rectangle 31"/>
                  <p:cNvSpPr/>
                  <p:nvPr/>
                </p:nvSpPr>
                <p:spPr bwMode="auto">
                  <a:xfrm>
                    <a:off x="1071880" y="5486400"/>
                    <a:ext cx="171704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19" name="Group 15"/>
                <p:cNvGrpSpPr/>
                <p:nvPr/>
              </p:nvGrpSpPr>
              <p:grpSpPr>
                <a:xfrm>
                  <a:off x="7696200" y="2362200"/>
                  <a:ext cx="762000" cy="457200"/>
                  <a:chOff x="1762760" y="5486400"/>
                  <a:chExt cx="762000" cy="457200"/>
                </a:xfrm>
              </p:grpSpPr>
              <p:sp>
                <p:nvSpPr>
                  <p:cNvPr id="29" name="TextBox 28"/>
                  <p:cNvSpPr txBox="1"/>
                  <p:nvPr/>
                </p:nvSpPr>
                <p:spPr>
                  <a:xfrm>
                    <a:off x="1838960" y="5514201"/>
                    <a:ext cx="685800" cy="353199"/>
                  </a:xfrm>
                  <a:prstGeom prst="rect">
                    <a:avLst/>
                  </a:prstGeom>
                  <a:noFill/>
                  <a:ln>
                    <a:noFill/>
                  </a:ln>
                </p:spPr>
                <p:txBody>
                  <a:bodyPr wrap="square" rtlCol="0">
                    <a:noAutofit/>
                  </a:bodyPr>
                  <a:lstStyle/>
                  <a:p>
                    <a:pPr algn="ctr"/>
                    <a:r>
                      <a:rPr lang="en-US" dirty="0" smtClean="0"/>
                      <a:t>STA n</a:t>
                    </a:r>
                  </a:p>
                  <a:p>
                    <a:pPr algn="ctr"/>
                    <a:r>
                      <a:rPr lang="en-US" dirty="0" smtClean="0"/>
                      <a:t>Info </a:t>
                    </a:r>
                    <a:endParaRPr lang="en-US" dirty="0"/>
                  </a:p>
                </p:txBody>
              </p:sp>
              <p:sp>
                <p:nvSpPr>
                  <p:cNvPr id="30" name="Rectangle 29"/>
                  <p:cNvSpPr/>
                  <p:nvPr/>
                </p:nvSpPr>
                <p:spPr bwMode="auto">
                  <a:xfrm>
                    <a:off x="1762760" y="5486400"/>
                    <a:ext cx="75184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20" name="Group 15"/>
                <p:cNvGrpSpPr/>
                <p:nvPr/>
              </p:nvGrpSpPr>
              <p:grpSpPr>
                <a:xfrm>
                  <a:off x="8448040" y="2362200"/>
                  <a:ext cx="619760" cy="457200"/>
                  <a:chOff x="1600200" y="5486400"/>
                  <a:chExt cx="924560" cy="457200"/>
                </a:xfrm>
              </p:grpSpPr>
              <p:sp>
                <p:nvSpPr>
                  <p:cNvPr id="27" name="TextBox 26"/>
                  <p:cNvSpPr txBox="1"/>
                  <p:nvPr/>
                </p:nvSpPr>
                <p:spPr>
                  <a:xfrm>
                    <a:off x="1610360" y="5582920"/>
                    <a:ext cx="914400" cy="353199"/>
                  </a:xfrm>
                  <a:prstGeom prst="rect">
                    <a:avLst/>
                  </a:prstGeom>
                  <a:noFill/>
                  <a:ln>
                    <a:noFill/>
                  </a:ln>
                </p:spPr>
                <p:txBody>
                  <a:bodyPr wrap="square" rtlCol="0">
                    <a:noAutofit/>
                  </a:bodyPr>
                  <a:lstStyle/>
                  <a:p>
                    <a:pPr algn="ctr"/>
                    <a:r>
                      <a:rPr lang="en-US" dirty="0" smtClean="0"/>
                      <a:t>FCS</a:t>
                    </a:r>
                    <a:endParaRPr lang="en-US" dirty="0"/>
                  </a:p>
                </p:txBody>
              </p:sp>
              <p:sp>
                <p:nvSpPr>
                  <p:cNvPr id="28" name="Rectangle 2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21" name="Group 12"/>
                <p:cNvGrpSpPr/>
                <p:nvPr/>
              </p:nvGrpSpPr>
              <p:grpSpPr>
                <a:xfrm>
                  <a:off x="4953000" y="2362200"/>
                  <a:ext cx="1066800" cy="457200"/>
                  <a:chOff x="1600200" y="5486400"/>
                  <a:chExt cx="924560" cy="457200"/>
                </a:xfrm>
              </p:grpSpPr>
              <p:sp>
                <p:nvSpPr>
                  <p:cNvPr id="25" name="TextBox 24"/>
                  <p:cNvSpPr txBox="1"/>
                  <p:nvPr/>
                </p:nvSpPr>
                <p:spPr>
                  <a:xfrm>
                    <a:off x="1610360" y="5486400"/>
                    <a:ext cx="914400" cy="353199"/>
                  </a:xfrm>
                  <a:prstGeom prst="rect">
                    <a:avLst/>
                  </a:prstGeom>
                  <a:noFill/>
                  <a:ln>
                    <a:noFill/>
                  </a:ln>
                </p:spPr>
                <p:txBody>
                  <a:bodyPr wrap="square" rtlCol="0">
                    <a:noAutofit/>
                  </a:bodyPr>
                  <a:lstStyle/>
                  <a:p>
                    <a:pPr algn="ctr"/>
                    <a:r>
                      <a:rPr lang="en-US" dirty="0" smtClean="0"/>
                      <a:t>Common </a:t>
                    </a:r>
                  </a:p>
                  <a:p>
                    <a:pPr algn="ctr"/>
                    <a:r>
                      <a:rPr lang="en-US" dirty="0" smtClean="0"/>
                      <a:t>Info Field</a:t>
                    </a:r>
                    <a:endParaRPr lang="en-US" dirty="0"/>
                  </a:p>
                </p:txBody>
              </p:sp>
              <p:sp>
                <p:nvSpPr>
                  <p:cNvPr id="26" name="Rectangle 25"/>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22" name="Group 12"/>
                <p:cNvGrpSpPr/>
                <p:nvPr/>
              </p:nvGrpSpPr>
              <p:grpSpPr>
                <a:xfrm>
                  <a:off x="5999480" y="2362200"/>
                  <a:ext cx="706120" cy="457200"/>
                  <a:chOff x="1600201" y="5486400"/>
                  <a:chExt cx="611971" cy="457200"/>
                </a:xfrm>
              </p:grpSpPr>
              <p:sp>
                <p:nvSpPr>
                  <p:cNvPr id="23" name="TextBox 22"/>
                  <p:cNvSpPr txBox="1"/>
                  <p:nvPr/>
                </p:nvSpPr>
                <p:spPr>
                  <a:xfrm>
                    <a:off x="1610361" y="5486400"/>
                    <a:ext cx="535771" cy="381000"/>
                  </a:xfrm>
                  <a:prstGeom prst="rect">
                    <a:avLst/>
                  </a:prstGeom>
                  <a:noFill/>
                  <a:ln>
                    <a:noFill/>
                  </a:ln>
                </p:spPr>
                <p:txBody>
                  <a:bodyPr wrap="square" rtlCol="0">
                    <a:noAutofit/>
                  </a:bodyPr>
                  <a:lstStyle/>
                  <a:p>
                    <a:pPr algn="ctr"/>
                    <a:r>
                      <a:rPr lang="en-US" dirty="0" smtClean="0"/>
                      <a:t>STA  1</a:t>
                    </a:r>
                  </a:p>
                  <a:p>
                    <a:pPr algn="ctr"/>
                    <a:r>
                      <a:rPr lang="en-US" dirty="0" smtClean="0"/>
                      <a:t>Info</a:t>
                    </a:r>
                    <a:endParaRPr lang="en-US" dirty="0"/>
                  </a:p>
                </p:txBody>
              </p:sp>
              <p:sp>
                <p:nvSpPr>
                  <p:cNvPr id="24" name="Rectangle 23"/>
                  <p:cNvSpPr/>
                  <p:nvPr/>
                </p:nvSpPr>
                <p:spPr bwMode="auto">
                  <a:xfrm>
                    <a:off x="1600201" y="5486400"/>
                    <a:ext cx="611971"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sp>
            <p:nvSpPr>
              <p:cNvPr id="71" name="TextBox 70"/>
              <p:cNvSpPr txBox="1"/>
              <p:nvPr/>
            </p:nvSpPr>
            <p:spPr>
              <a:xfrm>
                <a:off x="2774424" y="5334000"/>
                <a:ext cx="349776" cy="261610"/>
              </a:xfrm>
              <a:prstGeom prst="rect">
                <a:avLst/>
              </a:prstGeom>
              <a:noFill/>
            </p:spPr>
            <p:txBody>
              <a:bodyPr wrap="none" rtlCol="0">
                <a:spAutoFit/>
              </a:bodyPr>
              <a:lstStyle/>
              <a:p>
                <a:r>
                  <a:rPr lang="en-US" sz="1100" dirty="0" smtClean="0"/>
                  <a:t>2B</a:t>
                </a:r>
                <a:endParaRPr lang="en-US" sz="1100" dirty="0"/>
              </a:p>
            </p:txBody>
          </p:sp>
          <p:sp>
            <p:nvSpPr>
              <p:cNvPr id="72" name="TextBox 71"/>
              <p:cNvSpPr txBox="1"/>
              <p:nvPr/>
            </p:nvSpPr>
            <p:spPr>
              <a:xfrm>
                <a:off x="3536424" y="5334000"/>
                <a:ext cx="349776" cy="261610"/>
              </a:xfrm>
              <a:prstGeom prst="rect">
                <a:avLst/>
              </a:prstGeom>
              <a:noFill/>
            </p:spPr>
            <p:txBody>
              <a:bodyPr wrap="none" rtlCol="0">
                <a:spAutoFit/>
              </a:bodyPr>
              <a:lstStyle/>
              <a:p>
                <a:r>
                  <a:rPr lang="en-US" sz="1100" dirty="0" smtClean="0"/>
                  <a:t>2B</a:t>
                </a:r>
                <a:endParaRPr lang="en-US" sz="1100" dirty="0"/>
              </a:p>
            </p:txBody>
          </p:sp>
          <p:sp>
            <p:nvSpPr>
              <p:cNvPr id="73" name="TextBox 72"/>
              <p:cNvSpPr txBox="1"/>
              <p:nvPr/>
            </p:nvSpPr>
            <p:spPr>
              <a:xfrm>
                <a:off x="4267200" y="5334000"/>
                <a:ext cx="349776" cy="261610"/>
              </a:xfrm>
              <a:prstGeom prst="rect">
                <a:avLst/>
              </a:prstGeom>
              <a:noFill/>
            </p:spPr>
            <p:txBody>
              <a:bodyPr wrap="none" rtlCol="0">
                <a:spAutoFit/>
              </a:bodyPr>
              <a:lstStyle/>
              <a:p>
                <a:r>
                  <a:rPr lang="en-US" sz="1100" dirty="0" smtClean="0"/>
                  <a:t>6B</a:t>
                </a:r>
                <a:endParaRPr lang="en-US" sz="1100" dirty="0"/>
              </a:p>
            </p:txBody>
          </p:sp>
          <p:sp>
            <p:nvSpPr>
              <p:cNvPr id="74" name="TextBox 73"/>
              <p:cNvSpPr txBox="1"/>
              <p:nvPr/>
            </p:nvSpPr>
            <p:spPr>
              <a:xfrm>
                <a:off x="5105400" y="5334000"/>
                <a:ext cx="349776" cy="261610"/>
              </a:xfrm>
              <a:prstGeom prst="rect">
                <a:avLst/>
              </a:prstGeom>
              <a:noFill/>
            </p:spPr>
            <p:txBody>
              <a:bodyPr wrap="none" rtlCol="0">
                <a:spAutoFit/>
              </a:bodyPr>
              <a:lstStyle/>
              <a:p>
                <a:r>
                  <a:rPr lang="en-US" sz="1100" dirty="0" smtClean="0"/>
                  <a:t>2B</a:t>
                </a:r>
                <a:endParaRPr lang="en-US" sz="1100" dirty="0"/>
              </a:p>
            </p:txBody>
          </p:sp>
          <p:sp>
            <p:nvSpPr>
              <p:cNvPr id="75" name="TextBox 74"/>
              <p:cNvSpPr txBox="1"/>
              <p:nvPr/>
            </p:nvSpPr>
            <p:spPr>
              <a:xfrm>
                <a:off x="8337024" y="5334000"/>
                <a:ext cx="349776" cy="261610"/>
              </a:xfrm>
              <a:prstGeom prst="rect">
                <a:avLst/>
              </a:prstGeom>
              <a:noFill/>
            </p:spPr>
            <p:txBody>
              <a:bodyPr wrap="none" rtlCol="0">
                <a:spAutoFit/>
              </a:bodyPr>
              <a:lstStyle/>
              <a:p>
                <a:r>
                  <a:rPr lang="en-US" sz="1100" dirty="0" smtClean="0"/>
                  <a:t>4B</a:t>
                </a:r>
                <a:endParaRPr lang="en-US" sz="1100" dirty="0"/>
              </a:p>
            </p:txBody>
          </p:sp>
          <p:grpSp>
            <p:nvGrpSpPr>
              <p:cNvPr id="102" name="Group 101"/>
              <p:cNvGrpSpPr/>
              <p:nvPr/>
            </p:nvGrpSpPr>
            <p:grpSpPr>
              <a:xfrm>
                <a:off x="4191000" y="4038600"/>
                <a:ext cx="1600200" cy="457200"/>
                <a:chOff x="2057400" y="3962400"/>
                <a:chExt cx="1600200" cy="457200"/>
              </a:xfrm>
            </p:grpSpPr>
            <p:grpSp>
              <p:nvGrpSpPr>
                <p:cNvPr id="79" name="Group 12"/>
                <p:cNvGrpSpPr/>
                <p:nvPr/>
              </p:nvGrpSpPr>
              <p:grpSpPr>
                <a:xfrm>
                  <a:off x="2057400" y="3962400"/>
                  <a:ext cx="838200" cy="457200"/>
                  <a:chOff x="1600200" y="5486400"/>
                  <a:chExt cx="924560" cy="457200"/>
                </a:xfrm>
              </p:grpSpPr>
              <p:sp>
                <p:nvSpPr>
                  <p:cNvPr id="95" name="TextBox 94"/>
                  <p:cNvSpPr txBox="1"/>
                  <p:nvPr/>
                </p:nvSpPr>
                <p:spPr>
                  <a:xfrm>
                    <a:off x="1610360" y="5582920"/>
                    <a:ext cx="914400" cy="353199"/>
                  </a:xfrm>
                  <a:prstGeom prst="rect">
                    <a:avLst/>
                  </a:prstGeom>
                  <a:noFill/>
                  <a:ln>
                    <a:noFill/>
                  </a:ln>
                </p:spPr>
                <p:txBody>
                  <a:bodyPr wrap="square" rtlCol="0">
                    <a:noAutofit/>
                  </a:bodyPr>
                  <a:lstStyle/>
                  <a:p>
                    <a:pPr algn="ctr"/>
                    <a:r>
                      <a:rPr lang="en-US" dirty="0" smtClean="0"/>
                      <a:t>Min AC</a:t>
                    </a:r>
                    <a:endParaRPr lang="en-US" dirty="0"/>
                  </a:p>
                </p:txBody>
              </p:sp>
              <p:sp>
                <p:nvSpPr>
                  <p:cNvPr id="96" name="Rectangle 95"/>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83" name="Group 12"/>
                <p:cNvGrpSpPr/>
                <p:nvPr/>
              </p:nvGrpSpPr>
              <p:grpSpPr>
                <a:xfrm>
                  <a:off x="2895600" y="3962400"/>
                  <a:ext cx="762000" cy="457200"/>
                  <a:chOff x="1600200" y="5486400"/>
                  <a:chExt cx="924560" cy="457200"/>
                </a:xfrm>
              </p:grpSpPr>
              <p:sp>
                <p:nvSpPr>
                  <p:cNvPr id="87" name="TextBox 86"/>
                  <p:cNvSpPr txBox="1"/>
                  <p:nvPr/>
                </p:nvSpPr>
                <p:spPr>
                  <a:xfrm>
                    <a:off x="1610360" y="5590401"/>
                    <a:ext cx="914400" cy="353199"/>
                  </a:xfrm>
                  <a:prstGeom prst="rect">
                    <a:avLst/>
                  </a:prstGeom>
                  <a:noFill/>
                  <a:ln>
                    <a:noFill/>
                  </a:ln>
                </p:spPr>
                <p:txBody>
                  <a:bodyPr wrap="square" rtlCol="0">
                    <a:noAutofit/>
                  </a:bodyPr>
                  <a:lstStyle/>
                  <a:p>
                    <a:pPr algn="ctr"/>
                    <a:r>
                      <a:rPr lang="en-US" dirty="0" smtClean="0"/>
                      <a:t>Length</a:t>
                    </a:r>
                    <a:endParaRPr lang="en-US" dirty="0"/>
                  </a:p>
                </p:txBody>
              </p:sp>
              <p:sp>
                <p:nvSpPr>
                  <p:cNvPr id="88" name="Rectangle 87"/>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grpSp>
            <p:nvGrpSpPr>
              <p:cNvPr id="103" name="Group 102"/>
              <p:cNvGrpSpPr/>
              <p:nvPr/>
            </p:nvGrpSpPr>
            <p:grpSpPr>
              <a:xfrm>
                <a:off x="6934200" y="4038600"/>
                <a:ext cx="1600200" cy="457200"/>
                <a:chOff x="2057400" y="3962400"/>
                <a:chExt cx="1600200" cy="457200"/>
              </a:xfrm>
            </p:grpSpPr>
            <p:grpSp>
              <p:nvGrpSpPr>
                <p:cNvPr id="104" name="Group 12"/>
                <p:cNvGrpSpPr/>
                <p:nvPr/>
              </p:nvGrpSpPr>
              <p:grpSpPr>
                <a:xfrm>
                  <a:off x="2057400" y="3962400"/>
                  <a:ext cx="838200" cy="457200"/>
                  <a:chOff x="1600200" y="5486400"/>
                  <a:chExt cx="924560" cy="457200"/>
                </a:xfrm>
              </p:grpSpPr>
              <p:sp>
                <p:nvSpPr>
                  <p:cNvPr id="108" name="TextBox 107"/>
                  <p:cNvSpPr txBox="1"/>
                  <p:nvPr/>
                </p:nvSpPr>
                <p:spPr>
                  <a:xfrm>
                    <a:off x="1610360" y="5582920"/>
                    <a:ext cx="914400" cy="353199"/>
                  </a:xfrm>
                  <a:prstGeom prst="rect">
                    <a:avLst/>
                  </a:prstGeom>
                  <a:noFill/>
                  <a:ln>
                    <a:noFill/>
                  </a:ln>
                </p:spPr>
                <p:txBody>
                  <a:bodyPr wrap="square" rtlCol="0">
                    <a:noAutofit/>
                  </a:bodyPr>
                  <a:lstStyle/>
                  <a:p>
                    <a:pPr algn="ctr"/>
                    <a:r>
                      <a:rPr lang="en-US" dirty="0" smtClean="0"/>
                      <a:t>AID</a:t>
                    </a:r>
                    <a:endParaRPr lang="en-US" dirty="0"/>
                  </a:p>
                </p:txBody>
              </p:sp>
              <p:sp>
                <p:nvSpPr>
                  <p:cNvPr id="109" name="Rectangle 108"/>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nvGrpSpPr>
                <p:cNvPr id="105" name="Group 12"/>
                <p:cNvGrpSpPr/>
                <p:nvPr/>
              </p:nvGrpSpPr>
              <p:grpSpPr>
                <a:xfrm>
                  <a:off x="2895600" y="3962400"/>
                  <a:ext cx="762000" cy="457200"/>
                  <a:chOff x="1600200" y="5486400"/>
                  <a:chExt cx="924560" cy="457200"/>
                </a:xfrm>
              </p:grpSpPr>
              <p:sp>
                <p:nvSpPr>
                  <p:cNvPr id="106" name="TextBox 105"/>
                  <p:cNvSpPr txBox="1"/>
                  <p:nvPr/>
                </p:nvSpPr>
                <p:spPr>
                  <a:xfrm>
                    <a:off x="1610360" y="5590401"/>
                    <a:ext cx="914400" cy="353199"/>
                  </a:xfrm>
                  <a:prstGeom prst="rect">
                    <a:avLst/>
                  </a:prstGeom>
                  <a:noFill/>
                  <a:ln>
                    <a:noFill/>
                  </a:ln>
                </p:spPr>
                <p:txBody>
                  <a:bodyPr wrap="square" rtlCol="0">
                    <a:noAutofit/>
                  </a:bodyPr>
                  <a:lstStyle/>
                  <a:p>
                    <a:pPr algn="ctr"/>
                    <a:r>
                      <a:rPr lang="en-US" dirty="0" smtClean="0"/>
                      <a:t>RB</a:t>
                    </a:r>
                    <a:endParaRPr lang="en-US" dirty="0"/>
                  </a:p>
                </p:txBody>
              </p:sp>
              <p:sp>
                <p:nvSpPr>
                  <p:cNvPr id="107" name="Rectangle 106"/>
                  <p:cNvSpPr/>
                  <p:nvPr/>
                </p:nvSpPr>
                <p:spPr bwMode="auto">
                  <a:xfrm>
                    <a:off x="1600200" y="5486400"/>
                    <a:ext cx="914400" cy="4572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grpSp>
          </p:grpSp>
          <p:cxnSp>
            <p:nvCxnSpPr>
              <p:cNvPr id="110" name="Straight Connector 109"/>
              <p:cNvCxnSpPr/>
              <p:nvPr/>
            </p:nvCxnSpPr>
            <p:spPr bwMode="auto">
              <a:xfrm flipH="1" flipV="1">
                <a:off x="6934200" y="4495800"/>
                <a:ext cx="533400" cy="38100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13" name="Straight Connector 112"/>
              <p:cNvCxnSpPr/>
              <p:nvPr/>
            </p:nvCxnSpPr>
            <p:spPr bwMode="auto">
              <a:xfrm flipV="1">
                <a:off x="8229600" y="4495800"/>
                <a:ext cx="304800" cy="38100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116" name="TextBox 115"/>
              <p:cNvSpPr txBox="1"/>
              <p:nvPr/>
            </p:nvSpPr>
            <p:spPr>
              <a:xfrm>
                <a:off x="7651224" y="4495800"/>
                <a:ext cx="349776" cy="261610"/>
              </a:xfrm>
              <a:prstGeom prst="rect">
                <a:avLst/>
              </a:prstGeom>
              <a:noFill/>
            </p:spPr>
            <p:txBody>
              <a:bodyPr wrap="none" rtlCol="0">
                <a:spAutoFit/>
              </a:bodyPr>
              <a:lstStyle/>
              <a:p>
                <a:r>
                  <a:rPr lang="en-US" sz="1100" dirty="0" smtClean="0"/>
                  <a:t>2B</a:t>
                </a:r>
                <a:endParaRPr lang="en-US" sz="1100" dirty="0"/>
              </a:p>
            </p:txBody>
          </p:sp>
          <p:cxnSp>
            <p:nvCxnSpPr>
              <p:cNvPr id="117" name="Straight Connector 116"/>
              <p:cNvCxnSpPr/>
              <p:nvPr/>
            </p:nvCxnSpPr>
            <p:spPr bwMode="auto">
              <a:xfrm flipH="1" flipV="1">
                <a:off x="4191000" y="4495800"/>
                <a:ext cx="533400" cy="381000"/>
              </a:xfrm>
              <a:prstGeom prst="line">
                <a:avLst/>
              </a:prstGeom>
              <a:solidFill>
                <a:schemeClr val="accent1"/>
              </a:solidFill>
              <a:ln w="12700" cap="flat" cmpd="sng" algn="ctr">
                <a:solidFill>
                  <a:schemeClr val="tx1"/>
                </a:solidFill>
                <a:prstDash val="lgDash"/>
                <a:round/>
                <a:headEnd type="none" w="sm" len="sm"/>
                <a:tailEnd type="none" w="sm" len="sm"/>
              </a:ln>
              <a:effectLst/>
            </p:spPr>
          </p:cxnSp>
          <p:cxnSp>
            <p:nvCxnSpPr>
              <p:cNvPr id="118" name="Straight Connector 117"/>
              <p:cNvCxnSpPr/>
              <p:nvPr/>
            </p:nvCxnSpPr>
            <p:spPr bwMode="auto">
              <a:xfrm flipV="1">
                <a:off x="5791200" y="4495800"/>
                <a:ext cx="0" cy="381000"/>
              </a:xfrm>
              <a:prstGeom prst="line">
                <a:avLst/>
              </a:prstGeom>
              <a:solidFill>
                <a:schemeClr val="accent1"/>
              </a:solidFill>
              <a:ln w="12700" cap="flat" cmpd="sng" algn="ctr">
                <a:solidFill>
                  <a:schemeClr val="tx1"/>
                </a:solidFill>
                <a:prstDash val="lgDash"/>
                <a:round/>
                <a:headEnd type="none" w="sm" len="sm"/>
                <a:tailEnd type="none" w="sm" len="sm"/>
              </a:ln>
              <a:effectLst/>
            </p:spPr>
          </p:cxnSp>
          <p:sp>
            <p:nvSpPr>
              <p:cNvPr id="121" name="TextBox 120"/>
              <p:cNvSpPr txBox="1"/>
              <p:nvPr/>
            </p:nvSpPr>
            <p:spPr>
              <a:xfrm>
                <a:off x="5974824" y="5334000"/>
                <a:ext cx="349776" cy="261610"/>
              </a:xfrm>
              <a:prstGeom prst="rect">
                <a:avLst/>
              </a:prstGeom>
              <a:noFill/>
            </p:spPr>
            <p:txBody>
              <a:bodyPr wrap="none" rtlCol="0">
                <a:spAutoFit/>
              </a:bodyPr>
              <a:lstStyle/>
              <a:p>
                <a:r>
                  <a:rPr lang="en-US" sz="1100" dirty="0" smtClean="0"/>
                  <a:t>2B</a:t>
                </a:r>
                <a:endParaRPr lang="en-US" sz="1100" dirty="0"/>
              </a:p>
            </p:txBody>
          </p:sp>
        </p:grpSp>
        <p:sp>
          <p:nvSpPr>
            <p:cNvPr id="123" name="TextBox 122"/>
            <p:cNvSpPr txBox="1"/>
            <p:nvPr/>
          </p:nvSpPr>
          <p:spPr>
            <a:xfrm>
              <a:off x="4831824" y="4495800"/>
              <a:ext cx="349776" cy="261610"/>
            </a:xfrm>
            <a:prstGeom prst="rect">
              <a:avLst/>
            </a:prstGeom>
            <a:noFill/>
          </p:spPr>
          <p:txBody>
            <a:bodyPr wrap="none" rtlCol="0">
              <a:spAutoFit/>
            </a:bodyPr>
            <a:lstStyle/>
            <a:p>
              <a:r>
                <a:rPr lang="en-US" sz="1100" dirty="0" smtClean="0"/>
                <a:t>2B</a:t>
              </a:r>
              <a:endParaRPr lang="en-US" sz="1100" dirty="0"/>
            </a:p>
          </p:txBody>
        </p:sp>
      </p:gr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09600"/>
            <a:ext cx="8305800" cy="762000"/>
          </a:xfrm>
        </p:spPr>
        <p:txBody>
          <a:bodyPr/>
          <a:lstStyle/>
          <a:p>
            <a:r>
              <a:rPr lang="en-US" dirty="0" smtClean="0"/>
              <a:t>Trigger Frame Overhead </a:t>
            </a:r>
            <a:endParaRPr lang="en-US" dirty="0"/>
          </a:p>
        </p:txBody>
      </p:sp>
      <p:sp>
        <p:nvSpPr>
          <p:cNvPr id="6" name="Slide Number Placeholder 5"/>
          <p:cNvSpPr>
            <a:spLocks noGrp="1"/>
          </p:cNvSpPr>
          <p:nvPr>
            <p:ph type="sldNum" sz="quarter" idx="11"/>
          </p:nvPr>
        </p:nvSpPr>
        <p:spPr/>
        <p:txBody>
          <a:bodyPr/>
          <a:lstStyle/>
          <a:p>
            <a:pPr>
              <a:defRPr/>
            </a:pPr>
            <a:r>
              <a:rPr lang="en-US" smtClean="0"/>
              <a:t>Slide </a:t>
            </a:r>
            <a:fld id="{E132E8F0-0953-4589-931F-0CF931D74C39}" type="slidenum">
              <a:rPr lang="en-US" smtClean="0"/>
              <a:pPr>
                <a:defRPr/>
              </a:pPr>
              <a:t>9</a:t>
            </a:fld>
            <a:endParaRPr lang="en-US" dirty="0"/>
          </a:p>
        </p:txBody>
      </p:sp>
      <p:sp>
        <p:nvSpPr>
          <p:cNvPr id="7" name="Content Placeholder 2"/>
          <p:cNvSpPr>
            <a:spLocks noGrp="1"/>
          </p:cNvSpPr>
          <p:nvPr>
            <p:ph idx="1"/>
          </p:nvPr>
        </p:nvSpPr>
        <p:spPr>
          <a:xfrm>
            <a:off x="381000" y="1371600"/>
            <a:ext cx="8153400" cy="4953000"/>
          </a:xfrm>
        </p:spPr>
        <p:txBody>
          <a:bodyPr lIns="91440" tIns="0" bIns="0"/>
          <a:lstStyle/>
          <a:p>
            <a:pPr marL="342900" lvl="2" indent="-342900"/>
            <a:r>
              <a:rPr lang="en-US" sz="2400" b="1" dirty="0" smtClean="0">
                <a:ea typeface="+mn-ea"/>
              </a:rPr>
              <a:t>Overhead in Single BSS</a:t>
            </a:r>
          </a:p>
          <a:p>
            <a:pPr marL="685800" lvl="3" indent="-342900"/>
            <a:r>
              <a:rPr lang="en-US" sz="2000" dirty="0" smtClean="0">
                <a:ea typeface="+mn-ea"/>
              </a:rPr>
              <a:t>Assumptions</a:t>
            </a:r>
          </a:p>
          <a:p>
            <a:pPr marL="1028700" lvl="4" indent="-342900"/>
            <a:r>
              <a:rPr lang="en-US" sz="2000" dirty="0" smtClean="0">
                <a:ea typeface="+mn-ea"/>
              </a:rPr>
              <a:t>Preambles size</a:t>
            </a:r>
          </a:p>
          <a:p>
            <a:pPr marL="1485900" lvl="5" indent="-342900"/>
            <a:r>
              <a:rPr lang="en-US" sz="2000" dirty="0" smtClean="0">
                <a:ea typeface="+mn-ea"/>
              </a:rPr>
              <a:t>11ax preamble = L-Preamble + HE-Preamble (TBD) = 40us (same as 11ac)</a:t>
            </a:r>
          </a:p>
          <a:p>
            <a:pPr marL="1028700" lvl="4" indent="-342900"/>
            <a:r>
              <a:rPr lang="en-US" sz="2000" dirty="0" smtClean="0">
                <a:ea typeface="+mn-ea"/>
              </a:rPr>
              <a:t>Transmission rates</a:t>
            </a:r>
          </a:p>
          <a:p>
            <a:pPr marL="1485900" lvl="5" indent="-342900"/>
            <a:r>
              <a:rPr lang="en-US" sz="2000" dirty="0" smtClean="0">
                <a:ea typeface="+mn-ea"/>
              </a:rPr>
              <a:t>Use reliable MCS rate for legacy protection:  6Mbps</a:t>
            </a:r>
          </a:p>
          <a:p>
            <a:pPr marL="1485900" lvl="5" indent="-342900"/>
            <a:endParaRPr lang="en-US" sz="1800" dirty="0" smtClean="0">
              <a:ea typeface="+mn-ea"/>
            </a:endParaRPr>
          </a:p>
          <a:p>
            <a:pPr marL="685800" lvl="3" indent="-342900"/>
            <a:r>
              <a:rPr lang="en-US" sz="2000" dirty="0" smtClean="0">
                <a:ea typeface="+mn-ea"/>
              </a:rPr>
              <a:t>Trigger Frame Overhead </a:t>
            </a:r>
          </a:p>
          <a:p>
            <a:pPr marL="1028700" lvl="4" indent="-342900"/>
            <a:r>
              <a:rPr lang="en-US" sz="2000" dirty="0" smtClean="0">
                <a:ea typeface="+mn-ea"/>
              </a:rPr>
              <a:t>For polling  9 STAs for OFDMA based contentions  </a:t>
            </a:r>
          </a:p>
          <a:p>
            <a:pPr marL="1485900" lvl="5" indent="-342900"/>
            <a:r>
              <a:rPr lang="en-US" sz="2000" dirty="0" smtClean="0">
                <a:ea typeface="+mn-ea"/>
              </a:rPr>
              <a:t>80us + 2* </a:t>
            </a:r>
            <a:r>
              <a:rPr lang="en-US" sz="2000" dirty="0" err="1" smtClean="0">
                <a:ea typeface="+mn-ea"/>
              </a:rPr>
              <a:t>xSIFS</a:t>
            </a:r>
            <a:r>
              <a:rPr lang="en-US" sz="2000" dirty="0" smtClean="0">
                <a:ea typeface="+mn-ea"/>
              </a:rPr>
              <a:t> = 112 us</a:t>
            </a:r>
          </a:p>
          <a:p>
            <a:pPr marL="1028700" lvl="4" indent="-342900"/>
            <a:r>
              <a:rPr lang="en-US" sz="2000" dirty="0" smtClean="0">
                <a:ea typeface="+mn-ea"/>
              </a:rPr>
              <a:t>For polling  20 STAs for OFDMA based contention </a:t>
            </a:r>
          </a:p>
          <a:p>
            <a:pPr marL="1485900" lvl="5" indent="-342900"/>
            <a:r>
              <a:rPr lang="en-US" sz="2000" dirty="0" smtClean="0">
                <a:ea typeface="+mn-ea"/>
              </a:rPr>
              <a:t>109us +  2* </a:t>
            </a:r>
            <a:r>
              <a:rPr lang="en-US" sz="2000" dirty="0" err="1" smtClean="0">
                <a:ea typeface="+mn-ea"/>
              </a:rPr>
              <a:t>xSIFS</a:t>
            </a:r>
            <a:r>
              <a:rPr lang="en-US" sz="2000" dirty="0" smtClean="0">
                <a:ea typeface="+mn-ea"/>
              </a:rPr>
              <a:t> = 141 us</a:t>
            </a:r>
          </a:p>
          <a:p>
            <a:pPr marL="1028700" lvl="4" indent="-342900"/>
            <a:endParaRPr lang="en-US" dirty="0" smtClean="0">
              <a:ea typeface="+mn-ea"/>
            </a:endParaRPr>
          </a:p>
        </p:txBody>
      </p:sp>
    </p:spTree>
    <p:extLst>
      <p:ext uri="{BB962C8B-B14F-4D97-AF65-F5344CB8AC3E}">
        <p14:creationId xmlns:p14="http://schemas.microsoft.com/office/powerpoint/2010/main" xmlns="" val="230119307"/>
      </p:ext>
    </p:extLst>
  </p:cSld>
  <p:clrMapOvr>
    <a:masterClrMapping/>
  </p:clrMapOvr>
  <p:timing>
    <p:tnLst>
      <p:par>
        <p:cTn id="1" dur="indefinite" restart="never" nodeType="tmRoot"/>
      </p:par>
    </p:tnLst>
  </p:timing>
</p:sld>
</file>

<file path=ppt/theme/theme1.xml><?xml version="1.0" encoding="utf-8"?>
<a:theme xmlns:a="http://schemas.openxmlformats.org/drawingml/2006/main" name="1_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72452</TotalTime>
  <Words>2036</Words>
  <Application>Microsoft Office PowerPoint</Application>
  <PresentationFormat>On-screen Show (4:3)</PresentationFormat>
  <Paragraphs>389</Paragraphs>
  <Slides>20</Slides>
  <Notes>1</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1_Extend Submission Template</vt:lpstr>
      <vt:lpstr>UL MU Random Access Analysis</vt:lpstr>
      <vt:lpstr>Abstract</vt:lpstr>
      <vt:lpstr>Requirements in SFD </vt:lpstr>
      <vt:lpstr>Requirements in SFD  </vt:lpstr>
      <vt:lpstr>UL MU Access Procedure </vt:lpstr>
      <vt:lpstr>UL MU Random Access </vt:lpstr>
      <vt:lpstr>UL MU Random Access Analysis </vt:lpstr>
      <vt:lpstr>Trigger Frame Overhead </vt:lpstr>
      <vt:lpstr>Trigger Frame Overhead </vt:lpstr>
      <vt:lpstr>Trigger Frame Overhead </vt:lpstr>
      <vt:lpstr>Trigger Based Random Access Latency </vt:lpstr>
      <vt:lpstr>Trigger Based OFDMA RA Response</vt:lpstr>
      <vt:lpstr>Trigger Based OFDMA RA Response</vt:lpstr>
      <vt:lpstr>Trigger Based OFDMA RA Response</vt:lpstr>
      <vt:lpstr>Trigger Based OFDMA RA Response</vt:lpstr>
      <vt:lpstr>Trigger Based OFDMA RA Response</vt:lpstr>
      <vt:lpstr>Trigger Based OFDMA RA Response</vt:lpstr>
      <vt:lpstr>Trigger Based OFDMA RA Response</vt:lpstr>
      <vt:lpstr>Summary</vt:lpstr>
      <vt:lpstr>References</vt:lpstr>
    </vt:vector>
  </TitlesOfParts>
  <Company>Marvell Semiconductor,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HEW evaluation metrics</dc:title>
  <dc:creator>yfang@ztetx.com</dc:creator>
  <cp:lastModifiedBy>yfang-2</cp:lastModifiedBy>
  <cp:revision>2848</cp:revision>
  <cp:lastPrinted>1998-02-10T13:28:06Z</cp:lastPrinted>
  <dcterms:created xsi:type="dcterms:W3CDTF">2009-12-02T19:05:24Z</dcterms:created>
  <dcterms:modified xsi:type="dcterms:W3CDTF">2015-07-16T02:41:53Z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_AdHocReviewCycleID">
    <vt:i4>-261411092</vt:i4>
  </property>
  <property fmtid="{D5CDD505-2E9C-101B-9397-08002B2CF9AE}" pid="4" name="_EmailSubject">
    <vt:lpwstr>20121212r0-Qualcomm-NDP-Paging-Frame-and-Improvs-v3.pptx</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-616200010</vt:i4>
  </property>
</Properties>
</file>