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2"/>
  </p:notesMasterIdLst>
  <p:handoutMasterIdLst>
    <p:handoutMasterId r:id="rId23"/>
  </p:handoutMasterIdLst>
  <p:sldIdLst>
    <p:sldId id="529" r:id="rId2"/>
    <p:sldId id="514" r:id="rId3"/>
    <p:sldId id="571" r:id="rId4"/>
    <p:sldId id="594" r:id="rId5"/>
    <p:sldId id="575" r:id="rId6"/>
    <p:sldId id="578" r:id="rId7"/>
    <p:sldId id="580" r:id="rId8"/>
    <p:sldId id="583" r:id="rId9"/>
    <p:sldId id="585" r:id="rId10"/>
    <p:sldId id="587" r:id="rId11"/>
    <p:sldId id="582" r:id="rId12"/>
    <p:sldId id="596" r:id="rId13"/>
    <p:sldId id="589" r:id="rId14"/>
    <p:sldId id="595" r:id="rId15"/>
    <p:sldId id="591" r:id="rId16"/>
    <p:sldId id="592" r:id="rId17"/>
    <p:sldId id="581" r:id="rId18"/>
    <p:sldId id="588" r:id="rId19"/>
    <p:sldId id="593" r:id="rId20"/>
    <p:sldId id="5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7994" autoAdjust="0"/>
  </p:normalViewPr>
  <p:slideViewPr>
    <p:cSldViewPr>
      <p:cViewPr varScale="1">
        <p:scale>
          <a:sx n="84" d="100"/>
          <a:sy n="84" d="100"/>
        </p:scale>
        <p:origin x="-806"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563434" y="240268"/>
            <a:ext cx="3257494"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802.11-15/0843r0</a:t>
            </a:r>
            <a:endParaRPr lang="en-US" altLang="ko-KR" sz="1600" b="1" dirty="0">
              <a:ea typeface="굴림" pitchFamily="34" charset="-127"/>
            </a:endParaRPr>
          </a:p>
        </p:txBody>
      </p:sp>
      <p:sp>
        <p:nvSpPr>
          <p:cNvPr id="11" name="Rectangle 10"/>
          <p:cNvSpPr/>
          <p:nvPr userDrawn="1"/>
        </p:nvSpPr>
        <p:spPr>
          <a:xfrm>
            <a:off x="366089" y="271046"/>
            <a:ext cx="102303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July 2015</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UL MU Random Access Analysis</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2015-07-13</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924800" cy="333756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kern="1200" dirty="0" err="1" smtClean="0">
                          <a:solidFill>
                            <a:schemeClr val="tx1"/>
                          </a:solidFill>
                          <a:latin typeface="+mn-lt"/>
                          <a:ea typeface="+mn-ea"/>
                          <a:cs typeface="+mn-cs"/>
                        </a:rPr>
                        <a:t>Kaiying</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Lv</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Weiming</a:t>
                      </a:r>
                      <a:r>
                        <a:rPr lang="en-US" sz="1400" kern="1200" dirty="0" smtClean="0">
                          <a:solidFill>
                            <a:schemeClr val="tx1"/>
                          </a:solidFill>
                          <a:latin typeface="+mn-lt"/>
                          <a:ea typeface="+mn-ea"/>
                          <a:cs typeface="+mn-cs"/>
                        </a:rPr>
                        <a:t> Xing</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Ke</a:t>
                      </a:r>
                      <a:r>
                        <a:rPr lang="en-US" sz="1400" kern="1200" dirty="0" smtClean="0">
                          <a:solidFill>
                            <a:schemeClr val="tx1"/>
                          </a:solidFill>
                          <a:latin typeface="+mn-lt"/>
                          <a:ea typeface="+mn-ea"/>
                          <a:cs typeface="+mn-cs"/>
                        </a:rPr>
                        <a:t> Yao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He Huang</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Overhead in Multi-BSS  </a:t>
            </a:r>
          </a:p>
          <a:p>
            <a:pPr marL="685800" lvl="3" indent="-342900"/>
            <a:r>
              <a:rPr lang="en-US" sz="2000" dirty="0" smtClean="0">
                <a:ea typeface="+mn-ea"/>
              </a:rPr>
              <a:t>Assumption</a:t>
            </a:r>
          </a:p>
          <a:p>
            <a:pPr marL="1028700" lvl="4" indent="-342900"/>
            <a:r>
              <a:rPr lang="en-US" sz="2000" dirty="0" smtClean="0">
                <a:ea typeface="+mn-ea"/>
              </a:rPr>
              <a:t>Deployment case  based on Scenario 3 of 802.11ax Simulation Scenario [5]  </a:t>
            </a:r>
          </a:p>
          <a:p>
            <a:pPr marL="1485900" lvl="5" indent="-342900"/>
            <a:r>
              <a:rPr lang="en-US" sz="2000" dirty="0" smtClean="0"/>
              <a:t>19 cells with cell radius R = 10m, </a:t>
            </a:r>
          </a:p>
          <a:p>
            <a:pPr marL="1485900" lvl="5" indent="-342900"/>
            <a:r>
              <a:rPr lang="en-US" sz="2000" dirty="0" smtClean="0"/>
              <a:t>reuse factor = 3. </a:t>
            </a:r>
          </a:p>
          <a:p>
            <a:pPr marL="1485900" lvl="5" indent="-342900"/>
            <a:r>
              <a:rPr lang="en-US" sz="2000" dirty="0" smtClean="0">
                <a:ea typeface="+mn-ea"/>
              </a:rPr>
              <a:t>10+ APs could be seen in OBSS [2] </a:t>
            </a:r>
          </a:p>
          <a:p>
            <a:pPr marL="1028700" lvl="4" indent="-342900"/>
            <a:r>
              <a:rPr lang="en-US" sz="2000" dirty="0" smtClean="0">
                <a:ea typeface="+mn-ea"/>
              </a:rPr>
              <a:t>Trigger Transmission:   is sent every 10ms</a:t>
            </a:r>
          </a:p>
          <a:p>
            <a:pPr marL="1028700" lvl="4" indent="-342900"/>
            <a:endParaRPr lang="en-US" sz="1800" dirty="0" smtClean="0">
              <a:ea typeface="+mn-ea"/>
            </a:endParaRPr>
          </a:p>
          <a:p>
            <a:pPr marL="685800" lvl="3" indent="-342900"/>
            <a:r>
              <a:rPr lang="en-US" sz="2000" dirty="0" smtClean="0">
                <a:ea typeface="+mn-ea"/>
              </a:rPr>
              <a:t>Total Trigger Frame Overhead</a:t>
            </a:r>
          </a:p>
          <a:p>
            <a:pPr marL="1028700" lvl="4" indent="-342900"/>
            <a:r>
              <a:rPr lang="en-US" sz="2000" dirty="0" smtClean="0">
                <a:ea typeface="+mn-ea"/>
              </a:rPr>
              <a:t>Trigger frame transmission by 10+AP will cause 1.4 ms overhead in 10ms period, which is about 14% air time used for trigger frames.</a:t>
            </a:r>
          </a:p>
          <a:p>
            <a:pPr marL="1028700" lvl="4" indent="-342900"/>
            <a:r>
              <a:rPr lang="en-US" sz="2000" dirty="0" smtClean="0">
                <a:ea typeface="+mn-ea"/>
              </a:rPr>
              <a:t>If using RTS/CTS to protect trigger frame transmission,  overhead would be even higher.</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Random Access Latency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OFDMA RA</a:t>
            </a:r>
          </a:p>
          <a:p>
            <a:pPr marL="685800" lvl="3" indent="-342900"/>
            <a:r>
              <a:rPr lang="en-US" sz="2000" dirty="0" smtClean="0">
                <a:ea typeface="+mn-ea"/>
              </a:rPr>
              <a:t>If a trigger frame is used to trigger the random access procedure, it needs to be transmitted as often as possible. Otherwise, it would cause more random access latency comparing to CSMA/CA.  </a:t>
            </a:r>
          </a:p>
          <a:p>
            <a:pPr marL="685800" lvl="3" indent="-342900"/>
            <a:r>
              <a:rPr lang="en-US" sz="2000" dirty="0" smtClean="0">
                <a:ea typeface="+mn-ea"/>
              </a:rPr>
              <a:t>Assumptions     </a:t>
            </a:r>
          </a:p>
          <a:p>
            <a:pPr marL="1028700" lvl="4" indent="-342900"/>
            <a:r>
              <a:rPr lang="en-US" sz="2000" dirty="0" smtClean="0"/>
              <a:t>Assume the trigger frame is transmitted every 10ms.  </a:t>
            </a:r>
          </a:p>
          <a:p>
            <a:pPr marL="1028700" lvl="4" indent="-342900"/>
            <a:r>
              <a:rPr lang="en-US" sz="2000" dirty="0" smtClean="0"/>
              <a:t>40 STAs per BSS, and 50% STAs have buffered data for UL transmissions</a:t>
            </a:r>
            <a:endParaRPr lang="en-US" sz="1800" dirty="0" smtClean="0">
              <a:ea typeface="+mn-ea"/>
            </a:endParaRPr>
          </a:p>
          <a:p>
            <a:pPr marL="685800" lvl="3" indent="-342900"/>
            <a:r>
              <a:rPr lang="en-US" sz="2000" dirty="0" smtClean="0">
                <a:ea typeface="+mn-ea"/>
              </a:rPr>
              <a:t>Access delay</a:t>
            </a:r>
          </a:p>
          <a:p>
            <a:pPr marL="1028700" lvl="4" indent="-342900"/>
            <a:r>
              <a:rPr lang="en-US" sz="2000" dirty="0" smtClean="0"/>
              <a:t>If only 9 STAs are allowed to perform contention per trigger frame (for reduce collision probability), the probability that buffered STAs get a chance to contend is 22%, and half of them may transmit.</a:t>
            </a:r>
          </a:p>
          <a:p>
            <a:pPr marL="1028700" lvl="4" indent="-342900"/>
            <a:r>
              <a:rPr lang="en-US" sz="2000" dirty="0" smtClean="0"/>
              <a:t>If the STA depends on trigger frame (sent every 10 ms) to perform random access, the the average random access delay is &gt; 5ms. </a:t>
            </a:r>
            <a:endParaRPr lang="en-US" sz="2000" dirty="0" smtClean="0">
              <a:ea typeface="+mn-ea"/>
            </a:endParaRPr>
          </a:p>
          <a:p>
            <a:pPr marL="685800" lvl="3" indent="-342900"/>
            <a:r>
              <a:rPr lang="en-US" dirty="0" smtClean="0">
                <a:ea typeface="+mn-ea"/>
              </a:rPr>
              <a:t> </a:t>
            </a:r>
          </a:p>
          <a:p>
            <a:pPr marL="1028700" lvl="4" indent="-342900">
              <a:buNone/>
            </a:pPr>
            <a:endParaRPr lang="en-US" sz="1800" dirty="0" smtClean="0">
              <a:ea typeface="+mn-ea"/>
            </a:endParaRPr>
          </a:p>
          <a:p>
            <a:pPr marL="1028700" lvl="4" indent="-342900"/>
            <a:endParaRPr lang="en-US" sz="1800" dirty="0" smtClean="0">
              <a:ea typeface="+mn-ea"/>
            </a:endParaRP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7" name="Content Placeholder 2"/>
          <p:cNvSpPr>
            <a:spLocks noGrp="1"/>
          </p:cNvSpPr>
          <p:nvPr>
            <p:ph idx="1"/>
          </p:nvPr>
        </p:nvSpPr>
        <p:spPr>
          <a:xfrm>
            <a:off x="381000" y="1371600"/>
            <a:ext cx="8153400" cy="2209800"/>
          </a:xfrm>
        </p:spPr>
        <p:txBody>
          <a:bodyPr lIns="91440" tIns="0" bIns="0"/>
          <a:lstStyle/>
          <a:p>
            <a:pPr marL="342900" lvl="2" indent="-342900"/>
            <a:r>
              <a:rPr lang="en-US" sz="2400" b="1" dirty="0" smtClean="0">
                <a:ea typeface="+mn-ea"/>
              </a:rPr>
              <a:t>Success Rate and Collision Probability    </a:t>
            </a:r>
          </a:p>
          <a:p>
            <a:pPr marL="685800" lvl="3" indent="-342900"/>
            <a:r>
              <a:rPr lang="en-US" sz="1800" dirty="0" smtClean="0">
                <a:ea typeface="+mn-ea"/>
              </a:rPr>
              <a:t>If the allocated RB for RA and STA is not 1-to-1 mapping, there exists collision probability for two STAs to contend the same RB. To control collisions, AP may need to limit the number of STAs for RA.  </a:t>
            </a:r>
          </a:p>
          <a:p>
            <a:pPr marL="685800" lvl="3" indent="-342900"/>
            <a:r>
              <a:rPr lang="en-US" sz="1800" dirty="0" smtClean="0">
                <a:ea typeface="+mn-ea"/>
              </a:rPr>
              <a:t>Assume that AP allows N of STAs  to perform RA after trigger frame, which can randomly transmit trigger response in UL MU PPDU format, if they have buffered data.</a:t>
            </a:r>
          </a:p>
        </p:txBody>
      </p:sp>
      <p:grpSp>
        <p:nvGrpSpPr>
          <p:cNvPr id="110" name="Group 109"/>
          <p:cNvGrpSpPr/>
          <p:nvPr/>
        </p:nvGrpSpPr>
        <p:grpSpPr>
          <a:xfrm>
            <a:off x="4200060" y="4168536"/>
            <a:ext cx="4562940" cy="2326085"/>
            <a:chOff x="4200060" y="4168536"/>
            <a:chExt cx="4562940" cy="2326085"/>
          </a:xfrm>
        </p:grpSpPr>
        <p:sp>
          <p:nvSpPr>
            <p:cNvPr id="8" name="Rectangle 7"/>
            <p:cNvSpPr/>
            <p:nvPr/>
          </p:nvSpPr>
          <p:spPr bwMode="auto">
            <a:xfrm>
              <a:off x="4940299" y="4191001"/>
              <a:ext cx="583150" cy="2062192"/>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0" name="Text Box 32"/>
            <p:cNvSpPr txBox="1">
              <a:spLocks noChangeArrowheads="1"/>
            </p:cNvSpPr>
            <p:nvPr/>
          </p:nvSpPr>
          <p:spPr bwMode="auto">
            <a:xfrm rot="16200000">
              <a:off x="3663144" y="4956516"/>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11" name="Text Box 32"/>
            <p:cNvSpPr txBox="1">
              <a:spLocks noChangeArrowheads="1"/>
            </p:cNvSpPr>
            <p:nvPr/>
          </p:nvSpPr>
          <p:spPr bwMode="auto">
            <a:xfrm>
              <a:off x="4818742"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2" name="Text Box 32"/>
            <p:cNvSpPr txBox="1">
              <a:spLocks noChangeArrowheads="1"/>
            </p:cNvSpPr>
            <p:nvPr/>
          </p:nvSpPr>
          <p:spPr bwMode="auto">
            <a:xfrm>
              <a:off x="4864096" y="4847714"/>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 </a:t>
              </a:r>
              <a:endParaRPr lang="en-US" sz="900" b="0" dirty="0"/>
            </a:p>
          </p:txBody>
        </p:sp>
        <p:sp>
          <p:nvSpPr>
            <p:cNvPr id="17" name="Text Box 32"/>
            <p:cNvSpPr txBox="1">
              <a:spLocks noChangeArrowheads="1"/>
            </p:cNvSpPr>
            <p:nvPr/>
          </p:nvSpPr>
          <p:spPr bwMode="auto">
            <a:xfrm>
              <a:off x="6333445" y="62484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26" name="Left Brace 25"/>
            <p:cNvSpPr/>
            <p:nvPr/>
          </p:nvSpPr>
          <p:spPr>
            <a:xfrm>
              <a:off x="4627542" y="4191001"/>
              <a:ext cx="182118" cy="2025164"/>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3" name="Rectangle 32"/>
            <p:cNvSpPr/>
            <p:nvPr/>
          </p:nvSpPr>
          <p:spPr bwMode="auto">
            <a:xfrm>
              <a:off x="8036509" y="4191001"/>
              <a:ext cx="583150" cy="2055568"/>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4" name="Text Box 32"/>
            <p:cNvSpPr txBox="1">
              <a:spLocks noChangeArrowheads="1"/>
            </p:cNvSpPr>
            <p:nvPr/>
          </p:nvSpPr>
          <p:spPr bwMode="auto">
            <a:xfrm>
              <a:off x="7933859"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5" name="Text Box 32"/>
            <p:cNvSpPr txBox="1">
              <a:spLocks noChangeArrowheads="1"/>
            </p:cNvSpPr>
            <p:nvPr/>
          </p:nvSpPr>
          <p:spPr bwMode="auto">
            <a:xfrm>
              <a:off x="7989808" y="4801334"/>
              <a:ext cx="753970" cy="646331"/>
            </a:xfrm>
            <a:prstGeom prst="rect">
              <a:avLst/>
            </a:prstGeom>
            <a:noFill/>
            <a:ln w="9525">
              <a:noFill/>
              <a:miter lim="800000"/>
              <a:headEnd/>
              <a:tailEnd/>
            </a:ln>
            <a:effectLst/>
          </p:spPr>
          <p:txBody>
            <a:bodyPr wrap="square">
              <a:spAutoFit/>
            </a:bodyPr>
            <a:lstStyle/>
            <a:p>
              <a:pPr algn="ctr"/>
              <a:r>
                <a:rPr lang="en-US" sz="900" dirty="0" smtClean="0"/>
                <a:t>HE  Trigger for Resource Allocation</a:t>
              </a:r>
              <a:r>
                <a:rPr lang="en-US" sz="900" b="0" dirty="0" smtClean="0"/>
                <a:t>.</a:t>
              </a:r>
              <a:endParaRPr lang="en-US" sz="900" b="0" dirty="0"/>
            </a:p>
          </p:txBody>
        </p:sp>
        <p:grpSp>
          <p:nvGrpSpPr>
            <p:cNvPr id="72" name="Group 71"/>
            <p:cNvGrpSpPr/>
            <p:nvPr/>
          </p:nvGrpSpPr>
          <p:grpSpPr>
            <a:xfrm>
              <a:off x="5550835" y="4778136"/>
              <a:ext cx="2535424" cy="251064"/>
              <a:chOff x="4170176" y="5396195"/>
              <a:chExt cx="2535424" cy="251064"/>
            </a:xfrm>
          </p:grpSpPr>
          <p:sp>
            <p:nvSpPr>
              <p:cNvPr id="73" name="Rectangle 72"/>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74"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STA3</a:t>
                </a:r>
                <a:endParaRPr lang="en-US" sz="1000" b="0" dirty="0"/>
              </a:p>
            </p:txBody>
          </p:sp>
        </p:grpSp>
        <p:grpSp>
          <p:nvGrpSpPr>
            <p:cNvPr id="81" name="Group 80"/>
            <p:cNvGrpSpPr/>
            <p:nvPr/>
          </p:nvGrpSpPr>
          <p:grpSpPr>
            <a:xfrm>
              <a:off x="5550835" y="5692536"/>
              <a:ext cx="2535424" cy="251064"/>
              <a:chOff x="4170176" y="5396195"/>
              <a:chExt cx="2535424" cy="251064"/>
            </a:xfrm>
          </p:grpSpPr>
          <p:sp>
            <p:nvSpPr>
              <p:cNvPr id="82" name="Rectangle 81"/>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3"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STA6</a:t>
                </a:r>
                <a:endParaRPr lang="en-US" sz="1000" b="0" dirty="0"/>
              </a:p>
            </p:txBody>
          </p:sp>
        </p:grpSp>
        <p:grpSp>
          <p:nvGrpSpPr>
            <p:cNvPr id="84" name="Group 83"/>
            <p:cNvGrpSpPr/>
            <p:nvPr/>
          </p:nvGrpSpPr>
          <p:grpSpPr>
            <a:xfrm>
              <a:off x="5550835" y="5997336"/>
              <a:ext cx="2535424" cy="251064"/>
              <a:chOff x="4170176" y="5396195"/>
              <a:chExt cx="2535424" cy="251064"/>
            </a:xfrm>
          </p:grpSpPr>
          <p:sp>
            <p:nvSpPr>
              <p:cNvPr id="85" name="Rectangle 84"/>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6"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STA7</a:t>
                </a:r>
                <a:endParaRPr lang="en-US" sz="1000" b="0" dirty="0"/>
              </a:p>
            </p:txBody>
          </p:sp>
        </p:grpSp>
        <p:grpSp>
          <p:nvGrpSpPr>
            <p:cNvPr id="87" name="Group 86"/>
            <p:cNvGrpSpPr/>
            <p:nvPr/>
          </p:nvGrpSpPr>
          <p:grpSpPr>
            <a:xfrm>
              <a:off x="5550835" y="4168536"/>
              <a:ext cx="2535424" cy="251064"/>
              <a:chOff x="4170176" y="5396195"/>
              <a:chExt cx="2535424" cy="251064"/>
            </a:xfrm>
          </p:grpSpPr>
          <p:sp>
            <p:nvSpPr>
              <p:cNvPr id="88" name="Rectangle 87"/>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9"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STA1</a:t>
                </a:r>
                <a:endParaRPr lang="en-US" sz="1000" b="0" dirty="0"/>
              </a:p>
            </p:txBody>
          </p:sp>
        </p:grpSp>
        <p:grpSp>
          <p:nvGrpSpPr>
            <p:cNvPr id="97" name="Group 96"/>
            <p:cNvGrpSpPr/>
            <p:nvPr/>
          </p:nvGrpSpPr>
          <p:grpSpPr>
            <a:xfrm>
              <a:off x="5724059" y="6019800"/>
              <a:ext cx="2133600" cy="228600"/>
              <a:chOff x="4191000" y="6019800"/>
              <a:chExt cx="2133600" cy="228600"/>
            </a:xfrm>
          </p:grpSpPr>
          <p:cxnSp>
            <p:nvCxnSpPr>
              <p:cNvPr id="92" name="Straight Connector 91"/>
              <p:cNvCxnSpPr/>
              <p:nvPr/>
            </p:nvCxnSpPr>
            <p:spPr bwMode="auto">
              <a:xfrm>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94" name="Straight Connector 93"/>
              <p:cNvCxnSpPr/>
              <p:nvPr/>
            </p:nvCxnSpPr>
            <p:spPr bwMode="auto">
              <a:xfrm flipV="1">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grpSp>
        <p:grpSp>
          <p:nvGrpSpPr>
            <p:cNvPr id="98" name="Group 97"/>
            <p:cNvGrpSpPr/>
            <p:nvPr/>
          </p:nvGrpSpPr>
          <p:grpSpPr>
            <a:xfrm>
              <a:off x="5724059" y="4791173"/>
              <a:ext cx="2133600" cy="228600"/>
              <a:chOff x="4191000" y="6019800"/>
              <a:chExt cx="2133600" cy="228600"/>
            </a:xfrm>
          </p:grpSpPr>
          <p:cxnSp>
            <p:nvCxnSpPr>
              <p:cNvPr id="99" name="Straight Connector 98"/>
              <p:cNvCxnSpPr/>
              <p:nvPr/>
            </p:nvCxnSpPr>
            <p:spPr bwMode="auto">
              <a:xfrm>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00" name="Straight Connector 99"/>
              <p:cNvCxnSpPr/>
              <p:nvPr/>
            </p:nvCxnSpPr>
            <p:spPr bwMode="auto">
              <a:xfrm flipV="1">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grpSp>
      </p:grpSp>
      <p:sp>
        <p:nvSpPr>
          <p:cNvPr id="109" name="Content Placeholder 2"/>
          <p:cNvSpPr txBox="1">
            <a:spLocks/>
          </p:cNvSpPr>
          <p:nvPr/>
        </p:nvSpPr>
        <p:spPr bwMode="auto">
          <a:xfrm>
            <a:off x="381000" y="3505200"/>
            <a:ext cx="3657600" cy="3048000"/>
          </a:xfrm>
          <a:prstGeom prst="rect">
            <a:avLst/>
          </a:prstGeom>
          <a:noFill/>
          <a:ln w="9525">
            <a:noFill/>
            <a:miter lim="800000"/>
            <a:headEnd/>
            <a:tailEnd/>
          </a:ln>
        </p:spPr>
        <p:txBody>
          <a:bodyPr vert="horz" wrap="square" lIns="91440" tIns="0" rIns="92075" bIns="0" numCol="1" anchor="t" anchorCtr="0" compatLnSpc="1">
            <a:prstTxWarp prst="textNoShape">
              <a:avLst/>
            </a:prstTxWarp>
          </a:bodyPr>
          <a:lstStyle/>
          <a:p>
            <a:pPr marL="685800" marR="0" lvl="3" indent="-342900" algn="l" defTabSz="914400" rtl="0" eaLnBrk="1" fontAlgn="base" latinLnBrk="0" hangingPunct="1">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The maximum success transmission probability is 37% (slotted aloha model), which means  at least 63% spectrum are wasted in OFDMA based random access.  The more time the OFDMA RA trigger responses take, the less spectrum efficiency. </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7" name="Content Placeholder 2"/>
          <p:cNvSpPr>
            <a:spLocks noGrp="1"/>
          </p:cNvSpPr>
          <p:nvPr>
            <p:ph idx="1"/>
          </p:nvPr>
        </p:nvSpPr>
        <p:spPr>
          <a:xfrm>
            <a:off x="381000" y="1371600"/>
            <a:ext cx="8153400" cy="3124200"/>
          </a:xfrm>
        </p:spPr>
        <p:txBody>
          <a:bodyPr lIns="91440" tIns="0" bIns="0"/>
          <a:lstStyle/>
          <a:p>
            <a:pPr marL="342900" lvl="2" indent="-342900"/>
            <a:r>
              <a:rPr lang="en-US" sz="2400" b="1" dirty="0" smtClean="0">
                <a:ea typeface="+mn-ea"/>
              </a:rPr>
              <a:t>OFDMA PHY Overhead   </a:t>
            </a:r>
          </a:p>
          <a:p>
            <a:pPr marL="685800" lvl="3" indent="-342900"/>
            <a:r>
              <a:rPr lang="en-US" sz="1800" dirty="0" smtClean="0">
                <a:ea typeface="+mn-ea"/>
              </a:rPr>
              <a:t>Assume HE PHY use following format </a:t>
            </a:r>
          </a:p>
          <a:p>
            <a:pPr marL="1028700" lvl="4" indent="-342900"/>
            <a:r>
              <a:rPr lang="en-US" sz="1800" dirty="0" smtClean="0">
                <a:ea typeface="+mn-ea"/>
              </a:rPr>
              <a:t>Legacy and HE-SIG-A  shall be same as they are transmitting over 20MHz. </a:t>
            </a:r>
          </a:p>
          <a:p>
            <a:pPr marL="1485900" lvl="5" indent="-342900"/>
            <a:r>
              <a:rPr lang="en-US" sz="1800" dirty="0" smtClean="0">
                <a:ea typeface="+mn-ea"/>
              </a:rPr>
              <a:t>L-Preamble = 20us; </a:t>
            </a:r>
          </a:p>
          <a:p>
            <a:pPr marL="1485900" lvl="5" indent="-342900"/>
            <a:r>
              <a:rPr lang="en-US" sz="1800" dirty="0" smtClean="0">
                <a:ea typeface="+mn-ea"/>
              </a:rPr>
              <a:t>HE-SIG-A = 2 x (3.2 + 0.8) = 8us </a:t>
            </a:r>
          </a:p>
          <a:p>
            <a:pPr marL="1028700" lvl="4" indent="-342900"/>
            <a:r>
              <a:rPr lang="en-US" sz="1800" dirty="0" smtClean="0">
                <a:ea typeface="+mn-ea"/>
              </a:rPr>
              <a:t>HE-STF and HE-LTF may need to transmit over the allocated sub-channel.</a:t>
            </a:r>
          </a:p>
          <a:p>
            <a:pPr marL="1485900" lvl="5" indent="-342900"/>
            <a:r>
              <a:rPr lang="en-US" sz="1800" dirty="0" smtClean="0">
                <a:ea typeface="+mn-ea"/>
              </a:rPr>
              <a:t>HE-STF = 1.6us x 5 = 9us</a:t>
            </a:r>
          </a:p>
          <a:p>
            <a:pPr marL="1485900" lvl="5" indent="-342900"/>
            <a:r>
              <a:rPr lang="en-US" sz="1800" dirty="0" smtClean="0">
                <a:ea typeface="+mn-ea"/>
              </a:rPr>
              <a:t>HE-LTF = 6.4 (or 12.8)</a:t>
            </a:r>
            <a:r>
              <a:rPr lang="en-US" sz="1800" dirty="0" smtClean="0"/>
              <a:t>us + 0.8 (or1.6 or3.2)us &lt;= 16us</a:t>
            </a:r>
            <a:r>
              <a:rPr lang="en-US" sz="1800" dirty="0" smtClean="0">
                <a:ea typeface="+mn-ea"/>
              </a:rPr>
              <a:t> </a:t>
            </a:r>
          </a:p>
          <a:p>
            <a:pPr marL="1028700" lvl="4" indent="-342900"/>
            <a:r>
              <a:rPr lang="en-US" sz="1800" dirty="0" smtClean="0">
                <a:ea typeface="+mn-ea"/>
              </a:rPr>
              <a:t>Total PHY header &lt;= 53us </a:t>
            </a:r>
          </a:p>
          <a:p>
            <a:pPr marL="685800" lvl="3" indent="-342900"/>
            <a:endParaRPr lang="en-US" sz="1800" dirty="0" smtClean="0">
              <a:ea typeface="+mn-ea"/>
            </a:endParaRPr>
          </a:p>
          <a:p>
            <a:pPr marL="685800" lvl="3" indent="-342900"/>
            <a:endParaRPr lang="en-US" sz="1800" dirty="0" smtClean="0">
              <a:ea typeface="+mn-ea"/>
            </a:endParaRPr>
          </a:p>
        </p:txBody>
      </p:sp>
      <p:sp>
        <p:nvSpPr>
          <p:cNvPr id="8" name="Rounded Rectangle 7"/>
          <p:cNvSpPr/>
          <p:nvPr/>
        </p:nvSpPr>
        <p:spPr bwMode="auto">
          <a:xfrm>
            <a:off x="1294842" y="4648201"/>
            <a:ext cx="954088"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L-STF</a:t>
            </a:r>
          </a:p>
        </p:txBody>
      </p:sp>
      <p:sp>
        <p:nvSpPr>
          <p:cNvPr id="9" name="Rounded Rectangle 8"/>
          <p:cNvSpPr/>
          <p:nvPr/>
        </p:nvSpPr>
        <p:spPr bwMode="auto">
          <a:xfrm>
            <a:off x="2248930" y="4648201"/>
            <a:ext cx="954087"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L-LTF</a:t>
            </a:r>
          </a:p>
        </p:txBody>
      </p:sp>
      <p:sp>
        <p:nvSpPr>
          <p:cNvPr id="10" name="Rounded Rectangle 9"/>
          <p:cNvSpPr/>
          <p:nvPr/>
        </p:nvSpPr>
        <p:spPr bwMode="auto">
          <a:xfrm>
            <a:off x="3203017" y="4648201"/>
            <a:ext cx="592138"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L-SIG</a:t>
            </a:r>
          </a:p>
        </p:txBody>
      </p:sp>
      <p:sp>
        <p:nvSpPr>
          <p:cNvPr id="11" name="Rounded Rectangle 10"/>
          <p:cNvSpPr/>
          <p:nvPr/>
        </p:nvSpPr>
        <p:spPr bwMode="auto">
          <a:xfrm>
            <a:off x="3795155" y="4648201"/>
            <a:ext cx="954087"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a:t>
            </a:r>
            <a:br>
              <a:rPr lang="en-US" sz="1000" dirty="0" smtClean="0">
                <a:solidFill>
                  <a:schemeClr val="tx1"/>
                </a:solidFill>
                <a:latin typeface="+mj-lt"/>
              </a:rPr>
            </a:br>
            <a:r>
              <a:rPr lang="en-US" sz="1000" dirty="0" smtClean="0">
                <a:solidFill>
                  <a:schemeClr val="tx1"/>
                </a:solidFill>
                <a:latin typeface="+mj-lt"/>
              </a:rPr>
              <a:t>SIG-A</a:t>
            </a:r>
            <a:endParaRPr lang="en-US" sz="1000" dirty="0">
              <a:solidFill>
                <a:schemeClr val="tx1"/>
              </a:solidFill>
              <a:latin typeface="+mj-lt"/>
            </a:endParaRPr>
          </a:p>
        </p:txBody>
      </p:sp>
      <p:sp>
        <p:nvSpPr>
          <p:cNvPr id="13" name="Rounded Rectangle 12"/>
          <p:cNvSpPr/>
          <p:nvPr/>
        </p:nvSpPr>
        <p:spPr bwMode="auto">
          <a:xfrm>
            <a:off x="4750830" y="5756275"/>
            <a:ext cx="811769"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HE-STF</a:t>
            </a:r>
            <a:endParaRPr lang="en-US" sz="1000" dirty="0">
              <a:solidFill>
                <a:schemeClr val="tx1"/>
              </a:solidFill>
              <a:latin typeface="+mj-lt"/>
            </a:endParaRPr>
          </a:p>
        </p:txBody>
      </p:sp>
      <p:sp>
        <p:nvSpPr>
          <p:cNvPr id="14" name="Rounded Rectangle 13"/>
          <p:cNvSpPr/>
          <p:nvPr/>
        </p:nvSpPr>
        <p:spPr bwMode="auto">
          <a:xfrm>
            <a:off x="5562599" y="5756275"/>
            <a:ext cx="1096405"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HE-LTF</a:t>
            </a:r>
            <a:endParaRPr lang="en-US" sz="1000" dirty="0">
              <a:solidFill>
                <a:schemeClr val="tx1"/>
              </a:solidFill>
              <a:latin typeface="+mj-lt"/>
            </a:endParaRPr>
          </a:p>
        </p:txBody>
      </p:sp>
      <p:sp>
        <p:nvSpPr>
          <p:cNvPr id="15" name="Rounded Rectangle 14"/>
          <p:cNvSpPr/>
          <p:nvPr/>
        </p:nvSpPr>
        <p:spPr bwMode="auto">
          <a:xfrm>
            <a:off x="6669088" y="5756275"/>
            <a:ext cx="1408112"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Data</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UL OFDMA MAC Overhead   </a:t>
            </a:r>
          </a:p>
          <a:p>
            <a:pPr marL="685800" lvl="3" indent="-342900"/>
            <a:r>
              <a:rPr lang="en-US" sz="2000" dirty="0" smtClean="0">
                <a:ea typeface="+mn-ea"/>
              </a:rPr>
              <a:t>Assume HE payload is used to get bandwidth request.  Therefore it could use same frame format.  </a:t>
            </a:r>
          </a:p>
          <a:p>
            <a:pPr marL="1028700" lvl="4" indent="-342900"/>
            <a:r>
              <a:rPr lang="en-US" sz="2000" dirty="0" smtClean="0">
                <a:ea typeface="+mn-ea"/>
              </a:rPr>
              <a:t>Total MAC size = 15B</a:t>
            </a:r>
          </a:p>
          <a:p>
            <a:pPr marL="1485900" lvl="5" indent="-342900"/>
            <a:r>
              <a:rPr lang="en-US" sz="2000" dirty="0" smtClean="0">
                <a:ea typeface="+mn-ea"/>
              </a:rPr>
              <a:t>MAC Header = 10B</a:t>
            </a:r>
          </a:p>
          <a:p>
            <a:pPr marL="1485900" lvl="5" indent="-342900"/>
            <a:r>
              <a:rPr lang="en-US" sz="2000" dirty="0" smtClean="0">
                <a:ea typeface="+mn-ea"/>
              </a:rPr>
              <a:t>Buffer Info = 1B</a:t>
            </a:r>
          </a:p>
          <a:p>
            <a:pPr marL="1485900" lvl="5" indent="-342900"/>
            <a:r>
              <a:rPr lang="en-US" sz="2000" dirty="0" smtClean="0">
                <a:ea typeface="+mn-ea"/>
              </a:rPr>
              <a:t>FCS = 4B</a:t>
            </a:r>
          </a:p>
          <a:p>
            <a:pPr marL="1028700" lvl="4" indent="-342900"/>
            <a:r>
              <a:rPr lang="en-US" sz="2000" dirty="0" smtClean="0">
                <a:ea typeface="+mn-ea"/>
              </a:rPr>
              <a:t>If using lowest MCS to transmit over one RB,  the data rate would be 26/16us = 1.6Mbps. It takes  15 *8 / 1.6 = 75us </a:t>
            </a:r>
          </a:p>
          <a:p>
            <a:pPr marL="685800" lvl="3" indent="-342900"/>
            <a:r>
              <a:rPr lang="en-US" sz="2000" dirty="0" smtClean="0"/>
              <a:t>The total OFDMA trigger response time (PHY + MAC): 75us + 53us = 128us</a:t>
            </a:r>
          </a:p>
          <a:p>
            <a:pPr marL="685800" lvl="3" indent="-342900"/>
            <a:r>
              <a:rPr lang="en-US" sz="2000" dirty="0" smtClean="0"/>
              <a:t>If each STA would transmit individual payload with different size, it would take longer time and have deficiency issue of OFDMA  padding</a:t>
            </a:r>
            <a:endParaRPr lang="en-US" sz="2000" dirty="0" smtClean="0">
              <a:ea typeface="+mn-ea"/>
            </a:endParaRPr>
          </a:p>
        </p:txBody>
      </p:sp>
      <p:grpSp>
        <p:nvGrpSpPr>
          <p:cNvPr id="81" name="Group 80"/>
          <p:cNvGrpSpPr/>
          <p:nvPr/>
        </p:nvGrpSpPr>
        <p:grpSpPr>
          <a:xfrm>
            <a:off x="4876800" y="2786390"/>
            <a:ext cx="3731603" cy="718810"/>
            <a:chOff x="2667000" y="5681990"/>
            <a:chExt cx="3731603" cy="718810"/>
          </a:xfrm>
        </p:grpSpPr>
        <p:grpSp>
          <p:nvGrpSpPr>
            <p:cNvPr id="48" name="Group 8"/>
            <p:cNvGrpSpPr/>
            <p:nvPr/>
          </p:nvGrpSpPr>
          <p:grpSpPr>
            <a:xfrm>
              <a:off x="2667000" y="5681990"/>
              <a:ext cx="619760" cy="457200"/>
              <a:chOff x="1600200" y="5486400"/>
              <a:chExt cx="924560" cy="457200"/>
            </a:xfrm>
          </p:grpSpPr>
          <p:sp>
            <p:nvSpPr>
              <p:cNvPr id="70" name="TextBox 3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a:t>
                </a:r>
                <a:endParaRPr lang="en-US" dirty="0"/>
              </a:p>
            </p:txBody>
          </p:sp>
          <p:sp>
            <p:nvSpPr>
              <p:cNvPr id="71" name="Rectangle 3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9" name="Group 9"/>
            <p:cNvGrpSpPr/>
            <p:nvPr/>
          </p:nvGrpSpPr>
          <p:grpSpPr>
            <a:xfrm>
              <a:off x="3276600" y="5681990"/>
              <a:ext cx="924560" cy="457200"/>
              <a:chOff x="1600200" y="5486400"/>
              <a:chExt cx="924560" cy="457200"/>
            </a:xfrm>
          </p:grpSpPr>
          <p:sp>
            <p:nvSpPr>
              <p:cNvPr id="68" name="TextBox 34"/>
              <p:cNvSpPr txBox="1"/>
              <p:nvPr/>
            </p:nvSpPr>
            <p:spPr>
              <a:xfrm>
                <a:off x="1610360" y="5590401"/>
                <a:ext cx="914400" cy="353199"/>
              </a:xfrm>
              <a:prstGeom prst="rect">
                <a:avLst/>
              </a:prstGeom>
              <a:noFill/>
              <a:ln>
                <a:noFill/>
              </a:ln>
            </p:spPr>
            <p:txBody>
              <a:bodyPr wrap="square" rtlCol="0">
                <a:noAutofit/>
              </a:bodyPr>
              <a:lstStyle/>
              <a:p>
                <a:pPr algn="ctr"/>
                <a:r>
                  <a:rPr lang="en-US" dirty="0" smtClean="0"/>
                  <a:t>Duration</a:t>
                </a:r>
                <a:endParaRPr lang="en-US" dirty="0"/>
              </a:p>
            </p:txBody>
          </p:sp>
          <p:sp>
            <p:nvSpPr>
              <p:cNvPr id="69" name="Rectangle 3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0" name="Group 12"/>
            <p:cNvGrpSpPr/>
            <p:nvPr/>
          </p:nvGrpSpPr>
          <p:grpSpPr>
            <a:xfrm>
              <a:off x="4191000" y="5681990"/>
              <a:ext cx="533400" cy="457200"/>
              <a:chOff x="1600200" y="5486400"/>
              <a:chExt cx="924560" cy="457200"/>
            </a:xfrm>
          </p:grpSpPr>
          <p:sp>
            <p:nvSpPr>
              <p:cNvPr id="66" name="TextBox 65"/>
              <p:cNvSpPr txBox="1"/>
              <p:nvPr/>
            </p:nvSpPr>
            <p:spPr>
              <a:xfrm>
                <a:off x="1610360" y="5582920"/>
                <a:ext cx="914400" cy="353199"/>
              </a:xfrm>
              <a:prstGeom prst="rect">
                <a:avLst/>
              </a:prstGeom>
              <a:noFill/>
              <a:ln>
                <a:noFill/>
              </a:ln>
            </p:spPr>
            <p:txBody>
              <a:bodyPr wrap="square" rtlCol="0">
                <a:noAutofit/>
              </a:bodyPr>
              <a:lstStyle/>
              <a:p>
                <a:pPr algn="ctr"/>
                <a:r>
                  <a:rPr lang="en-US" dirty="0" smtClean="0"/>
                  <a:t>TA</a:t>
                </a:r>
                <a:endParaRPr lang="en-US" dirty="0"/>
              </a:p>
            </p:txBody>
          </p:sp>
          <p:sp>
            <p:nvSpPr>
              <p:cNvPr id="67" name="Rectangle 33"/>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3" name="Group 15"/>
            <p:cNvGrpSpPr/>
            <p:nvPr/>
          </p:nvGrpSpPr>
          <p:grpSpPr>
            <a:xfrm>
              <a:off x="5778843" y="5681990"/>
              <a:ext cx="619760" cy="457200"/>
              <a:chOff x="1600200" y="5486400"/>
              <a:chExt cx="924560" cy="457200"/>
            </a:xfrm>
          </p:grpSpPr>
          <p:sp>
            <p:nvSpPr>
              <p:cNvPr id="60" name="TextBox 59"/>
              <p:cNvSpPr txBox="1"/>
              <p:nvPr/>
            </p:nvSpPr>
            <p:spPr>
              <a:xfrm>
                <a:off x="1610360" y="5582920"/>
                <a:ext cx="914400" cy="353199"/>
              </a:xfrm>
              <a:prstGeom prst="rect">
                <a:avLst/>
              </a:prstGeom>
              <a:noFill/>
              <a:ln>
                <a:noFill/>
              </a:ln>
            </p:spPr>
            <p:txBody>
              <a:bodyPr wrap="square" rtlCol="0">
                <a:noAutofit/>
              </a:bodyPr>
              <a:lstStyle/>
              <a:p>
                <a:pPr algn="ctr"/>
                <a:r>
                  <a:rPr lang="en-US" dirty="0" smtClean="0"/>
                  <a:t>FCS</a:t>
                </a:r>
                <a:endParaRPr lang="en-US" dirty="0"/>
              </a:p>
            </p:txBody>
          </p:sp>
          <p:sp>
            <p:nvSpPr>
              <p:cNvPr id="61" name="Rectangle 2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4" name="Group 12"/>
            <p:cNvGrpSpPr/>
            <p:nvPr/>
          </p:nvGrpSpPr>
          <p:grpSpPr>
            <a:xfrm>
              <a:off x="4724400" y="5681990"/>
              <a:ext cx="1066800" cy="462409"/>
              <a:chOff x="1600200" y="5486400"/>
              <a:chExt cx="924560" cy="462409"/>
            </a:xfrm>
          </p:grpSpPr>
          <p:sp>
            <p:nvSpPr>
              <p:cNvPr id="58" name="TextBox 57"/>
              <p:cNvSpPr txBox="1"/>
              <p:nvPr/>
            </p:nvSpPr>
            <p:spPr>
              <a:xfrm>
                <a:off x="1610360" y="5595610"/>
                <a:ext cx="914400" cy="353199"/>
              </a:xfrm>
              <a:prstGeom prst="rect">
                <a:avLst/>
              </a:prstGeom>
              <a:noFill/>
              <a:ln>
                <a:noFill/>
              </a:ln>
            </p:spPr>
            <p:txBody>
              <a:bodyPr wrap="square" rtlCol="0">
                <a:noAutofit/>
              </a:bodyPr>
              <a:lstStyle/>
              <a:p>
                <a:pPr algn="ctr"/>
                <a:r>
                  <a:rPr lang="en-US" dirty="0" smtClean="0"/>
                  <a:t>Buffer Info</a:t>
                </a:r>
              </a:p>
            </p:txBody>
          </p:sp>
          <p:sp>
            <p:nvSpPr>
              <p:cNvPr id="59" name="Rectangle 58"/>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3" name="TextBox 22"/>
            <p:cNvSpPr txBox="1"/>
            <p:nvPr/>
          </p:nvSpPr>
          <p:spPr>
            <a:xfrm>
              <a:off x="2774424" y="6139190"/>
              <a:ext cx="349776" cy="261610"/>
            </a:xfrm>
            <a:prstGeom prst="rect">
              <a:avLst/>
            </a:prstGeom>
            <a:noFill/>
          </p:spPr>
          <p:txBody>
            <a:bodyPr wrap="none" rtlCol="0">
              <a:spAutoFit/>
            </a:bodyPr>
            <a:lstStyle/>
            <a:p>
              <a:r>
                <a:rPr lang="en-US" sz="1100" dirty="0" smtClean="0"/>
                <a:t>2B</a:t>
              </a:r>
              <a:endParaRPr lang="en-US" sz="1100" dirty="0"/>
            </a:p>
          </p:txBody>
        </p:sp>
        <p:sp>
          <p:nvSpPr>
            <p:cNvPr id="24" name="TextBox 23"/>
            <p:cNvSpPr txBox="1"/>
            <p:nvPr/>
          </p:nvSpPr>
          <p:spPr>
            <a:xfrm>
              <a:off x="3536424" y="6139190"/>
              <a:ext cx="349776" cy="261610"/>
            </a:xfrm>
            <a:prstGeom prst="rect">
              <a:avLst/>
            </a:prstGeom>
            <a:noFill/>
          </p:spPr>
          <p:txBody>
            <a:bodyPr wrap="none" rtlCol="0">
              <a:spAutoFit/>
            </a:bodyPr>
            <a:lstStyle/>
            <a:p>
              <a:r>
                <a:rPr lang="en-US" sz="1100" dirty="0" smtClean="0"/>
                <a:t>2B</a:t>
              </a:r>
              <a:endParaRPr lang="en-US" sz="1100" dirty="0"/>
            </a:p>
          </p:txBody>
        </p:sp>
        <p:sp>
          <p:nvSpPr>
            <p:cNvPr id="25" name="TextBox 24"/>
            <p:cNvSpPr txBox="1"/>
            <p:nvPr/>
          </p:nvSpPr>
          <p:spPr>
            <a:xfrm>
              <a:off x="4267200" y="6139190"/>
              <a:ext cx="349776" cy="261610"/>
            </a:xfrm>
            <a:prstGeom prst="rect">
              <a:avLst/>
            </a:prstGeom>
            <a:noFill/>
          </p:spPr>
          <p:txBody>
            <a:bodyPr wrap="none" rtlCol="0">
              <a:spAutoFit/>
            </a:bodyPr>
            <a:lstStyle/>
            <a:p>
              <a:r>
                <a:rPr lang="en-US" sz="1100" dirty="0" smtClean="0"/>
                <a:t>6B</a:t>
              </a:r>
              <a:endParaRPr lang="en-US" sz="1100" dirty="0"/>
            </a:p>
          </p:txBody>
        </p:sp>
        <p:sp>
          <p:nvSpPr>
            <p:cNvPr id="26" name="TextBox 25"/>
            <p:cNvSpPr txBox="1"/>
            <p:nvPr/>
          </p:nvSpPr>
          <p:spPr>
            <a:xfrm>
              <a:off x="5105400" y="6139190"/>
              <a:ext cx="349776" cy="261610"/>
            </a:xfrm>
            <a:prstGeom prst="rect">
              <a:avLst/>
            </a:prstGeom>
            <a:noFill/>
          </p:spPr>
          <p:txBody>
            <a:bodyPr wrap="none" rtlCol="0">
              <a:spAutoFit/>
            </a:bodyPr>
            <a:lstStyle/>
            <a:p>
              <a:r>
                <a:rPr lang="en-US" sz="1100" dirty="0" smtClean="0"/>
                <a:t>1B</a:t>
              </a:r>
              <a:endParaRPr lang="en-US" sz="1100" dirty="0"/>
            </a:p>
          </p:txBody>
        </p:sp>
        <p:sp>
          <p:nvSpPr>
            <p:cNvPr id="27" name="TextBox 26"/>
            <p:cNvSpPr txBox="1"/>
            <p:nvPr/>
          </p:nvSpPr>
          <p:spPr>
            <a:xfrm>
              <a:off x="5896427" y="6139190"/>
              <a:ext cx="349776" cy="261610"/>
            </a:xfrm>
            <a:prstGeom prst="rect">
              <a:avLst/>
            </a:prstGeom>
            <a:noFill/>
          </p:spPr>
          <p:txBody>
            <a:bodyPr wrap="none" rtlCol="0">
              <a:spAutoFit/>
            </a:bodyPr>
            <a:lstStyle/>
            <a:p>
              <a:r>
                <a:rPr lang="en-US" sz="1100" dirty="0" smtClean="0"/>
                <a:t>4B</a:t>
              </a:r>
              <a:endParaRPr lang="en-US" sz="1100" dirty="0"/>
            </a:p>
          </p:txBody>
        </p: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7" name="Content Placeholder 2"/>
          <p:cNvSpPr>
            <a:spLocks noGrp="1"/>
          </p:cNvSpPr>
          <p:nvPr>
            <p:ph idx="1"/>
          </p:nvPr>
        </p:nvSpPr>
        <p:spPr>
          <a:xfrm>
            <a:off x="381000" y="1371600"/>
            <a:ext cx="8153400" cy="3429000"/>
          </a:xfrm>
        </p:spPr>
        <p:txBody>
          <a:bodyPr lIns="91440" tIns="0" bIns="0"/>
          <a:lstStyle/>
          <a:p>
            <a:pPr marL="342900" lvl="2" indent="-342900"/>
            <a:r>
              <a:rPr lang="en-US" sz="2400" b="1" dirty="0" smtClean="0">
                <a:ea typeface="+mn-ea"/>
              </a:rPr>
              <a:t>UL OFDMA Gain     </a:t>
            </a:r>
          </a:p>
          <a:p>
            <a:pPr marL="685800" lvl="3" indent="-342900"/>
            <a:r>
              <a:rPr lang="en-US" sz="2000" dirty="0" smtClean="0">
                <a:ea typeface="+mn-ea"/>
              </a:rPr>
              <a:t>[4] analyzed MAC overhead on the impact of UL MU gain </a:t>
            </a:r>
            <a:r>
              <a:rPr lang="en-US" sz="2000" dirty="0" err="1" smtClean="0">
                <a:ea typeface="+mn-ea"/>
              </a:rPr>
              <a:t>vs</a:t>
            </a:r>
            <a:r>
              <a:rPr lang="en-US" sz="2000" dirty="0" smtClean="0">
                <a:ea typeface="+mn-ea"/>
              </a:rPr>
              <a:t> SU and provided the simulation results</a:t>
            </a:r>
          </a:p>
          <a:p>
            <a:pPr marL="685800" lvl="3" indent="-342900"/>
            <a:r>
              <a:rPr lang="en-US" sz="2000" dirty="0" smtClean="0">
                <a:ea typeface="+mn-ea"/>
              </a:rPr>
              <a:t>For 20MHz bandwidth,</a:t>
            </a:r>
          </a:p>
          <a:p>
            <a:pPr marL="1028700" lvl="4" indent="-342900"/>
            <a:r>
              <a:rPr lang="en-US" sz="2000" dirty="0" smtClean="0">
                <a:ea typeface="+mn-ea"/>
              </a:rPr>
              <a:t>The gain of UL MU decreases as the data size increases since the overhead in UL SU transmissions would decreases.</a:t>
            </a:r>
          </a:p>
          <a:p>
            <a:pPr marL="1028700" lvl="4" indent="-342900"/>
            <a:r>
              <a:rPr lang="en-US" sz="2000" dirty="0" smtClean="0">
                <a:ea typeface="+mn-ea"/>
              </a:rPr>
              <a:t>The control exchange overhead for UL MU should be less than a certain time in order to gain UL MU transmission.  </a:t>
            </a:r>
          </a:p>
          <a:p>
            <a:pPr marL="1028700" lvl="4" indent="-342900"/>
            <a:r>
              <a:rPr lang="en-US" sz="2000" dirty="0" smtClean="0">
                <a:ea typeface="+mn-ea"/>
              </a:rPr>
              <a:t>With the similar constrain of maximum control frame exchange,  more STAs allowed for MU would provide higher gain.  </a:t>
            </a:r>
          </a:p>
          <a:p>
            <a:pPr marL="685800" lvl="3" indent="-342900"/>
            <a:endParaRPr lang="en-US" sz="1800" dirty="0" smtClean="0">
              <a:ea typeface="+mn-ea"/>
            </a:endParaRPr>
          </a:p>
          <a:p>
            <a:pPr marL="685800" lvl="3" indent="-342900"/>
            <a:endParaRPr lang="en-US" sz="1800" dirty="0" smtClean="0">
              <a:ea typeface="+mn-ea"/>
            </a:endParaRPr>
          </a:p>
        </p:txBody>
      </p:sp>
      <p:graphicFrame>
        <p:nvGraphicFramePr>
          <p:cNvPr id="5" name="Table 4"/>
          <p:cNvGraphicFramePr>
            <a:graphicFrameLocks noGrp="1"/>
          </p:cNvGraphicFramePr>
          <p:nvPr/>
        </p:nvGraphicFramePr>
        <p:xfrm>
          <a:off x="457201" y="5090650"/>
          <a:ext cx="8153399" cy="1102360"/>
        </p:xfrm>
        <a:graphic>
          <a:graphicData uri="http://schemas.openxmlformats.org/drawingml/2006/table">
            <a:tbl>
              <a:tblPr firstRow="1" bandRow="1">
                <a:tableStyleId>{5C22544A-7EE6-4342-B048-85BDC9FD1C3A}</a:tableStyleId>
              </a:tblPr>
              <a:tblGrid>
                <a:gridCol w="5333999"/>
                <a:gridCol w="990600"/>
                <a:gridCol w="914400"/>
                <a:gridCol w="914400"/>
              </a:tblGrid>
              <a:tr h="426230">
                <a:tc>
                  <a:txBody>
                    <a:bodyPr/>
                    <a:lstStyle/>
                    <a:p>
                      <a:pPr algn="ct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rPr>
                        <a:t>4 STAs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600" b="0" dirty="0" smtClean="0">
                          <a:solidFill>
                            <a:schemeClr val="tx1"/>
                          </a:solidFill>
                        </a:rPr>
                        <a:t>8 STAs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Gain of UL MU </a:t>
                      </a:r>
                      <a:r>
                        <a:rPr lang="en-US" sz="1600" dirty="0" err="1" smtClean="0"/>
                        <a:t>vs</a:t>
                      </a:r>
                      <a:r>
                        <a:rPr lang="en-US" sz="1600" dirty="0" smtClean="0"/>
                        <a:t> SU for</a:t>
                      </a:r>
                      <a:r>
                        <a:rPr lang="en-US" sz="1600" baseline="0" dirty="0" smtClean="0"/>
                        <a:t> </a:t>
                      </a:r>
                      <a:r>
                        <a:rPr lang="en-US" sz="1600" dirty="0" smtClean="0">
                          <a:ea typeface="+mn-ea"/>
                        </a:rPr>
                        <a:t>20 OFDM symbols  payload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2.5x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overhead for control frame exchange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178us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633us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184us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16</a:t>
            </a:fld>
            <a:endParaRPr lang="en-US" dirty="0"/>
          </a:p>
        </p:txBody>
      </p:sp>
      <p:sp>
        <p:nvSpPr>
          <p:cNvPr id="7" name="Content Placeholder 2"/>
          <p:cNvSpPr>
            <a:spLocks noGrp="1"/>
          </p:cNvSpPr>
          <p:nvPr>
            <p:ph idx="1"/>
          </p:nvPr>
        </p:nvSpPr>
        <p:spPr>
          <a:xfrm>
            <a:off x="381000" y="1371600"/>
            <a:ext cx="8153400" cy="2057400"/>
          </a:xfrm>
        </p:spPr>
        <p:txBody>
          <a:bodyPr lIns="91440" tIns="0" bIns="0"/>
          <a:lstStyle/>
          <a:p>
            <a:pPr marL="342900" lvl="2" indent="-342900"/>
            <a:r>
              <a:rPr lang="en-US" sz="2400" b="1" dirty="0" smtClean="0">
                <a:ea typeface="+mn-ea"/>
              </a:rPr>
              <a:t>Gain of UL MU </a:t>
            </a:r>
            <a:r>
              <a:rPr lang="en-US" sz="2400" b="1" dirty="0" err="1" smtClean="0">
                <a:ea typeface="+mn-ea"/>
              </a:rPr>
              <a:t>vs</a:t>
            </a:r>
            <a:r>
              <a:rPr lang="en-US" sz="2400" b="1" dirty="0" smtClean="0">
                <a:ea typeface="+mn-ea"/>
              </a:rPr>
              <a:t> SU    </a:t>
            </a:r>
          </a:p>
          <a:p>
            <a:pPr marL="685800" lvl="3" indent="-342900"/>
            <a:r>
              <a:rPr lang="en-US" sz="1800" dirty="0" smtClean="0">
                <a:ea typeface="+mn-ea"/>
              </a:rPr>
              <a:t>If the trigger frame size takes 80+ us for example,  it only leases 523us for the trigger responses based on the maximum time limit for control frame exchange (1.5x gain).</a:t>
            </a:r>
          </a:p>
          <a:p>
            <a:pPr marL="685800" lvl="3" indent="-342900"/>
            <a:r>
              <a:rPr lang="en-US" sz="1800" dirty="0" smtClean="0">
                <a:ea typeface="+mn-ea"/>
              </a:rPr>
              <a:t>Therefore it needs to design an efficiency way for UL MU random access procedure.</a:t>
            </a:r>
          </a:p>
        </p:txBody>
      </p:sp>
      <p:grpSp>
        <p:nvGrpSpPr>
          <p:cNvPr id="91" name="Group 90"/>
          <p:cNvGrpSpPr/>
          <p:nvPr/>
        </p:nvGrpSpPr>
        <p:grpSpPr>
          <a:xfrm>
            <a:off x="4953001" y="3429000"/>
            <a:ext cx="3581399" cy="2908313"/>
            <a:chOff x="1524001" y="3492487"/>
            <a:chExt cx="3581399" cy="2908313"/>
          </a:xfrm>
        </p:grpSpPr>
        <p:sp>
          <p:nvSpPr>
            <p:cNvPr id="9" name="Rectangle 8"/>
            <p:cNvSpPr/>
            <p:nvPr/>
          </p:nvSpPr>
          <p:spPr bwMode="auto">
            <a:xfrm>
              <a:off x="2374120" y="4161699"/>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1" name="Text Box 32"/>
            <p:cNvSpPr txBox="1">
              <a:spLocks noChangeArrowheads="1"/>
            </p:cNvSpPr>
            <p:nvPr/>
          </p:nvSpPr>
          <p:spPr bwMode="auto">
            <a:xfrm rot="16200000">
              <a:off x="987085" y="4773160"/>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12" name="Text Box 32"/>
            <p:cNvSpPr txBox="1">
              <a:spLocks noChangeArrowheads="1"/>
            </p:cNvSpPr>
            <p:nvPr/>
          </p:nvSpPr>
          <p:spPr bwMode="auto">
            <a:xfrm>
              <a:off x="2209800" y="38862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3" name="Text Box 32"/>
            <p:cNvSpPr txBox="1">
              <a:spLocks noChangeArrowheads="1"/>
            </p:cNvSpPr>
            <p:nvPr/>
          </p:nvSpPr>
          <p:spPr bwMode="auto">
            <a:xfrm>
              <a:off x="2297917" y="4542914"/>
              <a:ext cx="738651" cy="646331"/>
            </a:xfrm>
            <a:prstGeom prst="rect">
              <a:avLst/>
            </a:prstGeom>
            <a:noFill/>
            <a:ln w="9525">
              <a:noFill/>
              <a:miter lim="800000"/>
              <a:headEnd/>
              <a:tailEnd/>
            </a:ln>
            <a:effectLst/>
          </p:spPr>
          <p:txBody>
            <a:bodyPr wrap="square">
              <a:spAutoFit/>
            </a:bodyPr>
            <a:lstStyle/>
            <a:p>
              <a:pPr algn="ctr"/>
              <a:r>
                <a:rPr lang="en-US" sz="900" dirty="0" smtClean="0"/>
                <a:t>HE Trigger for UL MU Random Access </a:t>
              </a:r>
              <a:endParaRPr lang="en-US" sz="900" b="0" dirty="0"/>
            </a:p>
          </p:txBody>
        </p:sp>
        <p:grpSp>
          <p:nvGrpSpPr>
            <p:cNvPr id="14" name="Group 79"/>
            <p:cNvGrpSpPr/>
            <p:nvPr/>
          </p:nvGrpSpPr>
          <p:grpSpPr>
            <a:xfrm>
              <a:off x="3137064" y="4166093"/>
              <a:ext cx="1065443" cy="404953"/>
              <a:chOff x="3091176" y="4195147"/>
              <a:chExt cx="1065443" cy="404953"/>
            </a:xfrm>
          </p:grpSpPr>
          <p:sp>
            <p:nvSpPr>
              <p:cNvPr id="69" name="Rectangle 6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70"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STA1</a:t>
                </a:r>
                <a:endParaRPr lang="en-US" sz="1000" b="0" dirty="0"/>
              </a:p>
            </p:txBody>
          </p:sp>
        </p:grpSp>
        <p:grpSp>
          <p:nvGrpSpPr>
            <p:cNvPr id="15" name="Group 80"/>
            <p:cNvGrpSpPr/>
            <p:nvPr/>
          </p:nvGrpSpPr>
          <p:grpSpPr>
            <a:xfrm>
              <a:off x="3137060" y="4634187"/>
              <a:ext cx="1065443" cy="404953"/>
              <a:chOff x="3091176" y="4195147"/>
              <a:chExt cx="1065443" cy="404953"/>
            </a:xfrm>
          </p:grpSpPr>
          <p:sp>
            <p:nvSpPr>
              <p:cNvPr id="67" name="Rectangle 6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STA2</a:t>
                </a:r>
                <a:endParaRPr lang="en-US" sz="1000" b="0" dirty="0"/>
              </a:p>
            </p:txBody>
          </p:sp>
        </p:grpSp>
        <p:grpSp>
          <p:nvGrpSpPr>
            <p:cNvPr id="16" name="Group 83"/>
            <p:cNvGrpSpPr/>
            <p:nvPr/>
          </p:nvGrpSpPr>
          <p:grpSpPr>
            <a:xfrm>
              <a:off x="3137056" y="5091395"/>
              <a:ext cx="1065443" cy="404953"/>
              <a:chOff x="3091176" y="4195147"/>
              <a:chExt cx="1065443" cy="404953"/>
            </a:xfrm>
          </p:grpSpPr>
          <p:sp>
            <p:nvSpPr>
              <p:cNvPr id="65" name="Rectangle 6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STA3</a:t>
                </a:r>
                <a:endParaRPr lang="en-US" sz="1000" b="0" dirty="0"/>
              </a:p>
            </p:txBody>
          </p:sp>
        </p:grpSp>
        <p:grpSp>
          <p:nvGrpSpPr>
            <p:cNvPr id="17" name="Group 86"/>
            <p:cNvGrpSpPr/>
            <p:nvPr/>
          </p:nvGrpSpPr>
          <p:grpSpPr>
            <a:xfrm>
              <a:off x="3137052" y="5559489"/>
              <a:ext cx="1065443" cy="404953"/>
              <a:chOff x="3091176" y="4195147"/>
              <a:chExt cx="1065443" cy="404953"/>
            </a:xfrm>
          </p:grpSpPr>
          <p:sp>
            <p:nvSpPr>
              <p:cNvPr id="63" name="Rectangle 6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4"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STA4</a:t>
                </a:r>
                <a:endParaRPr lang="en-US" sz="1000" b="0" dirty="0"/>
              </a:p>
            </p:txBody>
          </p:sp>
        </p:grpSp>
        <p:sp>
          <p:nvSpPr>
            <p:cNvPr id="18" name="Text Box 32"/>
            <p:cNvSpPr txBox="1">
              <a:spLocks noChangeArrowheads="1"/>
            </p:cNvSpPr>
            <p:nvPr/>
          </p:nvSpPr>
          <p:spPr bwMode="auto">
            <a:xfrm>
              <a:off x="3200186" y="38862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25" name="Text Box 32"/>
            <p:cNvSpPr txBox="1">
              <a:spLocks noChangeArrowheads="1"/>
            </p:cNvSpPr>
            <p:nvPr/>
          </p:nvSpPr>
          <p:spPr bwMode="auto">
            <a:xfrm>
              <a:off x="2165400" y="3492487"/>
              <a:ext cx="23754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UL MU Control Frame Exchange</a:t>
              </a:r>
              <a:endParaRPr lang="en-US" sz="1100" b="0" i="1" dirty="0">
                <a:solidFill>
                  <a:srgbClr val="FF0000"/>
                </a:solidFill>
              </a:endParaRPr>
            </a:p>
          </p:txBody>
        </p:sp>
        <p:sp>
          <p:nvSpPr>
            <p:cNvPr id="26" name="Left Brace 25"/>
            <p:cNvSpPr/>
            <p:nvPr/>
          </p:nvSpPr>
          <p:spPr>
            <a:xfrm rot="5400000">
              <a:off x="3217423" y="2866951"/>
              <a:ext cx="271023" cy="2004722"/>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Left Brace 26"/>
            <p:cNvSpPr/>
            <p:nvPr/>
          </p:nvSpPr>
          <p:spPr>
            <a:xfrm>
              <a:off x="2061362" y="4205763"/>
              <a:ext cx="271013" cy="1705601"/>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Rectangle 33"/>
            <p:cNvSpPr/>
            <p:nvPr/>
          </p:nvSpPr>
          <p:spPr bwMode="auto">
            <a:xfrm>
              <a:off x="4355296" y="4155075"/>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5" name="Text Box 32"/>
            <p:cNvSpPr txBox="1">
              <a:spLocks noChangeArrowheads="1"/>
            </p:cNvSpPr>
            <p:nvPr/>
          </p:nvSpPr>
          <p:spPr bwMode="auto">
            <a:xfrm>
              <a:off x="4276259" y="3873487"/>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6" name="Text Box 32"/>
            <p:cNvSpPr txBox="1">
              <a:spLocks noChangeArrowheads="1"/>
            </p:cNvSpPr>
            <p:nvPr/>
          </p:nvSpPr>
          <p:spPr bwMode="auto">
            <a:xfrm>
              <a:off x="4279093" y="4496534"/>
              <a:ext cx="753970" cy="507831"/>
            </a:xfrm>
            <a:prstGeom prst="rect">
              <a:avLst/>
            </a:prstGeom>
            <a:noFill/>
            <a:ln w="9525">
              <a:noFill/>
              <a:miter lim="800000"/>
              <a:headEnd/>
              <a:tailEnd/>
            </a:ln>
            <a:effectLst/>
          </p:spPr>
          <p:txBody>
            <a:bodyPr wrap="square">
              <a:spAutoFit/>
            </a:bodyPr>
            <a:lstStyle/>
            <a:p>
              <a:pPr algn="ctr"/>
              <a:r>
                <a:rPr lang="en-US" sz="900" dirty="0" smtClean="0"/>
                <a:t>HE  Resource Allocation</a:t>
              </a:r>
              <a:r>
                <a:rPr lang="en-US" sz="900" b="0" dirty="0" smtClean="0"/>
                <a:t>.</a:t>
              </a:r>
              <a:endParaRPr lang="en-US" sz="900" b="0" dirty="0"/>
            </a:p>
          </p:txBody>
        </p:sp>
        <p:cxnSp>
          <p:nvCxnSpPr>
            <p:cNvPr id="75" name="Straight Arrow Connector 74"/>
            <p:cNvCxnSpPr/>
            <p:nvPr/>
          </p:nvCxnSpPr>
          <p:spPr bwMode="auto">
            <a:xfrm>
              <a:off x="2971800" y="6324600"/>
              <a:ext cx="228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77" name="Straight Connector 76"/>
            <p:cNvCxnSpPr/>
            <p:nvPr/>
          </p:nvCxnSpPr>
          <p:spPr bwMode="auto">
            <a:xfrm>
              <a:off x="2962469"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a:off x="32004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p:cNvCxnSpPr/>
            <p:nvPr/>
          </p:nvCxnSpPr>
          <p:spPr bwMode="auto">
            <a:xfrm>
              <a:off x="2371531"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Arrow Connector 79"/>
            <p:cNvCxnSpPr/>
            <p:nvPr/>
          </p:nvCxnSpPr>
          <p:spPr bwMode="auto">
            <a:xfrm>
              <a:off x="2362200" y="6324600"/>
              <a:ext cx="609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82" name="Straight Connector 81"/>
            <p:cNvCxnSpPr/>
            <p:nvPr/>
          </p:nvCxnSpPr>
          <p:spPr bwMode="auto">
            <a:xfrm>
              <a:off x="41148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Straight Connector 82"/>
            <p:cNvCxnSpPr/>
            <p:nvPr/>
          </p:nvCxnSpPr>
          <p:spPr bwMode="auto">
            <a:xfrm>
              <a:off x="43434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Arrow Connector 83"/>
            <p:cNvCxnSpPr/>
            <p:nvPr/>
          </p:nvCxnSpPr>
          <p:spPr bwMode="auto">
            <a:xfrm>
              <a:off x="3200400" y="6324600"/>
              <a:ext cx="9144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86" name="Straight Arrow Connector 85"/>
            <p:cNvCxnSpPr/>
            <p:nvPr/>
          </p:nvCxnSpPr>
          <p:spPr bwMode="auto">
            <a:xfrm>
              <a:off x="4114800" y="6324600"/>
              <a:ext cx="228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87" name="Text Box 32"/>
            <p:cNvSpPr txBox="1">
              <a:spLocks noChangeArrowheads="1"/>
            </p:cNvSpPr>
            <p:nvPr/>
          </p:nvSpPr>
          <p:spPr bwMode="auto">
            <a:xfrm>
              <a:off x="3943342" y="6096000"/>
              <a:ext cx="600665" cy="230832"/>
            </a:xfrm>
            <a:prstGeom prst="rect">
              <a:avLst/>
            </a:prstGeom>
            <a:noFill/>
            <a:ln w="9525">
              <a:noFill/>
              <a:miter lim="800000"/>
              <a:headEnd/>
              <a:tailEnd/>
            </a:ln>
            <a:effectLst/>
          </p:spPr>
          <p:txBody>
            <a:bodyPr wrap="square">
              <a:spAutoFit/>
            </a:bodyPr>
            <a:lstStyle/>
            <a:p>
              <a:pPr algn="ctr"/>
              <a:r>
                <a:rPr lang="en-US" sz="900" dirty="0" smtClean="0"/>
                <a:t>SIFS</a:t>
              </a:r>
              <a:endParaRPr lang="en-US" sz="900" b="0" i="1" dirty="0"/>
            </a:p>
          </p:txBody>
        </p:sp>
        <p:sp>
          <p:nvSpPr>
            <p:cNvPr id="88" name="Text Box 32"/>
            <p:cNvSpPr txBox="1">
              <a:spLocks noChangeArrowheads="1"/>
            </p:cNvSpPr>
            <p:nvPr/>
          </p:nvSpPr>
          <p:spPr bwMode="auto">
            <a:xfrm>
              <a:off x="2791407" y="6096000"/>
              <a:ext cx="600665" cy="230832"/>
            </a:xfrm>
            <a:prstGeom prst="rect">
              <a:avLst/>
            </a:prstGeom>
            <a:noFill/>
            <a:ln w="9525">
              <a:noFill/>
              <a:miter lim="800000"/>
              <a:headEnd/>
              <a:tailEnd/>
            </a:ln>
            <a:effectLst/>
          </p:spPr>
          <p:txBody>
            <a:bodyPr wrap="square">
              <a:spAutoFit/>
            </a:bodyPr>
            <a:lstStyle/>
            <a:p>
              <a:pPr algn="ctr"/>
              <a:r>
                <a:rPr lang="en-US" sz="900" dirty="0" smtClean="0"/>
                <a:t>SIFS</a:t>
              </a:r>
              <a:endParaRPr lang="en-US" sz="900" b="0" i="1" dirty="0"/>
            </a:p>
          </p:txBody>
        </p:sp>
        <p:sp>
          <p:nvSpPr>
            <p:cNvPr id="89" name="Text Box 32"/>
            <p:cNvSpPr txBox="1">
              <a:spLocks noChangeArrowheads="1"/>
            </p:cNvSpPr>
            <p:nvPr/>
          </p:nvSpPr>
          <p:spPr bwMode="auto">
            <a:xfrm>
              <a:off x="2362200" y="6093768"/>
              <a:ext cx="600665" cy="230832"/>
            </a:xfrm>
            <a:prstGeom prst="rect">
              <a:avLst/>
            </a:prstGeom>
            <a:noFill/>
            <a:ln w="9525">
              <a:noFill/>
              <a:miter lim="800000"/>
              <a:headEnd/>
              <a:tailEnd/>
            </a:ln>
            <a:effectLst/>
          </p:spPr>
          <p:txBody>
            <a:bodyPr wrap="square">
              <a:spAutoFit/>
            </a:bodyPr>
            <a:lstStyle/>
            <a:p>
              <a:pPr algn="ctr"/>
              <a:r>
                <a:rPr lang="en-US" sz="900" dirty="0" smtClean="0"/>
                <a:t>80+us</a:t>
              </a:r>
              <a:endParaRPr lang="en-US" sz="900" b="0" i="1" dirty="0"/>
            </a:p>
          </p:txBody>
        </p:sp>
        <p:sp>
          <p:nvSpPr>
            <p:cNvPr id="90" name="Text Box 32"/>
            <p:cNvSpPr txBox="1">
              <a:spLocks noChangeArrowheads="1"/>
            </p:cNvSpPr>
            <p:nvPr/>
          </p:nvSpPr>
          <p:spPr bwMode="auto">
            <a:xfrm>
              <a:off x="3285535" y="6096000"/>
              <a:ext cx="600665" cy="246221"/>
            </a:xfrm>
            <a:prstGeom prst="rect">
              <a:avLst/>
            </a:prstGeom>
            <a:noFill/>
            <a:ln w="9525">
              <a:noFill/>
              <a:miter lim="800000"/>
              <a:headEnd/>
              <a:tailEnd/>
            </a:ln>
            <a:effectLst/>
          </p:spPr>
          <p:txBody>
            <a:bodyPr wrap="square">
              <a:spAutoFit/>
            </a:bodyPr>
            <a:lstStyle/>
            <a:p>
              <a:pPr algn="ctr"/>
              <a:r>
                <a:rPr lang="en-US" sz="1000" b="1" dirty="0" smtClean="0">
                  <a:solidFill>
                    <a:srgbClr val="FF0000"/>
                  </a:solidFill>
                </a:rPr>
                <a:t>???</a:t>
              </a:r>
              <a:endParaRPr lang="en-US" sz="1000" b="1" i="1" dirty="0">
                <a:solidFill>
                  <a:srgbClr val="FF0000"/>
                </a:solidFill>
              </a:endParaRPr>
            </a:p>
          </p:txBody>
        </p:sp>
      </p:grpSp>
      <p:graphicFrame>
        <p:nvGraphicFramePr>
          <p:cNvPr id="42" name="Table 41"/>
          <p:cNvGraphicFramePr>
            <a:graphicFrameLocks noGrp="1"/>
          </p:cNvGraphicFramePr>
          <p:nvPr/>
        </p:nvGraphicFramePr>
        <p:xfrm>
          <a:off x="762002" y="3429000"/>
          <a:ext cx="3428998" cy="2989335"/>
        </p:xfrm>
        <a:graphic>
          <a:graphicData uri="http://schemas.openxmlformats.org/drawingml/2006/table">
            <a:tbl>
              <a:tblPr firstRow="1" bandRow="1">
                <a:tableStyleId>{5C22544A-7EE6-4342-B048-85BDC9FD1C3A}</a:tableStyleId>
              </a:tblPr>
              <a:tblGrid>
                <a:gridCol w="1981199"/>
                <a:gridCol w="685800"/>
                <a:gridCol w="761999"/>
              </a:tblGrid>
              <a:tr h="426230">
                <a:tc>
                  <a:txBody>
                    <a:bodyPr/>
                    <a:lstStyle/>
                    <a:p>
                      <a:pPr algn="ct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600" b="0" dirty="0" smtClean="0">
                          <a:solidFill>
                            <a:schemeClr val="tx1"/>
                          </a:solidFill>
                        </a:rPr>
                        <a:t>8 STAs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Gain of UL MU </a:t>
                      </a:r>
                      <a:r>
                        <a:rPr lang="en-US" sz="1600" dirty="0" err="1" smtClean="0"/>
                        <a:t>vs</a:t>
                      </a:r>
                      <a:r>
                        <a:rPr lang="en-US" sz="1600" dirty="0" smtClean="0"/>
                        <a:t> SU for</a:t>
                      </a:r>
                      <a:r>
                        <a:rPr lang="en-US" sz="1600" baseline="0" dirty="0" smtClean="0"/>
                        <a:t> </a:t>
                      </a:r>
                      <a:r>
                        <a:rPr lang="en-US" sz="1600" dirty="0" smtClean="0">
                          <a:ea typeface="+mn-ea"/>
                        </a:rPr>
                        <a:t>20 OFDM symbols  payload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2.5x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overhead for control frame exchange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633us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184us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Trigger + 2 * SIFS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110us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110us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Trigger Response Time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00B050"/>
                          </a:solidFill>
                        </a:rPr>
                        <a:t>523us</a:t>
                      </a: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FF0000"/>
                          </a:solidFill>
                        </a:rPr>
                        <a:t>74us</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17</a:t>
            </a:fld>
            <a:endParaRPr lang="en-US" dirty="0"/>
          </a:p>
        </p:txBody>
      </p:sp>
      <p:sp>
        <p:nvSpPr>
          <p:cNvPr id="7" name="Content Placeholder 2"/>
          <p:cNvSpPr>
            <a:spLocks noGrp="1"/>
          </p:cNvSpPr>
          <p:nvPr>
            <p:ph idx="1"/>
          </p:nvPr>
        </p:nvSpPr>
        <p:spPr>
          <a:xfrm>
            <a:off x="381000" y="1371600"/>
            <a:ext cx="8153400" cy="1981200"/>
          </a:xfrm>
        </p:spPr>
        <p:txBody>
          <a:bodyPr lIns="91440" tIns="0" bIns="0"/>
          <a:lstStyle/>
          <a:p>
            <a:pPr marL="342900" lvl="2" indent="-342900"/>
            <a:r>
              <a:rPr lang="en-US" sz="2400" b="1" dirty="0" smtClean="0">
                <a:ea typeface="+mn-ea"/>
              </a:rPr>
              <a:t>OFDMA Padding Deficiency  </a:t>
            </a:r>
          </a:p>
          <a:p>
            <a:pPr marL="685800" lvl="3" indent="-342900"/>
            <a:r>
              <a:rPr lang="en-US" sz="1800" dirty="0" smtClean="0">
                <a:ea typeface="+mn-ea"/>
              </a:rPr>
              <a:t>[3] provides analysis and simulation results for the OFDMA based transmission efficiency.</a:t>
            </a:r>
          </a:p>
          <a:p>
            <a:pPr marL="685800" lvl="3" indent="-342900"/>
            <a:r>
              <a:rPr lang="en-US" sz="1800" dirty="0" smtClean="0">
                <a:ea typeface="+mn-ea"/>
              </a:rPr>
              <a:t>Due to longer symbol duration,  OFDMA would cause excessive padding in OFDMA transmissions.  Especially when sending short packets in wide bandwidth, transmission efficiency drops significantly due to padding issue.</a:t>
            </a:r>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graphicFrame>
        <p:nvGraphicFramePr>
          <p:cNvPr id="5" name="내용 개체 틀 6"/>
          <p:cNvGraphicFramePr>
            <a:graphicFrameLocks/>
          </p:cNvGraphicFramePr>
          <p:nvPr>
            <p:extLst>
              <p:ext uri="{D42A27DB-BD31-4B8C-83A1-F6EECF244321}">
                <p14:modId xmlns:p14="http://schemas.microsoft.com/office/powerpoint/2010/main" xmlns="" val="2026510236"/>
              </p:ext>
            </p:extLst>
          </p:nvPr>
        </p:nvGraphicFramePr>
        <p:xfrm>
          <a:off x="762000" y="3354977"/>
          <a:ext cx="7772400" cy="3086886"/>
        </p:xfrm>
        <a:graphic>
          <a:graphicData uri="http://schemas.openxmlformats.org/drawingml/2006/table">
            <a:tbl>
              <a:tblPr firstRow="1" bandRow="1">
                <a:tableStyleId>{5C22544A-7EE6-4342-B048-85BDC9FD1C3A}</a:tableStyleId>
              </a:tblPr>
              <a:tblGrid>
                <a:gridCol w="3108960"/>
                <a:gridCol w="1628503"/>
                <a:gridCol w="1480457"/>
                <a:gridCol w="1554480"/>
              </a:tblGrid>
              <a:tr h="343686">
                <a:tc>
                  <a:txBody>
                    <a:bodyPr/>
                    <a:lstStyle/>
                    <a:p>
                      <a:pPr latinLnBrk="1"/>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40 +44bytes</a:t>
                      </a:r>
                      <a:r>
                        <a:rPr lang="en-US" altLang="ko-KR" sz="1400" baseline="30000" dirty="0" smtClean="0">
                          <a:solidFill>
                            <a:schemeClr val="tx1"/>
                          </a:solidFill>
                        </a:rPr>
                        <a:t>1</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576+44bytes</a:t>
                      </a:r>
                      <a:r>
                        <a:rPr lang="en-US" altLang="ko-KR" sz="1400" baseline="30000" dirty="0" smtClean="0">
                          <a:solidFill>
                            <a:schemeClr val="tx1"/>
                          </a:solidFill>
                        </a:rPr>
                        <a:t>2</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1500+44bytes</a:t>
                      </a:r>
                      <a:r>
                        <a:rPr lang="en-US" altLang="ko-KR" sz="1400" baseline="30000" dirty="0" smtClean="0">
                          <a:solidFill>
                            <a:schemeClr val="tx1"/>
                          </a:solidFill>
                        </a:rPr>
                        <a:t>3</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MCS0</a:t>
                      </a:r>
                      <a:r>
                        <a:rPr lang="en-US" altLang="ko-KR" sz="1400" baseline="0" dirty="0" smtClean="0"/>
                        <a:t> (80MHz,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45.8%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8.67%</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3.14%</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880">
                <a:tc>
                  <a:txBody>
                    <a:bodyPr/>
                    <a:lstStyle/>
                    <a:p>
                      <a:pPr latinLnBrk="1"/>
                      <a:r>
                        <a:rPr lang="en-US" altLang="ko-KR" sz="1400" dirty="0" smtClean="0"/>
                        <a:t>MCS1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45.8%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3.14%</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MCS2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119%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MCS3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192%</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18.6%</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MCS4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338%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18.6%</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19.0%</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MCS5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483%</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58.1%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26.9%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MCS6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556%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77.8%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MCS7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629%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97.6%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19.0%</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MCS8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775%</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42.8%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Code Based Contention</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18</a:t>
            </a:fld>
            <a:endParaRPr lang="en-US" dirty="0"/>
          </a:p>
        </p:txBody>
      </p:sp>
      <p:sp>
        <p:nvSpPr>
          <p:cNvPr id="7" name="Content Placeholder 2"/>
          <p:cNvSpPr>
            <a:spLocks noGrp="1"/>
          </p:cNvSpPr>
          <p:nvPr>
            <p:ph idx="1"/>
          </p:nvPr>
        </p:nvSpPr>
        <p:spPr>
          <a:xfrm>
            <a:off x="381000" y="1371600"/>
            <a:ext cx="8305800" cy="2286000"/>
          </a:xfrm>
        </p:spPr>
        <p:txBody>
          <a:bodyPr lIns="91440" tIns="0" bIns="0"/>
          <a:lstStyle/>
          <a:p>
            <a:pPr marL="342900" lvl="2" indent="-342900"/>
            <a:r>
              <a:rPr lang="en-US" sz="2400" b="1" dirty="0" smtClean="0">
                <a:latin typeface="Arial" pitchFamily="34" charset="0"/>
                <a:cs typeface="Arial" pitchFamily="34" charset="0"/>
              </a:rPr>
              <a:t>OFDMA Padding Deficiency  </a:t>
            </a:r>
          </a:p>
          <a:p>
            <a:pPr marL="685800" lvl="3" indent="-342900"/>
            <a:r>
              <a:rPr lang="en-US" sz="1800" dirty="0" smtClean="0">
                <a:latin typeface="Arial" pitchFamily="34" charset="0"/>
                <a:cs typeface="Arial" pitchFamily="34" charset="0"/>
              </a:rPr>
              <a:t>If each STA is allowed to transmit any size payload in OFDMA random access TXOP, it has more severe issue of padding and would cause more waste.</a:t>
            </a:r>
          </a:p>
          <a:p>
            <a:pPr marL="1028700" lvl="4" indent="-342900"/>
            <a:r>
              <a:rPr lang="en-US" dirty="0" smtClean="0">
                <a:latin typeface="Arial" pitchFamily="34" charset="0"/>
                <a:cs typeface="Arial" pitchFamily="34" charset="0"/>
              </a:rPr>
              <a:t>Since AP does not know STA’s buffered data information, it cannot give accurate random access duration in the trigger frame.</a:t>
            </a:r>
          </a:p>
          <a:p>
            <a:pPr marL="1028700" lvl="4" indent="-342900"/>
            <a:r>
              <a:rPr lang="en-US" dirty="0" smtClean="0">
                <a:latin typeface="Arial" pitchFamily="34" charset="0"/>
                <a:cs typeface="Arial" pitchFamily="34" charset="0"/>
              </a:rPr>
              <a:t>As a STA does not know size of PPDU of other STA’s OFDMA transmissions, it has to pad the empty payload till the end of the random access duration.</a:t>
            </a:r>
          </a:p>
        </p:txBody>
      </p:sp>
      <p:grpSp>
        <p:nvGrpSpPr>
          <p:cNvPr id="40" name="Group 39"/>
          <p:cNvGrpSpPr/>
          <p:nvPr/>
        </p:nvGrpSpPr>
        <p:grpSpPr>
          <a:xfrm>
            <a:off x="4200060" y="4097179"/>
            <a:ext cx="4562940" cy="2303621"/>
            <a:chOff x="4200060" y="4191000"/>
            <a:chExt cx="4562940" cy="2303621"/>
          </a:xfrm>
        </p:grpSpPr>
        <p:sp>
          <p:nvSpPr>
            <p:cNvPr id="41" name="Rectangle 40"/>
            <p:cNvSpPr/>
            <p:nvPr/>
          </p:nvSpPr>
          <p:spPr bwMode="auto">
            <a:xfrm>
              <a:off x="4940299" y="4191001"/>
              <a:ext cx="583150" cy="2062192"/>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2" name="Text Box 32"/>
            <p:cNvSpPr txBox="1">
              <a:spLocks noChangeArrowheads="1"/>
            </p:cNvSpPr>
            <p:nvPr/>
          </p:nvSpPr>
          <p:spPr bwMode="auto">
            <a:xfrm rot="16200000">
              <a:off x="3663144" y="4956516"/>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43" name="Text Box 32"/>
            <p:cNvSpPr txBox="1">
              <a:spLocks noChangeArrowheads="1"/>
            </p:cNvSpPr>
            <p:nvPr/>
          </p:nvSpPr>
          <p:spPr bwMode="auto">
            <a:xfrm>
              <a:off x="4818742"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44" name="Text Box 32"/>
            <p:cNvSpPr txBox="1">
              <a:spLocks noChangeArrowheads="1"/>
            </p:cNvSpPr>
            <p:nvPr/>
          </p:nvSpPr>
          <p:spPr bwMode="auto">
            <a:xfrm>
              <a:off x="4864096" y="4847714"/>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 </a:t>
              </a:r>
              <a:endParaRPr lang="en-US" sz="900" b="0" dirty="0"/>
            </a:p>
          </p:txBody>
        </p:sp>
        <p:sp>
          <p:nvSpPr>
            <p:cNvPr id="45" name="Text Box 32"/>
            <p:cNvSpPr txBox="1">
              <a:spLocks noChangeArrowheads="1"/>
            </p:cNvSpPr>
            <p:nvPr/>
          </p:nvSpPr>
          <p:spPr bwMode="auto">
            <a:xfrm>
              <a:off x="6333445" y="62484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46" name="Left Brace 45"/>
            <p:cNvSpPr/>
            <p:nvPr/>
          </p:nvSpPr>
          <p:spPr>
            <a:xfrm>
              <a:off x="4627542" y="4191001"/>
              <a:ext cx="182118" cy="2025164"/>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Rectangle 46"/>
            <p:cNvSpPr/>
            <p:nvPr/>
          </p:nvSpPr>
          <p:spPr bwMode="auto">
            <a:xfrm>
              <a:off x="8036509" y="4191001"/>
              <a:ext cx="583150" cy="2055568"/>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8" name="Text Box 32"/>
            <p:cNvSpPr txBox="1">
              <a:spLocks noChangeArrowheads="1"/>
            </p:cNvSpPr>
            <p:nvPr/>
          </p:nvSpPr>
          <p:spPr bwMode="auto">
            <a:xfrm>
              <a:off x="7933859"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75" name="Text Box 32"/>
            <p:cNvSpPr txBox="1">
              <a:spLocks noChangeArrowheads="1"/>
            </p:cNvSpPr>
            <p:nvPr/>
          </p:nvSpPr>
          <p:spPr bwMode="auto">
            <a:xfrm>
              <a:off x="7989808" y="4801334"/>
              <a:ext cx="753970" cy="646331"/>
            </a:xfrm>
            <a:prstGeom prst="rect">
              <a:avLst/>
            </a:prstGeom>
            <a:noFill/>
            <a:ln w="9525">
              <a:noFill/>
              <a:miter lim="800000"/>
              <a:headEnd/>
              <a:tailEnd/>
            </a:ln>
            <a:effectLst/>
          </p:spPr>
          <p:txBody>
            <a:bodyPr wrap="square">
              <a:spAutoFit/>
            </a:bodyPr>
            <a:lstStyle/>
            <a:p>
              <a:pPr algn="ctr"/>
              <a:r>
                <a:rPr lang="en-US" sz="900" dirty="0" smtClean="0"/>
                <a:t>HE  Trigger for Resource Allocation</a:t>
              </a:r>
              <a:r>
                <a:rPr lang="en-US" sz="900" b="0" dirty="0" smtClean="0"/>
                <a:t>.</a:t>
              </a:r>
              <a:endParaRPr lang="en-US" sz="900" b="0" dirty="0"/>
            </a:p>
          </p:txBody>
        </p:sp>
        <p:grpSp>
          <p:nvGrpSpPr>
            <p:cNvPr id="83" name="Group 71"/>
            <p:cNvGrpSpPr/>
            <p:nvPr/>
          </p:nvGrpSpPr>
          <p:grpSpPr>
            <a:xfrm>
              <a:off x="5550835" y="4724401"/>
              <a:ext cx="1611965" cy="337080"/>
              <a:chOff x="4170176" y="5396195"/>
              <a:chExt cx="2535424" cy="277653"/>
            </a:xfrm>
          </p:grpSpPr>
          <p:sp>
            <p:nvSpPr>
              <p:cNvPr id="94" name="Rectangle 93"/>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5" name="Text Box 32"/>
              <p:cNvSpPr txBox="1">
                <a:spLocks noChangeArrowheads="1"/>
              </p:cNvSpPr>
              <p:nvPr/>
            </p:nvSpPr>
            <p:spPr bwMode="auto">
              <a:xfrm>
                <a:off x="4170176" y="5427627"/>
                <a:ext cx="2535424" cy="246221"/>
              </a:xfrm>
              <a:prstGeom prst="rect">
                <a:avLst/>
              </a:prstGeom>
              <a:noFill/>
              <a:ln w="9525">
                <a:noFill/>
                <a:miter lim="800000"/>
                <a:headEnd/>
                <a:tailEnd/>
              </a:ln>
              <a:effectLst/>
            </p:spPr>
            <p:txBody>
              <a:bodyPr wrap="square">
                <a:spAutoFit/>
              </a:bodyPr>
              <a:lstStyle/>
              <a:p>
                <a:pPr algn="ctr"/>
                <a:r>
                  <a:rPr lang="en-US" sz="1000" dirty="0" smtClean="0"/>
                  <a:t>Response by STA3</a:t>
                </a:r>
                <a:endParaRPr lang="en-US" sz="1000" b="0" dirty="0"/>
              </a:p>
            </p:txBody>
          </p:sp>
        </p:grpSp>
        <p:grpSp>
          <p:nvGrpSpPr>
            <p:cNvPr id="84" name="Group 80"/>
            <p:cNvGrpSpPr/>
            <p:nvPr/>
          </p:nvGrpSpPr>
          <p:grpSpPr>
            <a:xfrm>
              <a:off x="5550835" y="5649559"/>
              <a:ext cx="1840565" cy="337080"/>
              <a:chOff x="4170176" y="5396195"/>
              <a:chExt cx="2535424" cy="277653"/>
            </a:xfrm>
          </p:grpSpPr>
          <p:sp>
            <p:nvSpPr>
              <p:cNvPr id="92" name="Rectangle 91"/>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3" name="Text Box 32"/>
              <p:cNvSpPr txBox="1">
                <a:spLocks noChangeArrowheads="1"/>
              </p:cNvSpPr>
              <p:nvPr/>
            </p:nvSpPr>
            <p:spPr bwMode="auto">
              <a:xfrm>
                <a:off x="4170176" y="5427627"/>
                <a:ext cx="2535424" cy="246221"/>
              </a:xfrm>
              <a:prstGeom prst="rect">
                <a:avLst/>
              </a:prstGeom>
              <a:noFill/>
              <a:ln w="9525">
                <a:noFill/>
                <a:miter lim="800000"/>
                <a:headEnd/>
                <a:tailEnd/>
              </a:ln>
              <a:effectLst/>
            </p:spPr>
            <p:txBody>
              <a:bodyPr wrap="square">
                <a:spAutoFit/>
              </a:bodyPr>
              <a:lstStyle/>
              <a:p>
                <a:pPr algn="ctr"/>
                <a:r>
                  <a:rPr lang="en-US" sz="1000" dirty="0" smtClean="0"/>
                  <a:t>Response by STA6</a:t>
                </a:r>
                <a:endParaRPr lang="en-US" sz="1000" b="0" dirty="0"/>
              </a:p>
            </p:txBody>
          </p:sp>
        </p:grpSp>
        <p:grpSp>
          <p:nvGrpSpPr>
            <p:cNvPr id="85" name="Group 86"/>
            <p:cNvGrpSpPr/>
            <p:nvPr/>
          </p:nvGrpSpPr>
          <p:grpSpPr>
            <a:xfrm>
              <a:off x="5486400" y="4191005"/>
              <a:ext cx="2209800" cy="337964"/>
              <a:chOff x="4170176" y="5396195"/>
              <a:chExt cx="2535424" cy="278381"/>
            </a:xfrm>
          </p:grpSpPr>
          <p:sp>
            <p:nvSpPr>
              <p:cNvPr id="90" name="Rectangle 89"/>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1" name="Text Box 32"/>
              <p:cNvSpPr txBox="1">
                <a:spLocks noChangeArrowheads="1"/>
              </p:cNvSpPr>
              <p:nvPr/>
            </p:nvSpPr>
            <p:spPr bwMode="auto">
              <a:xfrm>
                <a:off x="4170176" y="5428356"/>
                <a:ext cx="2535424" cy="246220"/>
              </a:xfrm>
              <a:prstGeom prst="rect">
                <a:avLst/>
              </a:prstGeom>
              <a:noFill/>
              <a:ln w="9525">
                <a:noFill/>
                <a:miter lim="800000"/>
                <a:headEnd/>
                <a:tailEnd/>
              </a:ln>
              <a:effectLst/>
            </p:spPr>
            <p:txBody>
              <a:bodyPr wrap="square">
                <a:spAutoFit/>
              </a:bodyPr>
              <a:lstStyle/>
              <a:p>
                <a:pPr algn="ctr"/>
                <a:r>
                  <a:rPr lang="en-US" sz="1000" dirty="0" smtClean="0"/>
                  <a:t>Response by STA1</a:t>
                </a:r>
                <a:endParaRPr lang="en-US" sz="1000" b="0" dirty="0"/>
              </a:p>
            </p:txBody>
          </p:sp>
        </p:grpSp>
        <p:sp>
          <p:nvSpPr>
            <p:cNvPr id="87" name="Rectangle 86"/>
            <p:cNvSpPr/>
            <p:nvPr/>
          </p:nvSpPr>
          <p:spPr bwMode="auto">
            <a:xfrm>
              <a:off x="7010400" y="4723912"/>
              <a:ext cx="840124" cy="29453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8" name="Rectangle 87"/>
            <p:cNvSpPr/>
            <p:nvPr/>
          </p:nvSpPr>
          <p:spPr bwMode="auto">
            <a:xfrm>
              <a:off x="7467600" y="4191000"/>
              <a:ext cx="381000" cy="29453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9" name="Rectangle 88"/>
            <p:cNvSpPr/>
            <p:nvPr/>
          </p:nvSpPr>
          <p:spPr bwMode="auto">
            <a:xfrm>
              <a:off x="7239000" y="5638800"/>
              <a:ext cx="609600" cy="3048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grpSp>
      <p:sp>
        <p:nvSpPr>
          <p:cNvPr id="96" name="Content Placeholder 2"/>
          <p:cNvSpPr txBox="1">
            <a:spLocks/>
          </p:cNvSpPr>
          <p:nvPr/>
        </p:nvSpPr>
        <p:spPr bwMode="auto">
          <a:xfrm>
            <a:off x="381000" y="4572000"/>
            <a:ext cx="3581400" cy="1752600"/>
          </a:xfrm>
          <a:prstGeom prst="rect">
            <a:avLst/>
          </a:prstGeom>
          <a:noFill/>
          <a:ln w="9525">
            <a:noFill/>
            <a:miter lim="800000"/>
            <a:headEnd/>
            <a:tailEnd/>
          </a:ln>
        </p:spPr>
        <p:txBody>
          <a:bodyPr vert="horz" wrap="square" lIns="91440" tIns="0" rIns="92075" bIns="0" numCol="1" anchor="t" anchorCtr="0" compatLnSpc="1">
            <a:prstTxWarp prst="textNoShape">
              <a:avLst/>
            </a:prstTxWarp>
          </a:bodyPr>
          <a:lstStyle/>
          <a:p>
            <a:pPr marL="685800" lvl="3" indent="-342900" eaLnBrk="1" hangingPunct="1">
              <a:spcBef>
                <a:spcPct val="20000"/>
              </a:spcBef>
              <a:buFontTx/>
              <a:buChar char="–"/>
            </a:pPr>
            <a:r>
              <a:rPr kumimoji="0" lang="en-US" sz="2000" b="0" i="0" u="none" strike="noStrike" kern="0" cap="none" spc="0" normalizeH="0" baseline="0" noProof="0" dirty="0" smtClean="0">
                <a:ln>
                  <a:noFill/>
                </a:ln>
                <a:solidFill>
                  <a:srgbClr val="FF0000"/>
                </a:solidFill>
                <a:effectLst/>
                <a:uLnTx/>
                <a:uFillTx/>
                <a:latin typeface="Arial" pitchFamily="34" charset="0"/>
                <a:cs typeface="Arial" pitchFamily="34" charset="0"/>
              </a:rPr>
              <a:t>The better way to avoid padding</a:t>
            </a:r>
            <a:r>
              <a:rPr kumimoji="0" lang="en-US" sz="2000" b="0" i="0" u="none" strike="noStrike" kern="0" cap="none" spc="0" normalizeH="0" noProof="0" dirty="0" smtClean="0">
                <a:ln>
                  <a:noFill/>
                </a:ln>
                <a:solidFill>
                  <a:srgbClr val="FF0000"/>
                </a:solidFill>
                <a:effectLst/>
                <a:uLnTx/>
                <a:uFillTx/>
                <a:latin typeface="Arial" pitchFamily="34" charset="0"/>
                <a:cs typeface="Arial" pitchFamily="34" charset="0"/>
              </a:rPr>
              <a:t> issue is to keep same length </a:t>
            </a:r>
            <a:r>
              <a:rPr lang="en-US" sz="2000" kern="0" noProof="0" dirty="0" smtClean="0">
                <a:solidFill>
                  <a:srgbClr val="FF0000"/>
                </a:solidFill>
                <a:latin typeface="Arial" pitchFamily="34" charset="0"/>
                <a:cs typeface="Arial" pitchFamily="34" charset="0"/>
              </a:rPr>
              <a:t>of</a:t>
            </a:r>
            <a:r>
              <a:rPr lang="en-US" sz="2000" kern="0" dirty="0" smtClean="0">
                <a:solidFill>
                  <a:srgbClr val="FF0000"/>
                </a:solidFill>
                <a:latin typeface="Arial" pitchFamily="34" charset="0"/>
                <a:cs typeface="Arial" pitchFamily="34" charset="0"/>
              </a:rPr>
              <a:t> transmissions in UL MU OFDMA. </a:t>
            </a:r>
            <a:r>
              <a:rPr kumimoji="0" lang="en-US" sz="2000" b="0" i="0" u="none" strike="noStrike" kern="0" cap="none" spc="0" normalizeH="0" baseline="0" noProof="0" dirty="0" smtClean="0">
                <a:ln>
                  <a:noFill/>
                </a:ln>
                <a:solidFill>
                  <a:srgbClr val="FF0000"/>
                </a:solidFill>
                <a:effectLst/>
                <a:uLnTx/>
                <a:uFillTx/>
                <a:latin typeface="Arial" pitchFamily="34" charset="0"/>
                <a:cs typeface="Arial" pitchFamily="34" charset="0"/>
              </a:rPr>
              <a:t> </a:t>
            </a:r>
            <a:endParaRPr kumimoji="0" lang="en-US" sz="2000" b="0" i="0" u="none" strike="noStrike" kern="0" cap="none" spc="0" normalizeH="0" baseline="0" noProof="0" dirty="0" smtClean="0">
              <a:ln>
                <a:noFill/>
              </a:ln>
              <a:solidFill>
                <a:srgbClr val="FF0000"/>
              </a:solidFill>
              <a:effectLst/>
              <a:uLnTx/>
              <a:uFillTx/>
              <a:latin typeface="Calibri" pitchFamily="34" charset="0"/>
              <a:cs typeface="Calibri"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19</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Conclusion   </a:t>
            </a:r>
          </a:p>
          <a:p>
            <a:pPr marL="685800" lvl="3" indent="-342900"/>
            <a:r>
              <a:rPr lang="en-US" sz="1800" dirty="0" smtClean="0">
                <a:latin typeface="Arial" pitchFamily="34" charset="0"/>
                <a:cs typeface="Arial" pitchFamily="34" charset="0"/>
              </a:rPr>
              <a:t>Trigger frame used to for random access might have some issues that impacts on user experience</a:t>
            </a:r>
          </a:p>
          <a:p>
            <a:pPr marL="1028700" lvl="4" indent="-342900"/>
            <a:r>
              <a:rPr lang="en-US" sz="1800" dirty="0" smtClean="0">
                <a:latin typeface="Arial" pitchFamily="34" charset="0"/>
                <a:cs typeface="Arial" pitchFamily="34" charset="0"/>
              </a:rPr>
              <a:t>Longer random access latency</a:t>
            </a:r>
          </a:p>
          <a:p>
            <a:pPr marL="1028700" lvl="4" indent="-342900"/>
            <a:r>
              <a:rPr lang="en-US" sz="1800" dirty="0" smtClean="0">
                <a:latin typeface="Arial" pitchFamily="34" charset="0"/>
                <a:cs typeface="Arial" pitchFamily="34" charset="0"/>
              </a:rPr>
              <a:t>Less transmission efficiency (time waste </a:t>
            </a:r>
            <a:r>
              <a:rPr lang="en-US" sz="1800" dirty="0" err="1" smtClean="0">
                <a:latin typeface="Arial" pitchFamily="34" charset="0"/>
                <a:cs typeface="Arial" pitchFamily="34" charset="0"/>
              </a:rPr>
              <a:t>v.s</a:t>
            </a:r>
            <a:r>
              <a:rPr lang="en-US" sz="1800" dirty="0" smtClean="0">
                <a:latin typeface="Arial" pitchFamily="34" charset="0"/>
                <a:cs typeface="Arial" pitchFamily="34" charset="0"/>
              </a:rPr>
              <a:t>. retransmission due to collision)</a:t>
            </a:r>
          </a:p>
          <a:p>
            <a:pPr marL="1028700" lvl="4" indent="-342900"/>
            <a:r>
              <a:rPr lang="en-US" sz="1800" dirty="0" smtClean="0">
                <a:latin typeface="Arial" pitchFamily="34" charset="0"/>
                <a:cs typeface="Arial" pitchFamily="34" charset="0"/>
              </a:rPr>
              <a:t>Higher overhead.</a:t>
            </a:r>
          </a:p>
          <a:p>
            <a:pPr marL="685800" lvl="3" indent="-342900"/>
            <a:r>
              <a:rPr lang="en-US" sz="1800" dirty="0" smtClean="0">
                <a:latin typeface="Arial" pitchFamily="34" charset="0"/>
                <a:cs typeface="Arial" pitchFamily="34" charset="0"/>
              </a:rPr>
              <a:t>Trigger response efficiency decreasing due to</a:t>
            </a:r>
          </a:p>
          <a:p>
            <a:pPr marL="1028700" lvl="4" indent="-342900"/>
            <a:r>
              <a:rPr lang="en-US" sz="1800" dirty="0" smtClean="0">
                <a:latin typeface="Arial" pitchFamily="34" charset="0"/>
                <a:cs typeface="Arial" pitchFamily="34" charset="0"/>
              </a:rPr>
              <a:t>Padding caused by UL MU OFDMA</a:t>
            </a:r>
          </a:p>
          <a:p>
            <a:pPr marL="1028700" lvl="4" indent="-342900"/>
            <a:r>
              <a:rPr lang="en-US" sz="1800" dirty="0" smtClean="0">
                <a:latin typeface="Arial" pitchFamily="34" charset="0"/>
                <a:cs typeface="Arial" pitchFamily="34" charset="0"/>
              </a:rPr>
              <a:t>Overhead caused by extra frame exchange.  </a:t>
            </a:r>
          </a:p>
          <a:p>
            <a:pPr marL="685800" lvl="3" indent="-342900"/>
            <a:r>
              <a:rPr lang="en-US" sz="1800" dirty="0" smtClean="0">
                <a:latin typeface="Arial" pitchFamily="34" charset="0"/>
                <a:cs typeface="Arial" pitchFamily="34" charset="0"/>
              </a:rPr>
              <a:t>We need some mechanism </a:t>
            </a:r>
          </a:p>
          <a:p>
            <a:pPr marL="1028700" lvl="4" indent="-342900">
              <a:buFont typeface="Arial" pitchFamily="34" charset="0"/>
              <a:buChar char="•"/>
            </a:pPr>
            <a:r>
              <a:rPr lang="en-US" sz="1800" dirty="0" smtClean="0">
                <a:latin typeface="Arial" pitchFamily="34" charset="0"/>
                <a:cs typeface="Arial" pitchFamily="34" charset="0"/>
              </a:rPr>
              <a:t>Reducing trigger frame overhead</a:t>
            </a:r>
          </a:p>
          <a:p>
            <a:pPr marL="1028700" lvl="4" indent="-342900">
              <a:buFont typeface="Arial" pitchFamily="34" charset="0"/>
              <a:buChar char="•"/>
            </a:pPr>
            <a:r>
              <a:rPr lang="en-US" sz="1800" dirty="0" smtClean="0">
                <a:latin typeface="Arial" pitchFamily="34" charset="0"/>
                <a:cs typeface="Arial" pitchFamily="34" charset="0"/>
              </a:rPr>
              <a:t>Improving trigger response efficiency</a:t>
            </a:r>
          </a:p>
          <a:p>
            <a:pPr marL="1028700" lvl="4" indent="-342900">
              <a:buFont typeface="Arial" pitchFamily="34" charset="0"/>
              <a:buChar char="•"/>
            </a:pPr>
            <a:r>
              <a:rPr lang="en-US" sz="1800" dirty="0" smtClean="0">
                <a:latin typeface="Arial" pitchFamily="34" charset="0"/>
                <a:cs typeface="Arial" pitchFamily="34" charset="0"/>
              </a:rPr>
              <a:t>Reduce the random access latency</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802.11ax SFD specifies OFDMA to be supported.</a:t>
            </a:r>
          </a:p>
          <a:p>
            <a:r>
              <a:rPr lang="en-US" b="0" dirty="0" smtClean="0"/>
              <a:t>UL MU transmissions can be </a:t>
            </a:r>
          </a:p>
          <a:p>
            <a:pPr lvl="1"/>
            <a:r>
              <a:rPr lang="en-US" sz="2400" b="0" dirty="0" smtClean="0"/>
              <a:t>scheduled by AP’s trigger frame if  AP has knowledge about STA’s buffered data for UL transmissions, or</a:t>
            </a:r>
          </a:p>
          <a:p>
            <a:pPr lvl="1"/>
            <a:r>
              <a:rPr lang="en-US" sz="2400" dirty="0" smtClean="0"/>
              <a:t>t</a:t>
            </a:r>
            <a:r>
              <a:rPr lang="en-US" sz="2400" b="0" dirty="0" smtClean="0"/>
              <a:t>riggered by AP to allow multiple STAs to perform UL MU random access to acquire TXOP for UL transmissions.</a:t>
            </a:r>
          </a:p>
          <a:p>
            <a:r>
              <a:rPr lang="en-US" b="0" dirty="0" smtClean="0"/>
              <a:t>In this contribution,  we will </a:t>
            </a:r>
          </a:p>
          <a:p>
            <a:pPr lvl="1"/>
            <a:r>
              <a:rPr lang="en-US" sz="2400" b="0" dirty="0" smtClean="0"/>
              <a:t>analyze the OFDMA based UL MU random access performance and related issues. </a:t>
            </a:r>
          </a:p>
          <a:p>
            <a:pPr>
              <a:buNone/>
            </a:pPr>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11-15-0132-05-00ax-spec-framework </a:t>
            </a:r>
          </a:p>
          <a:p>
            <a:pPr marL="457200" indent="-457200">
              <a:buAutoNum type="arabicPeriod"/>
            </a:pPr>
            <a:r>
              <a:rPr lang="en-US" sz="1800" b="0" dirty="0" smtClean="0"/>
              <a:t>11-15-0362-00-00ax-beacon-issues-2 </a:t>
            </a:r>
          </a:p>
          <a:p>
            <a:pPr marL="457200" indent="-457200">
              <a:buAutoNum type="arabicPeriod"/>
            </a:pPr>
            <a:r>
              <a:rPr lang="en-US" sz="1800" b="0" dirty="0" smtClean="0"/>
              <a:t>11-15-0572-00-00ax-phy-inefficiency-of-256-fft-per-20mhz</a:t>
            </a:r>
          </a:p>
          <a:p>
            <a:pPr marL="457200" indent="-457200">
              <a:buAutoNum type="arabicPeriod"/>
            </a:pPr>
            <a:r>
              <a:rPr lang="en-US" sz="1800" b="0" dirty="0" smtClean="0"/>
              <a:t>11-15-0336-01-00ax-mac-overhead-analysis-of-mu-transmissions</a:t>
            </a:r>
          </a:p>
          <a:p>
            <a:pPr marL="457200" indent="-457200">
              <a:buAutoNum type="arabicPeriod"/>
            </a:pPr>
            <a:r>
              <a:rPr lang="en-US" sz="1800" b="0" dirty="0" smtClean="0"/>
              <a:t>11-14-0980-12-00ax-simulation-scenarios</a:t>
            </a:r>
          </a:p>
          <a:p>
            <a:pPr marL="457200" indent="-457200">
              <a:buAutoNum type="arabicPeriod"/>
            </a:pPr>
            <a:endParaRPr lang="en-US" sz="1800" b="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20</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Requirements in SFD </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PHY</a:t>
            </a:r>
          </a:p>
          <a:p>
            <a:pPr lvl="1"/>
            <a:r>
              <a:rPr lang="en-US" dirty="0" smtClean="0"/>
              <a:t>Legacy Preamble</a:t>
            </a:r>
          </a:p>
          <a:p>
            <a:pPr lvl="2"/>
            <a:r>
              <a:rPr lang="en-US" dirty="0" smtClean="0"/>
              <a:t>An HE PPDU shall include the legacy preamble (L-STF, L-LTF and L-SIG), duplicated on each 20 MHz, for backward compatibility with legacy devices.</a:t>
            </a:r>
          </a:p>
          <a:p>
            <a:pPr lvl="1"/>
            <a:r>
              <a:rPr lang="en-US" dirty="0" smtClean="0"/>
              <a:t>HE Preamble</a:t>
            </a:r>
          </a:p>
          <a:p>
            <a:pPr lvl="2"/>
            <a:r>
              <a:rPr lang="en-US" dirty="0" smtClean="0"/>
              <a:t>HE-SIG-A (using a DFT period of 3.2 µs and subcarrier spacing of 312.5 kHz) is duplicated on each 20 MHz after the legacy preamble to indicate common control information</a:t>
            </a:r>
          </a:p>
          <a:p>
            <a:pPr lvl="2"/>
            <a:r>
              <a:rPr lang="en-US" dirty="0" smtClean="0"/>
              <a:t>Downlink HE MU PPDU shall include HE-SIG-B field, and the number of OFDM symbols of HE-SIG-B field is variable</a:t>
            </a:r>
          </a:p>
          <a:p>
            <a:pPr lvl="2"/>
            <a:r>
              <a:rPr lang="en-US" dirty="0" smtClean="0"/>
              <a:t>HE-STF of a non-trigger-based PPDU has a periodicity of 0.8 µs with 5 periods.</a:t>
            </a:r>
          </a:p>
          <a:p>
            <a:pPr lvl="2"/>
            <a:r>
              <a:rPr lang="en-US" dirty="0" smtClean="0"/>
              <a:t>The HE-STF of a trigger-based PPDU has a periodicity of 1.6 µs with 5 periods.</a:t>
            </a:r>
          </a:p>
          <a:p>
            <a:pPr lvl="3"/>
            <a:r>
              <a:rPr lang="en-US" dirty="0" smtClean="0"/>
              <a:t>A trigger-based PPDU is an UL PPDU sent in response to a trigger frame </a:t>
            </a:r>
          </a:p>
          <a:p>
            <a:pPr lvl="2"/>
            <a:r>
              <a:rPr lang="en-US" dirty="0" smtClean="0"/>
              <a:t>The HE-LTF shall adopt a structure of using P matrix in the data tones as in 11ac.</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Requirements in SFD  </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UL MU OFDMA</a:t>
            </a:r>
            <a:endParaRPr lang="en-US" dirty="0" smtClean="0"/>
          </a:p>
          <a:p>
            <a:pPr lvl="1"/>
            <a:r>
              <a:rPr lang="en-US" dirty="0" smtClean="0"/>
              <a:t>An UL MU PPDU (MU-MIMO or OFDMA) is sent as an immediate response (IFS TBD) to a Trigger frame (format TBD) sent by the AP. </a:t>
            </a:r>
          </a:p>
          <a:p>
            <a:pPr lvl="1"/>
            <a:r>
              <a:rPr lang="en-US" dirty="0" smtClean="0"/>
              <a:t>HE-PPDU for UL-OFDMA shall support UL data transmission below 20 MHz for an HE STA. </a:t>
            </a:r>
          </a:p>
          <a:p>
            <a:pPr lvl="1"/>
            <a:r>
              <a:rPr lang="en-US" dirty="0" smtClean="0"/>
              <a:t>The amendment shall include a mechanism to multiplex BA/ACK responses to DL MU transmission.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Access Procedure </a:t>
            </a:r>
            <a:endParaRPr lang="en-US" dirty="0"/>
          </a:p>
        </p:txBody>
      </p:sp>
      <p:sp>
        <p:nvSpPr>
          <p:cNvPr id="3" name="Content Placeholder 2"/>
          <p:cNvSpPr>
            <a:spLocks noGrp="1"/>
          </p:cNvSpPr>
          <p:nvPr>
            <p:ph idx="1"/>
          </p:nvPr>
        </p:nvSpPr>
        <p:spPr>
          <a:xfrm>
            <a:off x="381000" y="1371600"/>
            <a:ext cx="8153400" cy="2133600"/>
          </a:xfrm>
        </p:spPr>
        <p:txBody>
          <a:bodyPr lIns="91440" tIns="0" bIns="0"/>
          <a:lstStyle/>
          <a:p>
            <a:pPr marL="342900" lvl="2" indent="-342900"/>
            <a:r>
              <a:rPr lang="en-US" sz="2400" b="1" dirty="0" smtClean="0">
                <a:ea typeface="+mn-ea"/>
              </a:rPr>
              <a:t>Basic UL MU Access Procedure (example)  </a:t>
            </a:r>
          </a:p>
          <a:p>
            <a:pPr marL="685800" lvl="3" indent="-342900"/>
            <a:r>
              <a:rPr lang="en-US" sz="2000" dirty="0" smtClean="0">
                <a:ea typeface="+mn-ea"/>
              </a:rPr>
              <a:t>HE UL MU random access </a:t>
            </a:r>
          </a:p>
          <a:p>
            <a:pPr marL="685800" lvl="3" indent="-342900"/>
            <a:r>
              <a:rPr lang="en-US" sz="2000" dirty="0" smtClean="0">
                <a:ea typeface="+mn-ea"/>
              </a:rPr>
              <a:t>HE UL MU transmissions</a:t>
            </a:r>
          </a:p>
          <a:p>
            <a:pPr marL="685800" lvl="3" indent="-342900"/>
            <a:r>
              <a:rPr lang="en-US" sz="2000" dirty="0" smtClean="0">
                <a:ea typeface="+mn-ea"/>
              </a:rPr>
              <a:t>HE UL Re-transmission</a:t>
            </a: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grpSp>
        <p:nvGrpSpPr>
          <p:cNvPr id="5" name="Group 4"/>
          <p:cNvGrpSpPr/>
          <p:nvPr/>
        </p:nvGrpSpPr>
        <p:grpSpPr>
          <a:xfrm>
            <a:off x="273524" y="3700790"/>
            <a:ext cx="8747256" cy="2776210"/>
            <a:chOff x="273524" y="3146369"/>
            <a:chExt cx="8747256" cy="2776210"/>
          </a:xfrm>
        </p:grpSpPr>
        <p:sp>
          <p:nvSpPr>
            <p:cNvPr id="7" name="Rectangle 6"/>
            <p:cNvSpPr/>
            <p:nvPr/>
          </p:nvSpPr>
          <p:spPr bwMode="auto">
            <a:xfrm>
              <a:off x="1140471" y="3815581"/>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cxnSp>
          <p:nvCxnSpPr>
            <p:cNvPr id="8" name="Straight Connector 7"/>
            <p:cNvCxnSpPr/>
            <p:nvPr/>
          </p:nvCxnSpPr>
          <p:spPr bwMode="auto">
            <a:xfrm>
              <a:off x="273524" y="5599122"/>
              <a:ext cx="87472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 Box 32"/>
            <p:cNvSpPr txBox="1">
              <a:spLocks noChangeArrowheads="1"/>
            </p:cNvSpPr>
            <p:nvPr/>
          </p:nvSpPr>
          <p:spPr bwMode="auto">
            <a:xfrm>
              <a:off x="1018914" y="5652746"/>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1" name="Text Box 32"/>
            <p:cNvSpPr txBox="1">
              <a:spLocks noChangeArrowheads="1"/>
            </p:cNvSpPr>
            <p:nvPr/>
          </p:nvSpPr>
          <p:spPr bwMode="auto">
            <a:xfrm>
              <a:off x="1064268" y="4196796"/>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a:t>
              </a:r>
              <a:endParaRPr lang="en-US" sz="900" b="0" dirty="0"/>
            </a:p>
          </p:txBody>
        </p:sp>
        <p:grpSp>
          <p:nvGrpSpPr>
            <p:cNvPr id="12" name="Group 79"/>
            <p:cNvGrpSpPr/>
            <p:nvPr/>
          </p:nvGrpSpPr>
          <p:grpSpPr>
            <a:xfrm>
              <a:off x="1903415" y="3819975"/>
              <a:ext cx="1065443" cy="404953"/>
              <a:chOff x="3091176" y="4195147"/>
              <a:chExt cx="1065443" cy="404953"/>
            </a:xfrm>
          </p:grpSpPr>
          <p:sp>
            <p:nvSpPr>
              <p:cNvPr id="67" name="Rectangle 6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STA1</a:t>
                </a:r>
                <a:endParaRPr lang="en-US" sz="1000" b="0" dirty="0"/>
              </a:p>
            </p:txBody>
          </p:sp>
        </p:grpSp>
        <p:grpSp>
          <p:nvGrpSpPr>
            <p:cNvPr id="13" name="Group 80"/>
            <p:cNvGrpSpPr/>
            <p:nvPr/>
          </p:nvGrpSpPr>
          <p:grpSpPr>
            <a:xfrm>
              <a:off x="1903411" y="4288069"/>
              <a:ext cx="1065443" cy="404953"/>
              <a:chOff x="3091176" y="4195147"/>
              <a:chExt cx="1065443" cy="404953"/>
            </a:xfrm>
          </p:grpSpPr>
          <p:sp>
            <p:nvSpPr>
              <p:cNvPr id="65" name="Rectangle 6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STA2</a:t>
                </a:r>
                <a:endParaRPr lang="en-US" sz="1000" b="0" dirty="0"/>
              </a:p>
            </p:txBody>
          </p:sp>
        </p:grpSp>
        <p:grpSp>
          <p:nvGrpSpPr>
            <p:cNvPr id="14" name="Group 83"/>
            <p:cNvGrpSpPr/>
            <p:nvPr/>
          </p:nvGrpSpPr>
          <p:grpSpPr>
            <a:xfrm>
              <a:off x="1903407" y="4745277"/>
              <a:ext cx="1065443" cy="404953"/>
              <a:chOff x="3091176" y="4195147"/>
              <a:chExt cx="1065443" cy="404953"/>
            </a:xfrm>
          </p:grpSpPr>
          <p:sp>
            <p:nvSpPr>
              <p:cNvPr id="63" name="Rectangle 6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4"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STA3</a:t>
                </a:r>
                <a:endParaRPr lang="en-US" sz="1000" b="0" dirty="0"/>
              </a:p>
            </p:txBody>
          </p:sp>
        </p:grpSp>
        <p:grpSp>
          <p:nvGrpSpPr>
            <p:cNvPr id="15" name="Group 86"/>
            <p:cNvGrpSpPr/>
            <p:nvPr/>
          </p:nvGrpSpPr>
          <p:grpSpPr>
            <a:xfrm>
              <a:off x="1903403" y="5213371"/>
              <a:ext cx="1065443" cy="404953"/>
              <a:chOff x="3091176" y="4195147"/>
              <a:chExt cx="1065443" cy="404953"/>
            </a:xfrm>
          </p:grpSpPr>
          <p:sp>
            <p:nvSpPr>
              <p:cNvPr id="61" name="Rectangle 6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2"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STA4</a:t>
                </a:r>
                <a:endParaRPr lang="en-US" sz="1000" b="0" dirty="0"/>
              </a:p>
            </p:txBody>
          </p:sp>
        </p:grpSp>
        <p:sp>
          <p:nvSpPr>
            <p:cNvPr id="16" name="Text Box 32"/>
            <p:cNvSpPr txBox="1">
              <a:spLocks noChangeArrowheads="1"/>
            </p:cNvSpPr>
            <p:nvPr/>
          </p:nvSpPr>
          <p:spPr bwMode="auto">
            <a:xfrm>
              <a:off x="1939862" y="5653685"/>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17" name="Text Box 32"/>
            <p:cNvSpPr txBox="1">
              <a:spLocks noChangeArrowheads="1"/>
            </p:cNvSpPr>
            <p:nvPr/>
          </p:nvSpPr>
          <p:spPr bwMode="auto">
            <a:xfrm>
              <a:off x="5091992" y="5660150"/>
              <a:ext cx="1023363" cy="246221"/>
            </a:xfrm>
            <a:prstGeom prst="rect">
              <a:avLst/>
            </a:prstGeom>
            <a:noFill/>
            <a:ln w="9525">
              <a:noFill/>
              <a:miter lim="800000"/>
              <a:headEnd/>
              <a:tailEnd/>
            </a:ln>
            <a:effectLst/>
          </p:spPr>
          <p:txBody>
            <a:bodyPr wrap="square">
              <a:spAutoFit/>
            </a:bodyPr>
            <a:lstStyle/>
            <a:p>
              <a:pPr algn="ctr"/>
              <a:r>
                <a:rPr lang="en-US" sz="1000" dirty="0" smtClean="0"/>
                <a:t>AP </a:t>
              </a:r>
              <a:endParaRPr lang="en-US" sz="1000" b="0" i="1" dirty="0"/>
            </a:p>
          </p:txBody>
        </p:sp>
        <p:grpSp>
          <p:nvGrpSpPr>
            <p:cNvPr id="18" name="Group 79"/>
            <p:cNvGrpSpPr/>
            <p:nvPr/>
          </p:nvGrpSpPr>
          <p:grpSpPr>
            <a:xfrm>
              <a:off x="5061335" y="3819963"/>
              <a:ext cx="1065443" cy="387707"/>
              <a:chOff x="3091176" y="4195147"/>
              <a:chExt cx="1065443" cy="387707"/>
            </a:xfrm>
          </p:grpSpPr>
          <p:sp>
            <p:nvSpPr>
              <p:cNvPr id="59" name="Rectangle 5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60"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19" name="Group 80"/>
            <p:cNvGrpSpPr/>
            <p:nvPr/>
          </p:nvGrpSpPr>
          <p:grpSpPr>
            <a:xfrm>
              <a:off x="5061331" y="4288057"/>
              <a:ext cx="1065443" cy="387707"/>
              <a:chOff x="3091176" y="4195147"/>
              <a:chExt cx="1065443" cy="387707"/>
            </a:xfrm>
          </p:grpSpPr>
          <p:sp>
            <p:nvSpPr>
              <p:cNvPr id="57" name="Rectangle 5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8" name="Text Box 32"/>
              <p:cNvSpPr txBox="1">
                <a:spLocks noChangeArrowheads="1"/>
              </p:cNvSpPr>
              <p:nvPr/>
            </p:nvSpPr>
            <p:spPr bwMode="auto">
              <a:xfrm>
                <a:off x="3091176" y="4276192"/>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20" name="Group 83"/>
            <p:cNvGrpSpPr/>
            <p:nvPr/>
          </p:nvGrpSpPr>
          <p:grpSpPr>
            <a:xfrm>
              <a:off x="5061327" y="4745265"/>
              <a:ext cx="1065443" cy="387707"/>
              <a:chOff x="3091176" y="4195147"/>
              <a:chExt cx="1065443" cy="387707"/>
            </a:xfrm>
          </p:grpSpPr>
          <p:sp>
            <p:nvSpPr>
              <p:cNvPr id="55" name="Rectangle 5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6"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21" name="Group 86"/>
            <p:cNvGrpSpPr/>
            <p:nvPr/>
          </p:nvGrpSpPr>
          <p:grpSpPr>
            <a:xfrm>
              <a:off x="5061323" y="5213359"/>
              <a:ext cx="1065443" cy="387707"/>
              <a:chOff x="3091176" y="4195147"/>
              <a:chExt cx="1065443" cy="387707"/>
            </a:xfrm>
          </p:grpSpPr>
          <p:sp>
            <p:nvSpPr>
              <p:cNvPr id="53" name="Rectangle 5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4"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sp>
          <p:nvSpPr>
            <p:cNvPr id="22" name="Text Box 32"/>
            <p:cNvSpPr txBox="1">
              <a:spLocks noChangeArrowheads="1"/>
            </p:cNvSpPr>
            <p:nvPr/>
          </p:nvSpPr>
          <p:spPr bwMode="auto">
            <a:xfrm>
              <a:off x="3882012" y="5663624"/>
              <a:ext cx="1175852" cy="246221"/>
            </a:xfrm>
            <a:prstGeom prst="rect">
              <a:avLst/>
            </a:prstGeom>
            <a:noFill/>
            <a:ln w="9525">
              <a:noFill/>
              <a:miter lim="800000"/>
              <a:headEnd/>
              <a:tailEnd/>
            </a:ln>
            <a:effectLst/>
          </p:spPr>
          <p:txBody>
            <a:bodyPr wrap="square">
              <a:spAutoFit/>
            </a:bodyPr>
            <a:lstStyle/>
            <a:p>
              <a:pPr algn="ctr"/>
              <a:r>
                <a:rPr lang="en-US" sz="1000" dirty="0" smtClean="0"/>
                <a:t>MU STAs </a:t>
              </a:r>
              <a:endParaRPr lang="en-US" sz="1000" b="0" i="1" dirty="0"/>
            </a:p>
          </p:txBody>
        </p:sp>
        <p:sp>
          <p:nvSpPr>
            <p:cNvPr id="23" name="Text Box 32"/>
            <p:cNvSpPr txBox="1">
              <a:spLocks noChangeArrowheads="1"/>
            </p:cNvSpPr>
            <p:nvPr/>
          </p:nvSpPr>
          <p:spPr bwMode="auto">
            <a:xfrm>
              <a:off x="931751" y="3146369"/>
              <a:ext cx="23754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RA   </a:t>
              </a:r>
              <a:endParaRPr lang="en-US" sz="1100" b="0" i="1" dirty="0">
                <a:solidFill>
                  <a:srgbClr val="FF0000"/>
                </a:solidFill>
              </a:endParaRPr>
            </a:p>
          </p:txBody>
        </p:sp>
        <p:sp>
          <p:nvSpPr>
            <p:cNvPr id="24" name="Left Brace 23"/>
            <p:cNvSpPr/>
            <p:nvPr/>
          </p:nvSpPr>
          <p:spPr>
            <a:xfrm rot="5400000">
              <a:off x="1983774" y="2621603"/>
              <a:ext cx="271023" cy="2004722"/>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6" name="Group 122"/>
            <p:cNvGrpSpPr/>
            <p:nvPr/>
          </p:nvGrpSpPr>
          <p:grpSpPr>
            <a:xfrm>
              <a:off x="3920399" y="3819975"/>
              <a:ext cx="1065443" cy="404953"/>
              <a:chOff x="3091176" y="4195147"/>
              <a:chExt cx="1065443" cy="404953"/>
            </a:xfrm>
          </p:grpSpPr>
          <p:sp>
            <p:nvSpPr>
              <p:cNvPr id="51" name="Rectangle 5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2"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STA1</a:t>
                </a:r>
                <a:endParaRPr lang="en-US" sz="1000" b="0" dirty="0"/>
              </a:p>
            </p:txBody>
          </p:sp>
        </p:grpSp>
        <p:grpSp>
          <p:nvGrpSpPr>
            <p:cNvPr id="27" name="Group 125"/>
            <p:cNvGrpSpPr/>
            <p:nvPr/>
          </p:nvGrpSpPr>
          <p:grpSpPr>
            <a:xfrm>
              <a:off x="3920395" y="4288069"/>
              <a:ext cx="1065443" cy="404953"/>
              <a:chOff x="3091176" y="4195147"/>
              <a:chExt cx="1065443" cy="404953"/>
            </a:xfrm>
          </p:grpSpPr>
          <p:sp>
            <p:nvSpPr>
              <p:cNvPr id="49" name="Rectangle 4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0"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STA2</a:t>
                </a:r>
                <a:endParaRPr lang="en-US" sz="1000" b="0" dirty="0"/>
              </a:p>
            </p:txBody>
          </p:sp>
        </p:grpSp>
        <p:grpSp>
          <p:nvGrpSpPr>
            <p:cNvPr id="28" name="Group 128"/>
            <p:cNvGrpSpPr/>
            <p:nvPr/>
          </p:nvGrpSpPr>
          <p:grpSpPr>
            <a:xfrm>
              <a:off x="3920391" y="4745277"/>
              <a:ext cx="1065443" cy="404953"/>
              <a:chOff x="3091176" y="4195147"/>
              <a:chExt cx="1065443" cy="404953"/>
            </a:xfrm>
          </p:grpSpPr>
          <p:sp>
            <p:nvSpPr>
              <p:cNvPr id="47" name="Rectangle 4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STA3</a:t>
                </a:r>
                <a:endParaRPr lang="en-US" sz="1000" b="0" dirty="0"/>
              </a:p>
            </p:txBody>
          </p:sp>
        </p:grpSp>
        <p:grpSp>
          <p:nvGrpSpPr>
            <p:cNvPr id="29" name="Group 131"/>
            <p:cNvGrpSpPr/>
            <p:nvPr/>
          </p:nvGrpSpPr>
          <p:grpSpPr>
            <a:xfrm>
              <a:off x="3920387" y="5213371"/>
              <a:ext cx="1065443" cy="404953"/>
              <a:chOff x="3091176" y="4195147"/>
              <a:chExt cx="1065443" cy="404953"/>
            </a:xfrm>
          </p:grpSpPr>
          <p:sp>
            <p:nvSpPr>
              <p:cNvPr id="45" name="Rectangle 4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STA4</a:t>
                </a:r>
                <a:endParaRPr lang="en-US" sz="1000" b="0" dirty="0"/>
              </a:p>
            </p:txBody>
          </p:sp>
        </p:grpSp>
        <p:sp>
          <p:nvSpPr>
            <p:cNvPr id="30" name="Left Brace 29"/>
            <p:cNvSpPr/>
            <p:nvPr/>
          </p:nvSpPr>
          <p:spPr>
            <a:xfrm rot="5400000">
              <a:off x="4446720" y="2163840"/>
              <a:ext cx="279397" cy="2911891"/>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Text Box 32"/>
            <p:cNvSpPr txBox="1">
              <a:spLocks noChangeArrowheads="1"/>
            </p:cNvSpPr>
            <p:nvPr/>
          </p:nvSpPr>
          <p:spPr bwMode="auto">
            <a:xfrm>
              <a:off x="3406627" y="3153803"/>
              <a:ext cx="23722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Transmission  </a:t>
              </a:r>
              <a:endParaRPr lang="en-US" sz="1100" b="0" i="1" dirty="0">
                <a:solidFill>
                  <a:srgbClr val="FF0000"/>
                </a:solidFill>
              </a:endParaRPr>
            </a:p>
          </p:txBody>
        </p:sp>
        <p:sp>
          <p:nvSpPr>
            <p:cNvPr id="32" name="Rectangle 31"/>
            <p:cNvSpPr/>
            <p:nvPr/>
          </p:nvSpPr>
          <p:spPr bwMode="auto">
            <a:xfrm>
              <a:off x="3121647" y="3808957"/>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3" name="Text Box 32"/>
            <p:cNvSpPr txBox="1">
              <a:spLocks noChangeArrowheads="1"/>
            </p:cNvSpPr>
            <p:nvPr/>
          </p:nvSpPr>
          <p:spPr bwMode="auto">
            <a:xfrm>
              <a:off x="3000090" y="5656061"/>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4" name="Text Box 32"/>
            <p:cNvSpPr txBox="1">
              <a:spLocks noChangeArrowheads="1"/>
            </p:cNvSpPr>
            <p:nvPr/>
          </p:nvSpPr>
          <p:spPr bwMode="auto">
            <a:xfrm>
              <a:off x="3045444" y="4150416"/>
              <a:ext cx="753970" cy="507831"/>
            </a:xfrm>
            <a:prstGeom prst="rect">
              <a:avLst/>
            </a:prstGeom>
            <a:noFill/>
            <a:ln w="9525">
              <a:noFill/>
              <a:miter lim="800000"/>
              <a:headEnd/>
              <a:tailEnd/>
            </a:ln>
            <a:effectLst/>
          </p:spPr>
          <p:txBody>
            <a:bodyPr wrap="square">
              <a:spAutoFit/>
            </a:bodyPr>
            <a:lstStyle/>
            <a:p>
              <a:pPr algn="ctr"/>
              <a:r>
                <a:rPr lang="en-US" sz="900" dirty="0" smtClean="0"/>
                <a:t>HE  Resource Allocation</a:t>
              </a:r>
              <a:r>
                <a:rPr lang="en-US" sz="900" b="0" dirty="0" smtClean="0"/>
                <a:t>.</a:t>
              </a:r>
              <a:endParaRPr lang="en-US" sz="900" b="0" dirty="0"/>
            </a:p>
          </p:txBody>
        </p:sp>
        <p:grpSp>
          <p:nvGrpSpPr>
            <p:cNvPr id="35" name="Group 128"/>
            <p:cNvGrpSpPr/>
            <p:nvPr/>
          </p:nvGrpSpPr>
          <p:grpSpPr>
            <a:xfrm>
              <a:off x="6228244" y="3799818"/>
              <a:ext cx="1065443" cy="1790106"/>
              <a:chOff x="3091176" y="4192235"/>
              <a:chExt cx="1065443" cy="387707"/>
            </a:xfrm>
          </p:grpSpPr>
          <p:sp>
            <p:nvSpPr>
              <p:cNvPr id="43" name="Rectangle 42"/>
              <p:cNvSpPr/>
              <p:nvPr/>
            </p:nvSpPr>
            <p:spPr bwMode="auto">
              <a:xfrm>
                <a:off x="3167379" y="4192235"/>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4" name="Text Box 32"/>
              <p:cNvSpPr txBox="1">
                <a:spLocks noChangeArrowheads="1"/>
              </p:cNvSpPr>
              <p:nvPr/>
            </p:nvSpPr>
            <p:spPr bwMode="auto">
              <a:xfrm>
                <a:off x="3091176" y="4288497"/>
                <a:ext cx="1065443" cy="86657"/>
              </a:xfrm>
              <a:prstGeom prst="rect">
                <a:avLst/>
              </a:prstGeom>
              <a:noFill/>
              <a:ln w="9525">
                <a:noFill/>
                <a:miter lim="800000"/>
                <a:headEnd/>
                <a:tailEnd/>
              </a:ln>
              <a:effectLst/>
            </p:spPr>
            <p:txBody>
              <a:bodyPr wrap="square">
                <a:spAutoFit/>
              </a:bodyPr>
              <a:lstStyle/>
              <a:p>
                <a:pPr algn="ctr"/>
                <a:r>
                  <a:rPr lang="en-US" sz="1000" dirty="0" smtClean="0"/>
                  <a:t>PPDU from  STA3</a:t>
                </a:r>
                <a:endParaRPr lang="en-US" sz="1000" b="0" dirty="0"/>
              </a:p>
            </p:txBody>
          </p:sp>
        </p:grpSp>
        <p:sp>
          <p:nvSpPr>
            <p:cNvPr id="36" name="Left Brace 35"/>
            <p:cNvSpPr/>
            <p:nvPr/>
          </p:nvSpPr>
          <p:spPr>
            <a:xfrm rot="5400000">
              <a:off x="7034623" y="2481203"/>
              <a:ext cx="286028" cy="2270547"/>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Text Box 32"/>
            <p:cNvSpPr txBox="1">
              <a:spLocks noChangeArrowheads="1"/>
            </p:cNvSpPr>
            <p:nvPr/>
          </p:nvSpPr>
          <p:spPr bwMode="auto">
            <a:xfrm>
              <a:off x="5986864" y="3147179"/>
              <a:ext cx="23722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Re-Transmission  </a:t>
              </a:r>
              <a:endParaRPr lang="en-US" sz="1100" b="0" i="1" dirty="0">
                <a:solidFill>
                  <a:srgbClr val="FF0000"/>
                </a:solidFill>
              </a:endParaRPr>
            </a:p>
          </p:txBody>
        </p:sp>
        <p:grpSp>
          <p:nvGrpSpPr>
            <p:cNvPr id="38" name="Group 128"/>
            <p:cNvGrpSpPr/>
            <p:nvPr/>
          </p:nvGrpSpPr>
          <p:grpSpPr>
            <a:xfrm>
              <a:off x="7343716" y="3810015"/>
              <a:ext cx="1065443" cy="1790106"/>
              <a:chOff x="3091176" y="4195147"/>
              <a:chExt cx="1065443" cy="387707"/>
            </a:xfrm>
          </p:grpSpPr>
          <p:sp>
            <p:nvSpPr>
              <p:cNvPr id="41" name="Rectangle 4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2" name="Text Box 32"/>
              <p:cNvSpPr txBox="1">
                <a:spLocks noChangeArrowheads="1"/>
              </p:cNvSpPr>
              <p:nvPr/>
            </p:nvSpPr>
            <p:spPr bwMode="auto">
              <a:xfrm>
                <a:off x="3091176" y="4288497"/>
                <a:ext cx="1065443" cy="53327"/>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sp>
          <p:nvSpPr>
            <p:cNvPr id="39" name="Text Box 32"/>
            <p:cNvSpPr txBox="1">
              <a:spLocks noChangeArrowheads="1"/>
            </p:cNvSpPr>
            <p:nvPr/>
          </p:nvSpPr>
          <p:spPr bwMode="auto">
            <a:xfrm>
              <a:off x="6184300" y="5670104"/>
              <a:ext cx="1175852" cy="246221"/>
            </a:xfrm>
            <a:prstGeom prst="rect">
              <a:avLst/>
            </a:prstGeom>
            <a:noFill/>
            <a:ln w="9525">
              <a:noFill/>
              <a:miter lim="800000"/>
              <a:headEnd/>
              <a:tailEnd/>
            </a:ln>
            <a:effectLst/>
          </p:spPr>
          <p:txBody>
            <a:bodyPr wrap="square">
              <a:spAutoFit/>
            </a:bodyPr>
            <a:lstStyle/>
            <a:p>
              <a:pPr algn="ctr"/>
              <a:r>
                <a:rPr lang="en-US" sz="1000" dirty="0" smtClean="0"/>
                <a:t>MU STAs </a:t>
              </a:r>
              <a:endParaRPr lang="en-US" sz="1000" b="0" i="1" dirty="0"/>
            </a:p>
          </p:txBody>
        </p:sp>
        <p:sp>
          <p:nvSpPr>
            <p:cNvPr id="40" name="Text Box 32"/>
            <p:cNvSpPr txBox="1">
              <a:spLocks noChangeArrowheads="1"/>
            </p:cNvSpPr>
            <p:nvPr/>
          </p:nvSpPr>
          <p:spPr bwMode="auto">
            <a:xfrm>
              <a:off x="7326184" y="5676358"/>
              <a:ext cx="1023363" cy="246221"/>
            </a:xfrm>
            <a:prstGeom prst="rect">
              <a:avLst/>
            </a:prstGeom>
            <a:noFill/>
            <a:ln w="9525">
              <a:noFill/>
              <a:miter lim="800000"/>
              <a:headEnd/>
              <a:tailEnd/>
            </a:ln>
            <a:effectLst/>
          </p:spPr>
          <p:txBody>
            <a:bodyPr wrap="square">
              <a:spAutoFit/>
            </a:bodyPr>
            <a:lstStyle/>
            <a:p>
              <a:pPr algn="ctr"/>
              <a:r>
                <a:rPr lang="en-US" sz="1000" dirty="0" smtClean="0"/>
                <a:t>AP </a:t>
              </a:r>
              <a:endParaRPr lang="en-US" sz="1000" b="0" i="1" dirty="0"/>
            </a:p>
          </p:txBody>
        </p: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Random Access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Requirements of Trigger Frame for RA  </a:t>
            </a:r>
          </a:p>
          <a:p>
            <a:pPr marL="685800" lvl="3" indent="-342900"/>
            <a:r>
              <a:rPr lang="en-US" sz="1800" dirty="0" smtClean="0">
                <a:ea typeface="+mn-ea"/>
              </a:rPr>
              <a:t>Indication of UL MU procedure commence </a:t>
            </a:r>
          </a:p>
          <a:p>
            <a:pPr marL="685800" lvl="3" indent="-342900"/>
            <a:r>
              <a:rPr lang="en-US" sz="1800" dirty="0" smtClean="0">
                <a:ea typeface="+mn-ea"/>
              </a:rPr>
              <a:t>TXOP protection</a:t>
            </a:r>
          </a:p>
          <a:p>
            <a:pPr marL="1028700" lvl="4" indent="-342900"/>
            <a:r>
              <a:rPr lang="en-US" dirty="0" smtClean="0">
                <a:ea typeface="+mn-ea"/>
              </a:rPr>
              <a:t>Protect other STAs including legacy STAs to content the medium in the TXOP</a:t>
            </a:r>
          </a:p>
          <a:p>
            <a:pPr marL="685800" lvl="3" indent="-342900"/>
            <a:r>
              <a:rPr lang="en-US" sz="1800" dirty="0" smtClean="0">
                <a:ea typeface="+mn-ea"/>
              </a:rPr>
              <a:t>Synchronizations </a:t>
            </a:r>
          </a:p>
          <a:p>
            <a:pPr marL="1028700" lvl="4" indent="-342900"/>
            <a:r>
              <a:rPr lang="en-US" dirty="0" smtClean="0">
                <a:ea typeface="+mn-ea"/>
              </a:rPr>
              <a:t>Trigger MU STAs to perform frequency and timing synchronization with the AP so that the following UL MU transmissions from MU STAs could be aligned up at AP receiver. </a:t>
            </a:r>
          </a:p>
          <a:p>
            <a:pPr marL="685800" lvl="3" indent="-342900"/>
            <a:r>
              <a:rPr lang="en-US" sz="1800" dirty="0" smtClean="0">
                <a:ea typeface="+mn-ea"/>
              </a:rPr>
              <a:t>Polling Function</a:t>
            </a:r>
          </a:p>
          <a:p>
            <a:pPr marL="1028700" lvl="4" indent="-342900"/>
            <a:r>
              <a:rPr lang="en-US" dirty="0" smtClean="0">
                <a:ea typeface="+mn-ea"/>
              </a:rPr>
              <a:t>Poll a list of STAs to allow them to transmit UL buffered data information</a:t>
            </a:r>
          </a:p>
          <a:p>
            <a:pPr marL="685800" lvl="3" indent="-342900"/>
            <a:r>
              <a:rPr lang="en-US" sz="1800" dirty="0" smtClean="0">
                <a:ea typeface="+mn-ea"/>
              </a:rPr>
              <a:t>Access Category</a:t>
            </a:r>
          </a:p>
          <a:p>
            <a:pPr marL="1028700" lvl="4" indent="-342900"/>
            <a:r>
              <a:rPr lang="en-US" dirty="0" smtClean="0">
                <a:ea typeface="+mn-ea"/>
              </a:rPr>
              <a:t>Have higher priority over other frames to acquire the medium.</a:t>
            </a:r>
            <a:r>
              <a:rPr lang="en-US" sz="1800" dirty="0" smtClean="0">
                <a:ea typeface="+mn-ea"/>
              </a:rPr>
              <a:t> </a:t>
            </a:r>
          </a:p>
          <a:p>
            <a:pPr marL="685800" lvl="3" indent="-342900"/>
            <a:r>
              <a:rPr lang="en-US" sz="1800" dirty="0" smtClean="0">
                <a:ea typeface="+mn-ea"/>
              </a:rPr>
              <a:t>Resource Allocation </a:t>
            </a:r>
          </a:p>
          <a:p>
            <a:pPr marL="1028700" lvl="4" indent="-342900"/>
            <a:r>
              <a:rPr lang="en-US" sz="1800" dirty="0" smtClean="0">
                <a:ea typeface="+mn-ea"/>
              </a:rPr>
              <a:t>AP needs to schedule RBs for MU transmissions   </a:t>
            </a:r>
          </a:p>
          <a:p>
            <a:pPr marL="1028700" lvl="4" indent="-342900"/>
            <a:r>
              <a:rPr lang="en-US" sz="1800" dirty="0" smtClean="0">
                <a:ea typeface="+mn-ea"/>
              </a:rPr>
              <a:t>Power control level </a:t>
            </a:r>
          </a:p>
          <a:p>
            <a:pPr marL="1028700" lvl="4" indent="-342900"/>
            <a:r>
              <a:rPr lang="en-US" sz="1800" dirty="0" smtClean="0">
                <a:ea typeface="+mn-ea"/>
              </a:rPr>
              <a:t>Allowed MCS rate</a:t>
            </a: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Random Access Analysis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KPIs for OFDMA Random Access </a:t>
            </a:r>
          </a:p>
          <a:p>
            <a:pPr marL="685800" lvl="3" indent="-342900"/>
            <a:r>
              <a:rPr lang="en-US" sz="2000" dirty="0" smtClean="0">
                <a:ea typeface="+mn-ea"/>
              </a:rPr>
              <a:t>Trigger frame </a:t>
            </a:r>
          </a:p>
          <a:p>
            <a:pPr marL="1028700" lvl="4" indent="-342900"/>
            <a:r>
              <a:rPr lang="en-US" sz="1800" dirty="0" smtClean="0"/>
              <a:t>Overhead</a:t>
            </a:r>
          </a:p>
          <a:p>
            <a:pPr marL="1028700" lvl="4" indent="-342900"/>
            <a:r>
              <a:rPr lang="en-US" sz="1800" dirty="0" smtClean="0"/>
              <a:t>Random access latency </a:t>
            </a:r>
            <a:endParaRPr lang="en-US" sz="1800" dirty="0" smtClean="0">
              <a:ea typeface="+mn-ea"/>
            </a:endParaRPr>
          </a:p>
          <a:p>
            <a:pPr marL="685800" lvl="3" indent="-342900"/>
            <a:r>
              <a:rPr lang="en-US" sz="2000" dirty="0" smtClean="0">
                <a:ea typeface="+mn-ea"/>
              </a:rPr>
              <a:t>Trigger based OFDMA response </a:t>
            </a:r>
          </a:p>
          <a:p>
            <a:pPr marL="1028700" lvl="4" indent="-342900"/>
            <a:r>
              <a:rPr lang="en-US" sz="1800" dirty="0" smtClean="0">
                <a:ea typeface="+mn-ea"/>
              </a:rPr>
              <a:t>Success rate</a:t>
            </a:r>
          </a:p>
          <a:p>
            <a:pPr marL="1028700" lvl="4" indent="-342900"/>
            <a:r>
              <a:rPr lang="en-US" sz="1800" dirty="0" smtClean="0">
                <a:ea typeface="+mn-ea"/>
              </a:rPr>
              <a:t>Overhead    </a:t>
            </a:r>
          </a:p>
          <a:p>
            <a:pPr marL="1028700" lvl="4" indent="-342900"/>
            <a:r>
              <a:rPr lang="en-US" sz="1800" dirty="0" smtClean="0"/>
              <a:t>Padding  Efficiency</a:t>
            </a:r>
            <a:endParaRPr lang="en-US" sz="1800" dirty="0" smtClean="0">
              <a:ea typeface="+mn-ea"/>
            </a:endParaRPr>
          </a:p>
          <a:p>
            <a:pPr marL="685800" lvl="3" indent="-342900">
              <a:buNone/>
            </a:pPr>
            <a:endParaRPr lang="en-US" sz="1800" dirty="0" smtClean="0">
              <a:ea typeface="+mn-ea"/>
            </a:endParaRPr>
          </a:p>
          <a:p>
            <a:pPr marL="1028700" lvl="4" indent="-342900">
              <a:buNone/>
            </a:pPr>
            <a:endParaRPr lang="en-US" sz="1800" dirty="0" smtClean="0">
              <a:ea typeface="+mn-ea"/>
            </a:endParaRPr>
          </a:p>
          <a:p>
            <a:pPr marL="1028700" lvl="4" indent="-342900"/>
            <a:endParaRPr lang="en-US" sz="1800" dirty="0" smtClean="0">
              <a:ea typeface="+mn-ea"/>
            </a:endParaRP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
        <p:nvSpPr>
          <p:cNvPr id="7" name="Content Placeholder 2"/>
          <p:cNvSpPr>
            <a:spLocks noGrp="1"/>
          </p:cNvSpPr>
          <p:nvPr>
            <p:ph idx="1"/>
          </p:nvPr>
        </p:nvSpPr>
        <p:spPr>
          <a:xfrm>
            <a:off x="381000" y="1371600"/>
            <a:ext cx="8153400" cy="3048000"/>
          </a:xfrm>
        </p:spPr>
        <p:txBody>
          <a:bodyPr lIns="91440" tIns="0" bIns="0"/>
          <a:lstStyle/>
          <a:p>
            <a:pPr marL="342900" lvl="2" indent="-342900"/>
            <a:r>
              <a:rPr lang="en-US" sz="2400" b="1" dirty="0" smtClean="0">
                <a:ea typeface="+mn-ea"/>
              </a:rPr>
              <a:t>Trigger Frame Format</a:t>
            </a:r>
          </a:p>
          <a:p>
            <a:pPr marL="685800" lvl="3" indent="-342900"/>
            <a:r>
              <a:rPr lang="en-US" sz="1800" dirty="0" smtClean="0">
                <a:ea typeface="+mn-ea"/>
              </a:rPr>
              <a:t>Trigger frame is a special management/control frame to control RA TXOP or resource allocation for UL transmission.  It has not decided yet how to define trigger frame, but some or more content should be considered in the trigger frame.  For example:</a:t>
            </a:r>
          </a:p>
          <a:p>
            <a:pPr marL="685800" lvl="3" indent="-342900"/>
            <a:r>
              <a:rPr lang="en-US" sz="1800" dirty="0" smtClean="0">
                <a:ea typeface="+mn-ea"/>
              </a:rPr>
              <a:t>Common field:  </a:t>
            </a:r>
          </a:p>
          <a:p>
            <a:pPr marL="1028700" lvl="4" indent="-342900"/>
            <a:r>
              <a:rPr lang="en-US" sz="1800" dirty="0" smtClean="0">
                <a:ea typeface="+mn-ea"/>
              </a:rPr>
              <a:t>Min Access Category  </a:t>
            </a:r>
          </a:p>
          <a:p>
            <a:pPr marL="1028700" lvl="4" indent="-342900"/>
            <a:r>
              <a:rPr lang="en-US" sz="1800" dirty="0" smtClean="0">
                <a:ea typeface="+mn-ea"/>
              </a:rPr>
              <a:t>Length of STA Info</a:t>
            </a:r>
          </a:p>
          <a:p>
            <a:pPr marL="685800" lvl="3" indent="-342900"/>
            <a:r>
              <a:rPr lang="en-US" sz="1800" dirty="0" smtClean="0">
                <a:ea typeface="+mn-ea"/>
              </a:rPr>
              <a:t>STA Info</a:t>
            </a:r>
          </a:p>
          <a:p>
            <a:pPr marL="1028700" lvl="4" indent="-342900"/>
            <a:r>
              <a:rPr lang="en-US" sz="1800" dirty="0" smtClean="0">
                <a:ea typeface="+mn-ea"/>
              </a:rPr>
              <a:t>AID or Temp AID</a:t>
            </a:r>
          </a:p>
          <a:p>
            <a:pPr marL="1028700" lvl="4" indent="-342900"/>
            <a:r>
              <a:rPr lang="en-US" sz="1800" dirty="0" smtClean="0">
                <a:ea typeface="+mn-ea"/>
              </a:rPr>
              <a:t>Resource Block</a:t>
            </a:r>
          </a:p>
        </p:txBody>
      </p:sp>
      <p:grpSp>
        <p:nvGrpSpPr>
          <p:cNvPr id="124" name="Group 123"/>
          <p:cNvGrpSpPr/>
          <p:nvPr/>
        </p:nvGrpSpPr>
        <p:grpSpPr>
          <a:xfrm>
            <a:off x="1361440" y="4114800"/>
            <a:ext cx="7477760" cy="2286000"/>
            <a:chOff x="1361440" y="4038600"/>
            <a:chExt cx="7477760" cy="2286000"/>
          </a:xfrm>
        </p:grpSpPr>
        <p:grpSp>
          <p:nvGrpSpPr>
            <p:cNvPr id="122" name="Group 121"/>
            <p:cNvGrpSpPr/>
            <p:nvPr/>
          </p:nvGrpSpPr>
          <p:grpSpPr>
            <a:xfrm>
              <a:off x="1361440" y="4038600"/>
              <a:ext cx="7477760" cy="2286000"/>
              <a:chOff x="1361440" y="4038600"/>
              <a:chExt cx="7477760" cy="2286000"/>
            </a:xfrm>
          </p:grpSpPr>
          <p:grpSp>
            <p:nvGrpSpPr>
              <p:cNvPr id="101" name="Group 100"/>
              <p:cNvGrpSpPr/>
              <p:nvPr/>
            </p:nvGrpSpPr>
            <p:grpSpPr>
              <a:xfrm>
                <a:off x="1361440" y="5867400"/>
                <a:ext cx="2763520" cy="457200"/>
                <a:chOff x="1361440" y="5791200"/>
                <a:chExt cx="2763520" cy="457200"/>
              </a:xfrm>
            </p:grpSpPr>
            <p:grpSp>
              <p:nvGrpSpPr>
                <p:cNvPr id="57" name="Group 8"/>
                <p:cNvGrpSpPr/>
                <p:nvPr/>
              </p:nvGrpSpPr>
              <p:grpSpPr>
                <a:xfrm>
                  <a:off x="1361440" y="5791200"/>
                  <a:ext cx="924560" cy="457200"/>
                  <a:chOff x="1600200" y="5486400"/>
                  <a:chExt cx="924560" cy="457200"/>
                </a:xfrm>
              </p:grpSpPr>
              <p:sp>
                <p:nvSpPr>
                  <p:cNvPr id="67" name="TextBox 6"/>
                  <p:cNvSpPr txBox="1"/>
                  <p:nvPr/>
                </p:nvSpPr>
                <p:spPr>
                  <a:xfrm>
                    <a:off x="1610360" y="5582920"/>
                    <a:ext cx="914400" cy="353199"/>
                  </a:xfrm>
                  <a:prstGeom prst="rect">
                    <a:avLst/>
                  </a:prstGeom>
                  <a:noFill/>
                  <a:ln>
                    <a:noFill/>
                  </a:ln>
                </p:spPr>
                <p:txBody>
                  <a:bodyPr wrap="square" rtlCol="0">
                    <a:noAutofit/>
                  </a:bodyPr>
                  <a:lstStyle/>
                  <a:p>
                    <a:r>
                      <a:rPr lang="en-US" dirty="0" smtClean="0"/>
                      <a:t>L-Preamble</a:t>
                    </a:r>
                    <a:endParaRPr lang="en-US" dirty="0"/>
                  </a:p>
                </p:txBody>
              </p:sp>
              <p:sp>
                <p:nvSpPr>
                  <p:cNvPr id="68" name="Rectangle 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8" name="Group 9"/>
                <p:cNvGrpSpPr/>
                <p:nvPr/>
              </p:nvGrpSpPr>
              <p:grpSpPr>
                <a:xfrm>
                  <a:off x="2275840" y="5791200"/>
                  <a:ext cx="924560" cy="457200"/>
                  <a:chOff x="1600200" y="5486400"/>
                  <a:chExt cx="924560" cy="457200"/>
                </a:xfrm>
              </p:grpSpPr>
              <p:sp>
                <p:nvSpPr>
                  <p:cNvPr id="65" name="TextBox 10"/>
                  <p:cNvSpPr txBox="1"/>
                  <p:nvPr/>
                </p:nvSpPr>
                <p:spPr>
                  <a:xfrm>
                    <a:off x="1610360" y="5582920"/>
                    <a:ext cx="914400" cy="353199"/>
                  </a:xfrm>
                  <a:prstGeom prst="rect">
                    <a:avLst/>
                  </a:prstGeom>
                  <a:noFill/>
                  <a:ln>
                    <a:noFill/>
                  </a:ln>
                </p:spPr>
                <p:txBody>
                  <a:bodyPr wrap="square" rtlCol="0">
                    <a:noAutofit/>
                  </a:bodyPr>
                  <a:lstStyle/>
                  <a:p>
                    <a:pPr algn="ctr"/>
                    <a:r>
                      <a:rPr lang="en-US" dirty="0" smtClean="0"/>
                      <a:t>HE SIG</a:t>
                    </a:r>
                    <a:endParaRPr lang="en-US" dirty="0"/>
                  </a:p>
                </p:txBody>
              </p:sp>
              <p:sp>
                <p:nvSpPr>
                  <p:cNvPr id="66" name="Rectangle 11"/>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60" name="Group 15"/>
                <p:cNvGrpSpPr/>
                <p:nvPr/>
              </p:nvGrpSpPr>
              <p:grpSpPr>
                <a:xfrm>
                  <a:off x="3200400" y="5791200"/>
                  <a:ext cx="924560" cy="457200"/>
                  <a:chOff x="1600200" y="5486400"/>
                  <a:chExt cx="924560" cy="457200"/>
                </a:xfrm>
              </p:grpSpPr>
              <p:sp>
                <p:nvSpPr>
                  <p:cNvPr id="61" name="TextBox 16"/>
                  <p:cNvSpPr txBox="1"/>
                  <p:nvPr/>
                </p:nvSpPr>
                <p:spPr>
                  <a:xfrm>
                    <a:off x="1610360" y="5582920"/>
                    <a:ext cx="914400" cy="353199"/>
                  </a:xfrm>
                  <a:prstGeom prst="rect">
                    <a:avLst/>
                  </a:prstGeom>
                  <a:noFill/>
                  <a:ln>
                    <a:noFill/>
                  </a:ln>
                </p:spPr>
                <p:txBody>
                  <a:bodyPr wrap="square" rtlCol="0">
                    <a:noAutofit/>
                  </a:bodyPr>
                  <a:lstStyle/>
                  <a:p>
                    <a:pPr algn="ctr"/>
                    <a:r>
                      <a:rPr lang="en-US" dirty="0" smtClean="0"/>
                      <a:t>MPDU</a:t>
                    </a:r>
                    <a:endParaRPr lang="en-US" dirty="0"/>
                  </a:p>
                </p:txBody>
              </p:sp>
              <p:sp>
                <p:nvSpPr>
                  <p:cNvPr id="62" name="Rectangle 1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cxnSp>
            <p:nvCxnSpPr>
              <p:cNvPr id="9" name="Straight Connector 8"/>
              <p:cNvCxnSpPr/>
              <p:nvPr/>
            </p:nvCxnSpPr>
            <p:spPr bwMode="auto">
              <a:xfrm>
                <a:off x="2667000" y="5334000"/>
                <a:ext cx="533400" cy="5334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0" name="Straight Connector 9"/>
              <p:cNvCxnSpPr/>
              <p:nvPr/>
            </p:nvCxnSpPr>
            <p:spPr bwMode="auto">
              <a:xfrm flipH="1">
                <a:off x="4114800" y="5334000"/>
                <a:ext cx="4724400" cy="533400"/>
              </a:xfrm>
              <a:prstGeom prst="line">
                <a:avLst/>
              </a:prstGeom>
              <a:solidFill>
                <a:schemeClr val="accent1"/>
              </a:solidFill>
              <a:ln w="12700" cap="flat" cmpd="sng" algn="ctr">
                <a:solidFill>
                  <a:schemeClr val="tx1"/>
                </a:solidFill>
                <a:prstDash val="lgDash"/>
                <a:round/>
                <a:headEnd type="none" w="sm" len="sm"/>
                <a:tailEnd type="none" w="sm" len="sm"/>
              </a:ln>
              <a:effectLst/>
            </p:spPr>
          </p:cxnSp>
          <p:grpSp>
            <p:nvGrpSpPr>
              <p:cNvPr id="14" name="Group 78"/>
              <p:cNvGrpSpPr/>
              <p:nvPr/>
            </p:nvGrpSpPr>
            <p:grpSpPr>
              <a:xfrm>
                <a:off x="2667000" y="4876800"/>
                <a:ext cx="6172200" cy="457200"/>
                <a:chOff x="2895600" y="2362200"/>
                <a:chExt cx="6172200" cy="457200"/>
              </a:xfrm>
            </p:grpSpPr>
            <p:grpSp>
              <p:nvGrpSpPr>
                <p:cNvPr id="15" name="Group 8"/>
                <p:cNvGrpSpPr/>
                <p:nvPr/>
              </p:nvGrpSpPr>
              <p:grpSpPr>
                <a:xfrm>
                  <a:off x="2895600" y="2362200"/>
                  <a:ext cx="619760" cy="457200"/>
                  <a:chOff x="1600200" y="5486400"/>
                  <a:chExt cx="924560" cy="457200"/>
                </a:xfrm>
              </p:grpSpPr>
              <p:sp>
                <p:nvSpPr>
                  <p:cNvPr id="37" name="TextBox 3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a:t>
                    </a:r>
                    <a:endParaRPr lang="en-US" dirty="0"/>
                  </a:p>
                </p:txBody>
              </p:sp>
              <p:sp>
                <p:nvSpPr>
                  <p:cNvPr id="38" name="Rectangle 3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6" name="Group 9"/>
                <p:cNvGrpSpPr/>
                <p:nvPr/>
              </p:nvGrpSpPr>
              <p:grpSpPr>
                <a:xfrm>
                  <a:off x="3505200" y="2362200"/>
                  <a:ext cx="924560" cy="457200"/>
                  <a:chOff x="1600200" y="5486400"/>
                  <a:chExt cx="924560" cy="457200"/>
                </a:xfrm>
              </p:grpSpPr>
              <p:sp>
                <p:nvSpPr>
                  <p:cNvPr id="35" name="TextBox 34"/>
                  <p:cNvSpPr txBox="1"/>
                  <p:nvPr/>
                </p:nvSpPr>
                <p:spPr>
                  <a:xfrm>
                    <a:off x="1610360" y="5590401"/>
                    <a:ext cx="914400" cy="353199"/>
                  </a:xfrm>
                  <a:prstGeom prst="rect">
                    <a:avLst/>
                  </a:prstGeom>
                  <a:noFill/>
                  <a:ln>
                    <a:noFill/>
                  </a:ln>
                </p:spPr>
                <p:txBody>
                  <a:bodyPr wrap="square" rtlCol="0">
                    <a:noAutofit/>
                  </a:bodyPr>
                  <a:lstStyle/>
                  <a:p>
                    <a:pPr algn="ctr"/>
                    <a:r>
                      <a:rPr lang="en-US" dirty="0" smtClean="0"/>
                      <a:t>Duration</a:t>
                    </a:r>
                    <a:endParaRPr lang="en-US" dirty="0"/>
                  </a:p>
                </p:txBody>
              </p:sp>
              <p:sp>
                <p:nvSpPr>
                  <p:cNvPr id="36" name="Rectangle 3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7" name="Group 12"/>
                <p:cNvGrpSpPr/>
                <p:nvPr/>
              </p:nvGrpSpPr>
              <p:grpSpPr>
                <a:xfrm>
                  <a:off x="4419600" y="2362200"/>
                  <a:ext cx="533400" cy="457200"/>
                  <a:chOff x="1600200" y="5486400"/>
                  <a:chExt cx="924560" cy="457200"/>
                </a:xfrm>
              </p:grpSpPr>
              <p:sp>
                <p:nvSpPr>
                  <p:cNvPr id="33" name="TextBox 32"/>
                  <p:cNvSpPr txBox="1"/>
                  <p:nvPr/>
                </p:nvSpPr>
                <p:spPr>
                  <a:xfrm>
                    <a:off x="1610360" y="5582920"/>
                    <a:ext cx="914400" cy="353199"/>
                  </a:xfrm>
                  <a:prstGeom prst="rect">
                    <a:avLst/>
                  </a:prstGeom>
                  <a:noFill/>
                  <a:ln>
                    <a:noFill/>
                  </a:ln>
                </p:spPr>
                <p:txBody>
                  <a:bodyPr wrap="square" rtlCol="0">
                    <a:noAutofit/>
                  </a:bodyPr>
                  <a:lstStyle/>
                  <a:p>
                    <a:pPr algn="ctr"/>
                    <a:r>
                      <a:rPr lang="en-US" dirty="0" smtClean="0"/>
                      <a:t>TA</a:t>
                    </a:r>
                    <a:endParaRPr lang="en-US" dirty="0"/>
                  </a:p>
                </p:txBody>
              </p:sp>
              <p:sp>
                <p:nvSpPr>
                  <p:cNvPr id="34" name="Rectangle 33"/>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8" name="Group 15"/>
                <p:cNvGrpSpPr/>
                <p:nvPr/>
              </p:nvGrpSpPr>
              <p:grpSpPr>
                <a:xfrm>
                  <a:off x="6705600" y="2362200"/>
                  <a:ext cx="990600" cy="457200"/>
                  <a:chOff x="1071880" y="5486400"/>
                  <a:chExt cx="1717040" cy="457200"/>
                </a:xfrm>
              </p:grpSpPr>
              <p:sp>
                <p:nvSpPr>
                  <p:cNvPr id="31" name="TextBox 30"/>
                  <p:cNvSpPr txBox="1"/>
                  <p:nvPr/>
                </p:nvSpPr>
                <p:spPr>
                  <a:xfrm>
                    <a:off x="1071880" y="5514201"/>
                    <a:ext cx="1452880" cy="353199"/>
                  </a:xfrm>
                  <a:prstGeom prst="rect">
                    <a:avLst/>
                  </a:prstGeom>
                  <a:noFill/>
                  <a:ln>
                    <a:noFill/>
                  </a:ln>
                </p:spPr>
                <p:txBody>
                  <a:bodyPr wrap="square" rtlCol="0">
                    <a:noAutofit/>
                  </a:bodyPr>
                  <a:lstStyle/>
                  <a:p>
                    <a:pPr algn="ctr"/>
                    <a:r>
                      <a:rPr lang="en-US" sz="1600" b="1" dirty="0" smtClean="0"/>
                      <a:t>…</a:t>
                    </a:r>
                    <a:endParaRPr lang="en-US" sz="1600" b="1" dirty="0"/>
                  </a:p>
                </p:txBody>
              </p:sp>
              <p:sp>
                <p:nvSpPr>
                  <p:cNvPr id="32" name="Rectangle 31"/>
                  <p:cNvSpPr/>
                  <p:nvPr/>
                </p:nvSpPr>
                <p:spPr bwMode="auto">
                  <a:xfrm>
                    <a:off x="1071880" y="5486400"/>
                    <a:ext cx="171704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9" name="Group 15"/>
                <p:cNvGrpSpPr/>
                <p:nvPr/>
              </p:nvGrpSpPr>
              <p:grpSpPr>
                <a:xfrm>
                  <a:off x="7696200" y="2362200"/>
                  <a:ext cx="762000" cy="457200"/>
                  <a:chOff x="1762760" y="5486400"/>
                  <a:chExt cx="762000" cy="457200"/>
                </a:xfrm>
              </p:grpSpPr>
              <p:sp>
                <p:nvSpPr>
                  <p:cNvPr id="29" name="TextBox 28"/>
                  <p:cNvSpPr txBox="1"/>
                  <p:nvPr/>
                </p:nvSpPr>
                <p:spPr>
                  <a:xfrm>
                    <a:off x="1838960" y="5514201"/>
                    <a:ext cx="685800" cy="353199"/>
                  </a:xfrm>
                  <a:prstGeom prst="rect">
                    <a:avLst/>
                  </a:prstGeom>
                  <a:noFill/>
                  <a:ln>
                    <a:noFill/>
                  </a:ln>
                </p:spPr>
                <p:txBody>
                  <a:bodyPr wrap="square" rtlCol="0">
                    <a:noAutofit/>
                  </a:bodyPr>
                  <a:lstStyle/>
                  <a:p>
                    <a:pPr algn="ctr"/>
                    <a:r>
                      <a:rPr lang="en-US" dirty="0" smtClean="0"/>
                      <a:t>STA n</a:t>
                    </a:r>
                  </a:p>
                  <a:p>
                    <a:pPr algn="ctr"/>
                    <a:r>
                      <a:rPr lang="en-US" dirty="0" smtClean="0"/>
                      <a:t>Info </a:t>
                    </a:r>
                    <a:endParaRPr lang="en-US" dirty="0"/>
                  </a:p>
                </p:txBody>
              </p:sp>
              <p:sp>
                <p:nvSpPr>
                  <p:cNvPr id="30" name="Rectangle 29"/>
                  <p:cNvSpPr/>
                  <p:nvPr/>
                </p:nvSpPr>
                <p:spPr bwMode="auto">
                  <a:xfrm>
                    <a:off x="1762760" y="5486400"/>
                    <a:ext cx="75184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0" name="Group 15"/>
                <p:cNvGrpSpPr/>
                <p:nvPr/>
              </p:nvGrpSpPr>
              <p:grpSpPr>
                <a:xfrm>
                  <a:off x="8448040" y="2362200"/>
                  <a:ext cx="619760" cy="457200"/>
                  <a:chOff x="1600200" y="5486400"/>
                  <a:chExt cx="924560" cy="457200"/>
                </a:xfrm>
              </p:grpSpPr>
              <p:sp>
                <p:nvSpPr>
                  <p:cNvPr id="27" name="TextBox 2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FCS</a:t>
                    </a:r>
                    <a:endParaRPr lang="en-US" dirty="0"/>
                  </a:p>
                </p:txBody>
              </p:sp>
              <p:sp>
                <p:nvSpPr>
                  <p:cNvPr id="28" name="Rectangle 2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1" name="Group 12"/>
                <p:cNvGrpSpPr/>
                <p:nvPr/>
              </p:nvGrpSpPr>
              <p:grpSpPr>
                <a:xfrm>
                  <a:off x="4953000" y="2362200"/>
                  <a:ext cx="1066800" cy="457200"/>
                  <a:chOff x="1600200" y="5486400"/>
                  <a:chExt cx="924560" cy="457200"/>
                </a:xfrm>
              </p:grpSpPr>
              <p:sp>
                <p:nvSpPr>
                  <p:cNvPr id="25" name="TextBox 24"/>
                  <p:cNvSpPr txBox="1"/>
                  <p:nvPr/>
                </p:nvSpPr>
                <p:spPr>
                  <a:xfrm>
                    <a:off x="1610360" y="5486400"/>
                    <a:ext cx="914400" cy="353199"/>
                  </a:xfrm>
                  <a:prstGeom prst="rect">
                    <a:avLst/>
                  </a:prstGeom>
                  <a:noFill/>
                  <a:ln>
                    <a:noFill/>
                  </a:ln>
                </p:spPr>
                <p:txBody>
                  <a:bodyPr wrap="square" rtlCol="0">
                    <a:noAutofit/>
                  </a:bodyPr>
                  <a:lstStyle/>
                  <a:p>
                    <a:pPr algn="ctr"/>
                    <a:r>
                      <a:rPr lang="en-US" dirty="0" smtClean="0"/>
                      <a:t>Common </a:t>
                    </a:r>
                  </a:p>
                  <a:p>
                    <a:pPr algn="ctr"/>
                    <a:r>
                      <a:rPr lang="en-US" dirty="0" smtClean="0"/>
                      <a:t>Info Field</a:t>
                    </a:r>
                    <a:endParaRPr lang="en-US" dirty="0"/>
                  </a:p>
                </p:txBody>
              </p:sp>
              <p:sp>
                <p:nvSpPr>
                  <p:cNvPr id="26" name="Rectangle 2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2" name="Group 12"/>
                <p:cNvGrpSpPr/>
                <p:nvPr/>
              </p:nvGrpSpPr>
              <p:grpSpPr>
                <a:xfrm>
                  <a:off x="5999480" y="2362200"/>
                  <a:ext cx="706120" cy="457200"/>
                  <a:chOff x="1600201" y="5486400"/>
                  <a:chExt cx="611971" cy="457200"/>
                </a:xfrm>
              </p:grpSpPr>
              <p:sp>
                <p:nvSpPr>
                  <p:cNvPr id="23" name="TextBox 22"/>
                  <p:cNvSpPr txBox="1"/>
                  <p:nvPr/>
                </p:nvSpPr>
                <p:spPr>
                  <a:xfrm>
                    <a:off x="1610361" y="5486400"/>
                    <a:ext cx="535771" cy="381000"/>
                  </a:xfrm>
                  <a:prstGeom prst="rect">
                    <a:avLst/>
                  </a:prstGeom>
                  <a:noFill/>
                  <a:ln>
                    <a:noFill/>
                  </a:ln>
                </p:spPr>
                <p:txBody>
                  <a:bodyPr wrap="square" rtlCol="0">
                    <a:noAutofit/>
                  </a:bodyPr>
                  <a:lstStyle/>
                  <a:p>
                    <a:pPr algn="ctr"/>
                    <a:r>
                      <a:rPr lang="en-US" dirty="0" smtClean="0"/>
                      <a:t>STA  1</a:t>
                    </a:r>
                  </a:p>
                  <a:p>
                    <a:pPr algn="ctr"/>
                    <a:r>
                      <a:rPr lang="en-US" dirty="0" smtClean="0"/>
                      <a:t>Info</a:t>
                    </a:r>
                    <a:endParaRPr lang="en-US" dirty="0"/>
                  </a:p>
                </p:txBody>
              </p:sp>
              <p:sp>
                <p:nvSpPr>
                  <p:cNvPr id="24" name="Rectangle 23"/>
                  <p:cNvSpPr/>
                  <p:nvPr/>
                </p:nvSpPr>
                <p:spPr bwMode="auto">
                  <a:xfrm>
                    <a:off x="1600201" y="5486400"/>
                    <a:ext cx="611971"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sp>
            <p:nvSpPr>
              <p:cNvPr id="71" name="TextBox 70"/>
              <p:cNvSpPr txBox="1"/>
              <p:nvPr/>
            </p:nvSpPr>
            <p:spPr>
              <a:xfrm>
                <a:off x="2774424" y="5334000"/>
                <a:ext cx="349776" cy="261610"/>
              </a:xfrm>
              <a:prstGeom prst="rect">
                <a:avLst/>
              </a:prstGeom>
              <a:noFill/>
            </p:spPr>
            <p:txBody>
              <a:bodyPr wrap="none" rtlCol="0">
                <a:spAutoFit/>
              </a:bodyPr>
              <a:lstStyle/>
              <a:p>
                <a:r>
                  <a:rPr lang="en-US" sz="1100" dirty="0" smtClean="0"/>
                  <a:t>2B</a:t>
                </a:r>
                <a:endParaRPr lang="en-US" sz="1100" dirty="0"/>
              </a:p>
            </p:txBody>
          </p:sp>
          <p:sp>
            <p:nvSpPr>
              <p:cNvPr id="72" name="TextBox 71"/>
              <p:cNvSpPr txBox="1"/>
              <p:nvPr/>
            </p:nvSpPr>
            <p:spPr>
              <a:xfrm>
                <a:off x="3536424" y="5334000"/>
                <a:ext cx="349776" cy="261610"/>
              </a:xfrm>
              <a:prstGeom prst="rect">
                <a:avLst/>
              </a:prstGeom>
              <a:noFill/>
            </p:spPr>
            <p:txBody>
              <a:bodyPr wrap="none" rtlCol="0">
                <a:spAutoFit/>
              </a:bodyPr>
              <a:lstStyle/>
              <a:p>
                <a:r>
                  <a:rPr lang="en-US" sz="1100" dirty="0" smtClean="0"/>
                  <a:t>2B</a:t>
                </a:r>
                <a:endParaRPr lang="en-US" sz="1100" dirty="0"/>
              </a:p>
            </p:txBody>
          </p:sp>
          <p:sp>
            <p:nvSpPr>
              <p:cNvPr id="73" name="TextBox 72"/>
              <p:cNvSpPr txBox="1"/>
              <p:nvPr/>
            </p:nvSpPr>
            <p:spPr>
              <a:xfrm>
                <a:off x="4267200" y="5334000"/>
                <a:ext cx="349776" cy="261610"/>
              </a:xfrm>
              <a:prstGeom prst="rect">
                <a:avLst/>
              </a:prstGeom>
              <a:noFill/>
            </p:spPr>
            <p:txBody>
              <a:bodyPr wrap="none" rtlCol="0">
                <a:spAutoFit/>
              </a:bodyPr>
              <a:lstStyle/>
              <a:p>
                <a:r>
                  <a:rPr lang="en-US" sz="1100" dirty="0" smtClean="0"/>
                  <a:t>6B</a:t>
                </a:r>
                <a:endParaRPr lang="en-US" sz="1100" dirty="0"/>
              </a:p>
            </p:txBody>
          </p:sp>
          <p:sp>
            <p:nvSpPr>
              <p:cNvPr id="74" name="TextBox 73"/>
              <p:cNvSpPr txBox="1"/>
              <p:nvPr/>
            </p:nvSpPr>
            <p:spPr>
              <a:xfrm>
                <a:off x="5105400" y="5334000"/>
                <a:ext cx="349776" cy="261610"/>
              </a:xfrm>
              <a:prstGeom prst="rect">
                <a:avLst/>
              </a:prstGeom>
              <a:noFill/>
            </p:spPr>
            <p:txBody>
              <a:bodyPr wrap="none" rtlCol="0">
                <a:spAutoFit/>
              </a:bodyPr>
              <a:lstStyle/>
              <a:p>
                <a:r>
                  <a:rPr lang="en-US" sz="1100" dirty="0" smtClean="0"/>
                  <a:t>2B</a:t>
                </a:r>
                <a:endParaRPr lang="en-US" sz="1100" dirty="0"/>
              </a:p>
            </p:txBody>
          </p:sp>
          <p:sp>
            <p:nvSpPr>
              <p:cNvPr id="75" name="TextBox 74"/>
              <p:cNvSpPr txBox="1"/>
              <p:nvPr/>
            </p:nvSpPr>
            <p:spPr>
              <a:xfrm>
                <a:off x="8337024" y="5334000"/>
                <a:ext cx="349776" cy="261610"/>
              </a:xfrm>
              <a:prstGeom prst="rect">
                <a:avLst/>
              </a:prstGeom>
              <a:noFill/>
            </p:spPr>
            <p:txBody>
              <a:bodyPr wrap="none" rtlCol="0">
                <a:spAutoFit/>
              </a:bodyPr>
              <a:lstStyle/>
              <a:p>
                <a:r>
                  <a:rPr lang="en-US" sz="1100" dirty="0" smtClean="0"/>
                  <a:t>4B</a:t>
                </a:r>
                <a:endParaRPr lang="en-US" sz="1100" dirty="0"/>
              </a:p>
            </p:txBody>
          </p:sp>
          <p:grpSp>
            <p:nvGrpSpPr>
              <p:cNvPr id="102" name="Group 101"/>
              <p:cNvGrpSpPr/>
              <p:nvPr/>
            </p:nvGrpSpPr>
            <p:grpSpPr>
              <a:xfrm>
                <a:off x="4191000" y="4038600"/>
                <a:ext cx="1600200" cy="457200"/>
                <a:chOff x="2057400" y="3962400"/>
                <a:chExt cx="1600200" cy="457200"/>
              </a:xfrm>
            </p:grpSpPr>
            <p:grpSp>
              <p:nvGrpSpPr>
                <p:cNvPr id="79" name="Group 12"/>
                <p:cNvGrpSpPr/>
                <p:nvPr/>
              </p:nvGrpSpPr>
              <p:grpSpPr>
                <a:xfrm>
                  <a:off x="2057400" y="3962400"/>
                  <a:ext cx="838200" cy="457200"/>
                  <a:chOff x="1600200" y="5486400"/>
                  <a:chExt cx="924560" cy="457200"/>
                </a:xfrm>
              </p:grpSpPr>
              <p:sp>
                <p:nvSpPr>
                  <p:cNvPr id="95" name="TextBox 94"/>
                  <p:cNvSpPr txBox="1"/>
                  <p:nvPr/>
                </p:nvSpPr>
                <p:spPr>
                  <a:xfrm>
                    <a:off x="1610360" y="5582920"/>
                    <a:ext cx="914400" cy="353199"/>
                  </a:xfrm>
                  <a:prstGeom prst="rect">
                    <a:avLst/>
                  </a:prstGeom>
                  <a:noFill/>
                  <a:ln>
                    <a:noFill/>
                  </a:ln>
                </p:spPr>
                <p:txBody>
                  <a:bodyPr wrap="square" rtlCol="0">
                    <a:noAutofit/>
                  </a:bodyPr>
                  <a:lstStyle/>
                  <a:p>
                    <a:pPr algn="ctr"/>
                    <a:r>
                      <a:rPr lang="en-US" dirty="0" smtClean="0"/>
                      <a:t>Min AC</a:t>
                    </a:r>
                    <a:endParaRPr lang="en-US" dirty="0"/>
                  </a:p>
                </p:txBody>
              </p:sp>
              <p:sp>
                <p:nvSpPr>
                  <p:cNvPr id="96" name="Rectangle 9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83" name="Group 12"/>
                <p:cNvGrpSpPr/>
                <p:nvPr/>
              </p:nvGrpSpPr>
              <p:grpSpPr>
                <a:xfrm>
                  <a:off x="2895600" y="3962400"/>
                  <a:ext cx="762000" cy="457200"/>
                  <a:chOff x="1600200" y="5486400"/>
                  <a:chExt cx="924560" cy="457200"/>
                </a:xfrm>
              </p:grpSpPr>
              <p:sp>
                <p:nvSpPr>
                  <p:cNvPr id="87" name="TextBox 86"/>
                  <p:cNvSpPr txBox="1"/>
                  <p:nvPr/>
                </p:nvSpPr>
                <p:spPr>
                  <a:xfrm>
                    <a:off x="1610360" y="5590401"/>
                    <a:ext cx="914400" cy="353199"/>
                  </a:xfrm>
                  <a:prstGeom prst="rect">
                    <a:avLst/>
                  </a:prstGeom>
                  <a:noFill/>
                  <a:ln>
                    <a:noFill/>
                  </a:ln>
                </p:spPr>
                <p:txBody>
                  <a:bodyPr wrap="square" rtlCol="0">
                    <a:noAutofit/>
                  </a:bodyPr>
                  <a:lstStyle/>
                  <a:p>
                    <a:pPr algn="ctr"/>
                    <a:r>
                      <a:rPr lang="en-US" dirty="0" smtClean="0"/>
                      <a:t>Length</a:t>
                    </a:r>
                    <a:endParaRPr lang="en-US" dirty="0"/>
                  </a:p>
                </p:txBody>
              </p:sp>
              <p:sp>
                <p:nvSpPr>
                  <p:cNvPr id="88" name="Rectangle 8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grpSp>
            <p:nvGrpSpPr>
              <p:cNvPr id="103" name="Group 102"/>
              <p:cNvGrpSpPr/>
              <p:nvPr/>
            </p:nvGrpSpPr>
            <p:grpSpPr>
              <a:xfrm>
                <a:off x="6934200" y="4038600"/>
                <a:ext cx="1600200" cy="457200"/>
                <a:chOff x="2057400" y="3962400"/>
                <a:chExt cx="1600200" cy="457200"/>
              </a:xfrm>
            </p:grpSpPr>
            <p:grpSp>
              <p:nvGrpSpPr>
                <p:cNvPr id="104" name="Group 12"/>
                <p:cNvGrpSpPr/>
                <p:nvPr/>
              </p:nvGrpSpPr>
              <p:grpSpPr>
                <a:xfrm>
                  <a:off x="2057400" y="3962400"/>
                  <a:ext cx="838200" cy="457200"/>
                  <a:chOff x="1600200" y="5486400"/>
                  <a:chExt cx="924560" cy="457200"/>
                </a:xfrm>
              </p:grpSpPr>
              <p:sp>
                <p:nvSpPr>
                  <p:cNvPr id="108" name="TextBox 107"/>
                  <p:cNvSpPr txBox="1"/>
                  <p:nvPr/>
                </p:nvSpPr>
                <p:spPr>
                  <a:xfrm>
                    <a:off x="1610360" y="5582920"/>
                    <a:ext cx="914400" cy="353199"/>
                  </a:xfrm>
                  <a:prstGeom prst="rect">
                    <a:avLst/>
                  </a:prstGeom>
                  <a:noFill/>
                  <a:ln>
                    <a:noFill/>
                  </a:ln>
                </p:spPr>
                <p:txBody>
                  <a:bodyPr wrap="square" rtlCol="0">
                    <a:noAutofit/>
                  </a:bodyPr>
                  <a:lstStyle/>
                  <a:p>
                    <a:pPr algn="ctr"/>
                    <a:r>
                      <a:rPr lang="en-US" dirty="0" smtClean="0"/>
                      <a:t>AID</a:t>
                    </a:r>
                    <a:endParaRPr lang="en-US" dirty="0"/>
                  </a:p>
                </p:txBody>
              </p:sp>
              <p:sp>
                <p:nvSpPr>
                  <p:cNvPr id="109" name="Rectangle 108"/>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05" name="Group 12"/>
                <p:cNvGrpSpPr/>
                <p:nvPr/>
              </p:nvGrpSpPr>
              <p:grpSpPr>
                <a:xfrm>
                  <a:off x="2895600" y="3962400"/>
                  <a:ext cx="762000" cy="457200"/>
                  <a:chOff x="1600200" y="5486400"/>
                  <a:chExt cx="924560" cy="457200"/>
                </a:xfrm>
              </p:grpSpPr>
              <p:sp>
                <p:nvSpPr>
                  <p:cNvPr id="106" name="TextBox 105"/>
                  <p:cNvSpPr txBox="1"/>
                  <p:nvPr/>
                </p:nvSpPr>
                <p:spPr>
                  <a:xfrm>
                    <a:off x="1610360" y="5590401"/>
                    <a:ext cx="914400" cy="353199"/>
                  </a:xfrm>
                  <a:prstGeom prst="rect">
                    <a:avLst/>
                  </a:prstGeom>
                  <a:noFill/>
                  <a:ln>
                    <a:noFill/>
                  </a:ln>
                </p:spPr>
                <p:txBody>
                  <a:bodyPr wrap="square" rtlCol="0">
                    <a:noAutofit/>
                  </a:bodyPr>
                  <a:lstStyle/>
                  <a:p>
                    <a:pPr algn="ctr"/>
                    <a:r>
                      <a:rPr lang="en-US" dirty="0" smtClean="0"/>
                      <a:t>RB</a:t>
                    </a:r>
                    <a:endParaRPr lang="en-US" dirty="0"/>
                  </a:p>
                </p:txBody>
              </p:sp>
              <p:sp>
                <p:nvSpPr>
                  <p:cNvPr id="107" name="Rectangle 106"/>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cxnSp>
            <p:nvCxnSpPr>
              <p:cNvPr id="110" name="Straight Connector 109"/>
              <p:cNvCxnSpPr/>
              <p:nvPr/>
            </p:nvCxnSpPr>
            <p:spPr bwMode="auto">
              <a:xfrm flipH="1" flipV="1">
                <a:off x="6934200" y="4495800"/>
                <a:ext cx="5334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13" name="Straight Connector 112"/>
              <p:cNvCxnSpPr/>
              <p:nvPr/>
            </p:nvCxnSpPr>
            <p:spPr bwMode="auto">
              <a:xfrm flipV="1">
                <a:off x="8229600" y="4495800"/>
                <a:ext cx="3048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16" name="TextBox 115"/>
              <p:cNvSpPr txBox="1"/>
              <p:nvPr/>
            </p:nvSpPr>
            <p:spPr>
              <a:xfrm>
                <a:off x="7651224" y="4495800"/>
                <a:ext cx="349776" cy="261610"/>
              </a:xfrm>
              <a:prstGeom prst="rect">
                <a:avLst/>
              </a:prstGeom>
              <a:noFill/>
            </p:spPr>
            <p:txBody>
              <a:bodyPr wrap="none" rtlCol="0">
                <a:spAutoFit/>
              </a:bodyPr>
              <a:lstStyle/>
              <a:p>
                <a:r>
                  <a:rPr lang="en-US" sz="1100" dirty="0" smtClean="0"/>
                  <a:t>2B</a:t>
                </a:r>
                <a:endParaRPr lang="en-US" sz="1100" dirty="0"/>
              </a:p>
            </p:txBody>
          </p:sp>
          <p:cxnSp>
            <p:nvCxnSpPr>
              <p:cNvPr id="117" name="Straight Connector 116"/>
              <p:cNvCxnSpPr/>
              <p:nvPr/>
            </p:nvCxnSpPr>
            <p:spPr bwMode="auto">
              <a:xfrm flipH="1" flipV="1">
                <a:off x="4191000" y="4495800"/>
                <a:ext cx="5334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18" name="Straight Connector 117"/>
              <p:cNvCxnSpPr/>
              <p:nvPr/>
            </p:nvCxnSpPr>
            <p:spPr bwMode="auto">
              <a:xfrm flipV="1">
                <a:off x="5791200" y="4495800"/>
                <a:ext cx="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5974824" y="5334000"/>
                <a:ext cx="349776" cy="261610"/>
              </a:xfrm>
              <a:prstGeom prst="rect">
                <a:avLst/>
              </a:prstGeom>
              <a:noFill/>
            </p:spPr>
            <p:txBody>
              <a:bodyPr wrap="none" rtlCol="0">
                <a:spAutoFit/>
              </a:bodyPr>
              <a:lstStyle/>
              <a:p>
                <a:r>
                  <a:rPr lang="en-US" sz="1100" dirty="0" smtClean="0"/>
                  <a:t>2B</a:t>
                </a:r>
                <a:endParaRPr lang="en-US" sz="1100" dirty="0"/>
              </a:p>
            </p:txBody>
          </p:sp>
        </p:grpSp>
        <p:sp>
          <p:nvSpPr>
            <p:cNvPr id="123" name="TextBox 122"/>
            <p:cNvSpPr txBox="1"/>
            <p:nvPr/>
          </p:nvSpPr>
          <p:spPr>
            <a:xfrm>
              <a:off x="4831824" y="4495800"/>
              <a:ext cx="349776" cy="261610"/>
            </a:xfrm>
            <a:prstGeom prst="rect">
              <a:avLst/>
            </a:prstGeom>
            <a:noFill/>
          </p:spPr>
          <p:txBody>
            <a:bodyPr wrap="none" rtlCol="0">
              <a:spAutoFit/>
            </a:bodyPr>
            <a:lstStyle/>
            <a:p>
              <a:r>
                <a:rPr lang="en-US" sz="1100" dirty="0" smtClean="0"/>
                <a:t>2B</a:t>
              </a:r>
              <a:endParaRPr lang="en-US" sz="1100" dirty="0"/>
            </a:p>
          </p:txBody>
        </p:sp>
      </p:gr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Overhead in Single BSS</a:t>
            </a:r>
          </a:p>
          <a:p>
            <a:pPr marL="685800" lvl="3" indent="-342900"/>
            <a:r>
              <a:rPr lang="en-US" sz="2000" dirty="0" smtClean="0">
                <a:ea typeface="+mn-ea"/>
              </a:rPr>
              <a:t>Assumptions</a:t>
            </a:r>
          </a:p>
          <a:p>
            <a:pPr marL="1028700" lvl="4" indent="-342900"/>
            <a:r>
              <a:rPr lang="en-US" sz="2000" dirty="0" smtClean="0">
                <a:ea typeface="+mn-ea"/>
              </a:rPr>
              <a:t>Preambles size</a:t>
            </a:r>
          </a:p>
          <a:p>
            <a:pPr marL="1485900" lvl="5" indent="-342900"/>
            <a:r>
              <a:rPr lang="en-US" sz="2000" dirty="0" smtClean="0">
                <a:ea typeface="+mn-ea"/>
              </a:rPr>
              <a:t>11ax preamble = L-Preamble + HE-Preamble (TBD) = 40us (same as 11ac)</a:t>
            </a:r>
          </a:p>
          <a:p>
            <a:pPr marL="1028700" lvl="4" indent="-342900"/>
            <a:r>
              <a:rPr lang="en-US" sz="2000" dirty="0" smtClean="0">
                <a:ea typeface="+mn-ea"/>
              </a:rPr>
              <a:t>Transmission rates</a:t>
            </a:r>
          </a:p>
          <a:p>
            <a:pPr marL="1485900" lvl="5" indent="-342900"/>
            <a:r>
              <a:rPr lang="en-US" sz="2000" dirty="0" smtClean="0">
                <a:ea typeface="+mn-ea"/>
              </a:rPr>
              <a:t>Use reliable MCS rate for legacy protection:  6Mbps</a:t>
            </a:r>
          </a:p>
          <a:p>
            <a:pPr marL="1485900" lvl="5" indent="-342900"/>
            <a:endParaRPr lang="en-US" sz="1800" dirty="0" smtClean="0">
              <a:ea typeface="+mn-ea"/>
            </a:endParaRPr>
          </a:p>
          <a:p>
            <a:pPr marL="685800" lvl="3" indent="-342900"/>
            <a:r>
              <a:rPr lang="en-US" sz="2000" dirty="0" smtClean="0">
                <a:ea typeface="+mn-ea"/>
              </a:rPr>
              <a:t>Trigger Frame Overhead </a:t>
            </a:r>
          </a:p>
          <a:p>
            <a:pPr marL="1028700" lvl="4" indent="-342900"/>
            <a:r>
              <a:rPr lang="en-US" sz="2000" dirty="0" smtClean="0">
                <a:ea typeface="+mn-ea"/>
              </a:rPr>
              <a:t>For polling  9 STAs for OFDMA based contentions  </a:t>
            </a:r>
          </a:p>
          <a:p>
            <a:pPr marL="1485900" lvl="5" indent="-342900"/>
            <a:r>
              <a:rPr lang="en-US" sz="2000" dirty="0" smtClean="0">
                <a:ea typeface="+mn-ea"/>
              </a:rPr>
              <a:t>80us + 2* </a:t>
            </a:r>
            <a:r>
              <a:rPr lang="en-US" sz="2000" dirty="0" err="1" smtClean="0">
                <a:ea typeface="+mn-ea"/>
              </a:rPr>
              <a:t>xSIFS</a:t>
            </a:r>
            <a:r>
              <a:rPr lang="en-US" sz="2000" dirty="0" smtClean="0">
                <a:ea typeface="+mn-ea"/>
              </a:rPr>
              <a:t> = 112 us</a:t>
            </a:r>
          </a:p>
          <a:p>
            <a:pPr marL="1028700" lvl="4" indent="-342900"/>
            <a:r>
              <a:rPr lang="en-US" sz="2000" dirty="0" smtClean="0">
                <a:ea typeface="+mn-ea"/>
              </a:rPr>
              <a:t>For polling  20 STAs for OFDMA based contention </a:t>
            </a:r>
          </a:p>
          <a:p>
            <a:pPr marL="1485900" lvl="5" indent="-342900"/>
            <a:r>
              <a:rPr lang="en-US" sz="2000" dirty="0" smtClean="0">
                <a:ea typeface="+mn-ea"/>
              </a:rPr>
              <a:t>109us +  2* </a:t>
            </a:r>
            <a:r>
              <a:rPr lang="en-US" sz="2000" dirty="0" err="1" smtClean="0">
                <a:ea typeface="+mn-ea"/>
              </a:rPr>
              <a:t>xSIFS</a:t>
            </a:r>
            <a:r>
              <a:rPr lang="en-US" sz="2000" dirty="0" smtClean="0">
                <a:ea typeface="+mn-ea"/>
              </a:rPr>
              <a:t> = 141 us</a:t>
            </a:r>
          </a:p>
          <a:p>
            <a:pPr marL="1028700" lvl="4" indent="-342900"/>
            <a:endParaRPr lang="en-US" dirty="0" smtClean="0">
              <a:ea typeface="+mn-ea"/>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71869</TotalTime>
  <Words>2034</Words>
  <Application>Microsoft Office PowerPoint</Application>
  <PresentationFormat>On-screen Show (4:3)</PresentationFormat>
  <Paragraphs>389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1_Extend Submission Template</vt:lpstr>
      <vt:lpstr>UL MU Random Access Analysis</vt:lpstr>
      <vt:lpstr>Abstract</vt:lpstr>
      <vt:lpstr>Requirements in SFD </vt:lpstr>
      <vt:lpstr>Requirements in SFD  </vt:lpstr>
      <vt:lpstr>UL MU Access Procedure </vt:lpstr>
      <vt:lpstr>UL MU Random Access </vt:lpstr>
      <vt:lpstr>UL MU Random Access Analysis </vt:lpstr>
      <vt:lpstr>Trigger Frame Overhead </vt:lpstr>
      <vt:lpstr>Trigger Frame Overhead </vt:lpstr>
      <vt:lpstr>Trigger Frame Overhead </vt:lpstr>
      <vt:lpstr>Trigger Based Random Access Latency </vt:lpstr>
      <vt:lpstr>Trigger Based OFDMA RA Response</vt:lpstr>
      <vt:lpstr>Trigger Based OFDMA RA Response</vt:lpstr>
      <vt:lpstr>Trigger Based OFDMA RA Response</vt:lpstr>
      <vt:lpstr>Trigger Based OFDMA RA Response</vt:lpstr>
      <vt:lpstr>Trigger Based OFDMA RA Response</vt:lpstr>
      <vt:lpstr>Trigger Based OFDMA RA Response</vt:lpstr>
      <vt:lpstr>Code Based Contention</vt:lpstr>
      <vt:lpstr>Summary</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2844</cp:revision>
  <cp:lastPrinted>1998-02-10T13:28:06Z</cp:lastPrinted>
  <dcterms:created xsi:type="dcterms:W3CDTF">2009-12-02T19:05:24Z</dcterms:created>
  <dcterms:modified xsi:type="dcterms:W3CDTF">2015-07-13T03:50:15Z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