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336" r:id="rId2"/>
    <p:sldId id="331" r:id="rId3"/>
    <p:sldId id="330" r:id="rId4"/>
    <p:sldId id="332" r:id="rId5"/>
    <p:sldId id="333" r:id="rId6"/>
    <p:sldId id="269" r:id="rId7"/>
    <p:sldId id="335" r:id="rId8"/>
    <p:sldId id="338" r:id="rId9"/>
    <p:sldId id="304" r:id="rId10"/>
    <p:sldId id="340" r:id="rId11"/>
    <p:sldId id="341" r:id="rId12"/>
    <p:sldId id="342" r:id="rId13"/>
    <p:sldId id="349" r:id="rId14"/>
    <p:sldId id="346" r:id="rId15"/>
    <p:sldId id="347" r:id="rId16"/>
    <p:sldId id="348" r:id="rId17"/>
    <p:sldId id="339" r:id="rId18"/>
    <p:sldId id="350" r:id="rId19"/>
    <p:sldId id="351" r:id="rId20"/>
    <p:sldId id="352" r:id="rId21"/>
    <p:sldId id="353" r:id="rId2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Yang Xun" initials="y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79" autoAdjust="0"/>
    <p:restoredTop sz="95501" autoAdjust="0"/>
  </p:normalViewPr>
  <p:slideViewPr>
    <p:cSldViewPr>
      <p:cViewPr varScale="1">
        <p:scale>
          <a:sx n="67" d="100"/>
          <a:sy n="67" d="100"/>
        </p:scale>
        <p:origin x="-1416" y="-96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18019613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David Xun Yang et al. (Huawei)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0841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r1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July 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6858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Cascading Structure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2015-07-12</a:t>
            </a: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2118360"/>
          <a:ext cx="7467600" cy="41300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6684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59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 Technologies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7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444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629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Cascading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Cascading is a simple extension to current frame exchange</a:t>
            </a:r>
          </a:p>
          <a:p>
            <a:pPr lvl="1"/>
            <a:r>
              <a:rPr lang="en-US" sz="1400" dirty="0" smtClean="0"/>
              <a:t>The most frequent frame exchange is Data/ACK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ACK and Data can be aggregated in A-MPDU</a:t>
            </a:r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>
              <a:buNone/>
            </a:pPr>
            <a:endParaRPr lang="en-US" sz="1400" dirty="0" smtClean="0"/>
          </a:p>
          <a:p>
            <a:pPr lvl="1"/>
            <a:r>
              <a:rPr lang="en-US" sz="1400" dirty="0" smtClean="0"/>
              <a:t>UL MU provides another dimension to multiplex UL ACK and UL data</a:t>
            </a:r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endParaRPr lang="en-US" sz="1400" dirty="0" smtClean="0"/>
          </a:p>
          <a:p>
            <a:pPr lvl="1"/>
            <a:r>
              <a:rPr lang="en-US" sz="1400" dirty="0" smtClean="0"/>
              <a:t>So does DL MU</a:t>
            </a:r>
          </a:p>
          <a:p>
            <a:r>
              <a:rPr lang="en-US" sz="1800" dirty="0" smtClean="0"/>
              <a:t>Cascading is DL MU PPDU followed by UL MU PPDU, which can multiplex any type of frames for fast frame exchange</a:t>
            </a:r>
            <a:endParaRPr 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grpSp>
        <p:nvGrpSpPr>
          <p:cNvPr id="6" name="组合 5"/>
          <p:cNvGrpSpPr/>
          <p:nvPr/>
        </p:nvGrpSpPr>
        <p:grpSpPr>
          <a:xfrm>
            <a:off x="1752600" y="2743200"/>
            <a:ext cx="4267200" cy="762000"/>
            <a:chOff x="1828800" y="2743200"/>
            <a:chExt cx="4267200" cy="762000"/>
          </a:xfrm>
        </p:grpSpPr>
        <p:grpSp>
          <p:nvGrpSpPr>
            <p:cNvPr id="7" name="组合 18"/>
            <p:cNvGrpSpPr/>
            <p:nvPr/>
          </p:nvGrpSpPr>
          <p:grpSpPr>
            <a:xfrm>
              <a:off x="2057400" y="2743200"/>
              <a:ext cx="3657600" cy="535123"/>
              <a:chOff x="2057400" y="2667000"/>
              <a:chExt cx="3657600" cy="535123"/>
            </a:xfrm>
          </p:grpSpPr>
          <p:sp>
            <p:nvSpPr>
              <p:cNvPr id="10" name="矩形 9"/>
              <p:cNvSpPr/>
              <p:nvPr/>
            </p:nvSpPr>
            <p:spPr bwMode="auto">
              <a:xfrm>
                <a:off x="2057400" y="2667000"/>
                <a:ext cx="2514600" cy="535123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</a:t>
                </a:r>
              </a:p>
            </p:txBody>
          </p:sp>
          <p:sp>
            <p:nvSpPr>
              <p:cNvPr id="11" name="矩形 10"/>
              <p:cNvSpPr/>
              <p:nvPr/>
            </p:nvSpPr>
            <p:spPr bwMode="auto">
              <a:xfrm>
                <a:off x="4724400" y="2667000"/>
                <a:ext cx="990600" cy="535123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ACK</a:t>
                </a:r>
              </a:p>
            </p:txBody>
          </p:sp>
        </p:grpSp>
        <p:cxnSp>
          <p:nvCxnSpPr>
            <p:cNvPr id="8" name="直接连接符 7"/>
            <p:cNvCxnSpPr/>
            <p:nvPr/>
          </p:nvCxnSpPr>
          <p:spPr bwMode="auto">
            <a:xfrm>
              <a:off x="1828800" y="3276601"/>
              <a:ext cx="4267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5791200" y="322820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t</a:t>
              </a:r>
              <a:endParaRPr lang="zh-CN" altLang="en-US" i="1" dirty="0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1752600" y="3733800"/>
            <a:ext cx="5257800" cy="762000"/>
            <a:chOff x="1828800" y="2743200"/>
            <a:chExt cx="5257800" cy="762000"/>
          </a:xfrm>
        </p:grpSpPr>
        <p:grpSp>
          <p:nvGrpSpPr>
            <p:cNvPr id="13" name="组合 18"/>
            <p:cNvGrpSpPr/>
            <p:nvPr/>
          </p:nvGrpSpPr>
          <p:grpSpPr>
            <a:xfrm>
              <a:off x="2057400" y="2743200"/>
              <a:ext cx="4724400" cy="535123"/>
              <a:chOff x="2057400" y="2667000"/>
              <a:chExt cx="4724400" cy="535123"/>
            </a:xfrm>
          </p:grpSpPr>
          <p:sp>
            <p:nvSpPr>
              <p:cNvPr id="16" name="矩形 15"/>
              <p:cNvSpPr/>
              <p:nvPr/>
            </p:nvSpPr>
            <p:spPr bwMode="auto">
              <a:xfrm>
                <a:off x="2057400" y="2667000"/>
                <a:ext cx="2514600" cy="535123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Data</a:t>
                </a:r>
              </a:p>
            </p:txBody>
          </p:sp>
          <p:sp>
            <p:nvSpPr>
              <p:cNvPr id="17" name="矩形 16"/>
              <p:cNvSpPr/>
              <p:nvPr/>
            </p:nvSpPr>
            <p:spPr bwMode="auto">
              <a:xfrm>
                <a:off x="4724400" y="2667000"/>
                <a:ext cx="2057400" cy="535123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ACK                             Data     </a:t>
                </a:r>
              </a:p>
            </p:txBody>
          </p:sp>
        </p:grpSp>
        <p:cxnSp>
          <p:nvCxnSpPr>
            <p:cNvPr id="14" name="直接连接符 13"/>
            <p:cNvCxnSpPr/>
            <p:nvPr/>
          </p:nvCxnSpPr>
          <p:spPr bwMode="auto">
            <a:xfrm>
              <a:off x="1828800" y="3276601"/>
              <a:ext cx="52578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15" name="TextBox 14"/>
            <p:cNvSpPr txBox="1"/>
            <p:nvPr/>
          </p:nvSpPr>
          <p:spPr>
            <a:xfrm>
              <a:off x="6781800" y="3228201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t</a:t>
              </a:r>
              <a:endParaRPr lang="zh-CN" altLang="en-US" i="1" dirty="0"/>
            </a:p>
          </p:txBody>
        </p:sp>
      </p:grpSp>
      <p:cxnSp>
        <p:nvCxnSpPr>
          <p:cNvPr id="20" name="直接连接符 19"/>
          <p:cNvCxnSpPr/>
          <p:nvPr/>
        </p:nvCxnSpPr>
        <p:spPr bwMode="auto">
          <a:xfrm>
            <a:off x="5334000" y="3733800"/>
            <a:ext cx="0" cy="533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</p:cxnSp>
      <p:grpSp>
        <p:nvGrpSpPr>
          <p:cNvPr id="18" name="组合 28"/>
          <p:cNvGrpSpPr/>
          <p:nvPr/>
        </p:nvGrpSpPr>
        <p:grpSpPr>
          <a:xfrm>
            <a:off x="1752600" y="4800600"/>
            <a:ext cx="3886200" cy="762000"/>
            <a:chOff x="1752600" y="4572000"/>
            <a:chExt cx="3886200" cy="762000"/>
          </a:xfrm>
        </p:grpSpPr>
        <p:grpSp>
          <p:nvGrpSpPr>
            <p:cNvPr id="19" name="组合 20"/>
            <p:cNvGrpSpPr/>
            <p:nvPr/>
          </p:nvGrpSpPr>
          <p:grpSpPr>
            <a:xfrm>
              <a:off x="1752600" y="4572000"/>
              <a:ext cx="3886200" cy="762000"/>
              <a:chOff x="1828800" y="2743200"/>
              <a:chExt cx="3886200" cy="762000"/>
            </a:xfrm>
          </p:grpSpPr>
          <p:grpSp>
            <p:nvGrpSpPr>
              <p:cNvPr id="21" name="组合 18"/>
              <p:cNvGrpSpPr/>
              <p:nvPr/>
            </p:nvGrpSpPr>
            <p:grpSpPr>
              <a:xfrm>
                <a:off x="2057400" y="2743200"/>
                <a:ext cx="3200400" cy="535123"/>
                <a:chOff x="2057400" y="2667000"/>
                <a:chExt cx="3200400" cy="535123"/>
              </a:xfrm>
            </p:grpSpPr>
            <p:sp>
              <p:nvSpPr>
                <p:cNvPr id="25" name="矩形 24"/>
                <p:cNvSpPr/>
                <p:nvPr/>
              </p:nvSpPr>
              <p:spPr bwMode="auto">
                <a:xfrm>
                  <a:off x="2057400" y="2667000"/>
                  <a:ext cx="990600" cy="535123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000" dirty="0" smtClean="0"/>
                    <a:t>Data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6" name="矩形 25"/>
                <p:cNvSpPr/>
                <p:nvPr/>
              </p:nvSpPr>
              <p:spPr bwMode="auto">
                <a:xfrm>
                  <a:off x="3200400" y="2819400"/>
                  <a:ext cx="2057400" cy="382723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R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Data</a:t>
                  </a:r>
                </a:p>
              </p:txBody>
            </p:sp>
          </p:grpSp>
          <p:cxnSp>
            <p:nvCxnSpPr>
              <p:cNvPr id="23" name="直接连接符 22"/>
              <p:cNvCxnSpPr/>
              <p:nvPr/>
            </p:nvCxnSpPr>
            <p:spPr bwMode="auto">
              <a:xfrm flipV="1">
                <a:off x="1828800" y="3276600"/>
                <a:ext cx="3886200" cy="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24" name="TextBox 23"/>
              <p:cNvSpPr txBox="1"/>
              <p:nvPr/>
            </p:nvSpPr>
            <p:spPr>
              <a:xfrm>
                <a:off x="5410200" y="3228201"/>
                <a:ext cx="2279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 smtClean="0"/>
                  <a:t>t</a:t>
                </a:r>
                <a:endParaRPr lang="zh-CN" altLang="en-US" i="1" dirty="0"/>
              </a:p>
            </p:txBody>
          </p:sp>
        </p:grpSp>
        <p:sp>
          <p:nvSpPr>
            <p:cNvPr id="27" name="矩形 26"/>
            <p:cNvSpPr/>
            <p:nvPr/>
          </p:nvSpPr>
          <p:spPr bwMode="auto">
            <a:xfrm>
              <a:off x="3124200" y="4572000"/>
              <a:ext cx="2057400" cy="15412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R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ACK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Trigger &amp; Cascading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r>
              <a:rPr lang="en-US" sz="1800" dirty="0" smtClean="0"/>
              <a:t>To support cascading, trigger frame has to be transmitted in DL MU PPDU to trigger the following UL MU PPDU</a:t>
            </a:r>
          </a:p>
          <a:p>
            <a:r>
              <a:rPr lang="en-US" sz="1800" dirty="0" smtClean="0"/>
              <a:t>The definition of trigger frame is:</a:t>
            </a:r>
          </a:p>
          <a:p>
            <a:pPr lvl="1"/>
            <a:r>
              <a:rPr lang="en-GB" altLang="zh-CN" sz="1400" dirty="0" smtClean="0"/>
              <a:t>The Trigger frame is a MAC frame that includes sufficient information to identify the stations transmitting the UL MU PPDUs and allocating resources for the UL MU PPDUs.</a:t>
            </a:r>
            <a:endParaRPr lang="zh-CN" altLang="zh-CN" sz="1400" dirty="0" smtClean="0"/>
          </a:p>
          <a:p>
            <a:r>
              <a:rPr lang="en-US" sz="1800" dirty="0" smtClean="0"/>
              <a:t>In cascading, trigger frame for the following UL MU PPDU can be </a:t>
            </a:r>
            <a:endParaRPr lang="en-US" altLang="zh-CN" sz="1400" dirty="0" smtClean="0"/>
          </a:p>
          <a:p>
            <a:pPr lvl="1"/>
            <a:r>
              <a:rPr lang="en-US" altLang="zh-CN" sz="1400" dirty="0" smtClean="0"/>
              <a:t>sent in a dedicated </a:t>
            </a:r>
            <a:r>
              <a:rPr lang="en-US" altLang="zh-CN" sz="1400" dirty="0" err="1" smtClean="0"/>
              <a:t>subchannel</a:t>
            </a:r>
            <a:r>
              <a:rPr lang="en-US" altLang="zh-CN" sz="1400" dirty="0" smtClean="0"/>
              <a:t> as a standalone frame to trigger one or multiple STAs that are not in the set of DL MU users (broadcast trigger) or</a:t>
            </a:r>
          </a:p>
          <a:p>
            <a:pPr lvl="1"/>
            <a:r>
              <a:rPr lang="en-US" altLang="zh-CN" sz="1400" dirty="0" smtClean="0"/>
              <a:t>sent by aggregating with other MPDU(s) to re-allocate resources for the receiver to send its UL frame in the following UL MU PPDU</a:t>
            </a:r>
          </a:p>
          <a:p>
            <a:pPr lvl="1">
              <a:buNone/>
            </a:pPr>
            <a:endParaRPr lang="en-US" altLang="zh-CN" sz="1400" dirty="0" smtClean="0"/>
          </a:p>
          <a:p>
            <a:pPr marL="342900" lvl="1" indent="-342900">
              <a:buNone/>
            </a:pPr>
            <a:endParaRPr lang="en-US" altLang="zh-CN" sz="1400" dirty="0" smtClean="0"/>
          </a:p>
          <a:p>
            <a:pPr marL="342900" lvl="1" indent="-342900">
              <a:buNone/>
            </a:pPr>
            <a:endParaRPr lang="en-US" altLang="zh-CN" sz="1400" dirty="0" smtClean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grpSp>
        <p:nvGrpSpPr>
          <p:cNvPr id="15" name="组合 40"/>
          <p:cNvGrpSpPr/>
          <p:nvPr/>
        </p:nvGrpSpPr>
        <p:grpSpPr>
          <a:xfrm>
            <a:off x="1676400" y="4724400"/>
            <a:ext cx="6172200" cy="533400"/>
            <a:chOff x="1600200" y="2971800"/>
            <a:chExt cx="6172200" cy="782599"/>
          </a:xfrm>
        </p:grpSpPr>
        <p:sp>
          <p:nvSpPr>
            <p:cNvPr id="42" name="矩形 41"/>
            <p:cNvSpPr/>
            <p:nvPr/>
          </p:nvSpPr>
          <p:spPr bwMode="auto">
            <a:xfrm>
              <a:off x="2590800" y="2971800"/>
              <a:ext cx="2438400" cy="535123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DL MU PPDU</a:t>
              </a:r>
            </a:p>
          </p:txBody>
        </p:sp>
        <p:sp>
          <p:nvSpPr>
            <p:cNvPr id="43" name="矩形 42"/>
            <p:cNvSpPr/>
            <p:nvPr/>
          </p:nvSpPr>
          <p:spPr bwMode="auto">
            <a:xfrm>
              <a:off x="5181600" y="2971800"/>
              <a:ext cx="1905000" cy="535123"/>
            </a:xfrm>
            <a:prstGeom prst="rect">
              <a:avLst/>
            </a:prstGeom>
            <a:solidFill>
              <a:srgbClr val="FFFF0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UL MU PPDU</a:t>
              </a:r>
            </a:p>
          </p:txBody>
        </p:sp>
        <p:cxnSp>
          <p:nvCxnSpPr>
            <p:cNvPr id="44" name="直接连接符 43"/>
            <p:cNvCxnSpPr/>
            <p:nvPr/>
          </p:nvCxnSpPr>
          <p:spPr bwMode="auto">
            <a:xfrm>
              <a:off x="1600200" y="3505201"/>
              <a:ext cx="617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</p:cxnSp>
        <p:sp>
          <p:nvSpPr>
            <p:cNvPr id="45" name="TextBox 44"/>
            <p:cNvSpPr txBox="1"/>
            <p:nvPr/>
          </p:nvSpPr>
          <p:spPr>
            <a:xfrm>
              <a:off x="7467600" y="3477400"/>
              <a:ext cx="227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i="1" dirty="0" smtClean="0"/>
                <a:t>t</a:t>
              </a:r>
              <a:endParaRPr lang="zh-CN" altLang="en-US" i="1" dirty="0"/>
            </a:p>
          </p:txBody>
        </p:sp>
        <p:sp>
          <p:nvSpPr>
            <p:cNvPr id="46" name="矩形 45"/>
            <p:cNvSpPr/>
            <p:nvPr/>
          </p:nvSpPr>
          <p:spPr bwMode="auto">
            <a:xfrm>
              <a:off x="1981200" y="2971800"/>
              <a:ext cx="609600" cy="535123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Preamble</a:t>
              </a:r>
            </a:p>
          </p:txBody>
        </p:sp>
        <p:cxnSp>
          <p:nvCxnSpPr>
            <p:cNvPr id="47" name="肘形连接符 46"/>
            <p:cNvCxnSpPr>
              <a:stCxn id="42" idx="2"/>
              <a:endCxn id="43" idx="2"/>
            </p:cNvCxnSpPr>
            <p:nvPr/>
          </p:nvCxnSpPr>
          <p:spPr bwMode="auto">
            <a:xfrm rot="16200000" flipH="1">
              <a:off x="4969083" y="2344873"/>
              <a:ext cx="18633" cy="2324100"/>
            </a:xfrm>
            <a:prstGeom prst="bentConnector3">
              <a:avLst>
                <a:gd name="adj1" fmla="val 1256607"/>
              </a:avLst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 ACK/BA &amp; Cascading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MU ACK/BA can be transmitted in the format of </a:t>
            </a:r>
            <a:r>
              <a:rPr lang="en-US" sz="1800" dirty="0" err="1" smtClean="0"/>
              <a:t>unicast</a:t>
            </a:r>
            <a:r>
              <a:rPr lang="en-US" sz="1800" dirty="0" smtClean="0"/>
              <a:t> frame in MU PPDU or a broadcast frame for multiple STAs (Multi-STA BA) in DL SU/MU transmission</a:t>
            </a:r>
          </a:p>
          <a:p>
            <a:r>
              <a:rPr lang="en-GB" sz="1800" dirty="0" smtClean="0"/>
              <a:t>In cascading, </a:t>
            </a:r>
            <a:r>
              <a:rPr lang="en-GB" sz="1800" dirty="0" err="1" smtClean="0"/>
              <a:t>unicast</a:t>
            </a:r>
            <a:r>
              <a:rPr lang="en-GB" sz="1800" dirty="0" smtClean="0"/>
              <a:t> ACK/BA can be multiplexed with other frames in DL MU PPDU or UL MU PPDU</a:t>
            </a:r>
            <a:endParaRPr lang="en-GB" sz="1400" dirty="0" smtClean="0"/>
          </a:p>
          <a:p>
            <a:pPr lvl="1"/>
            <a:r>
              <a:rPr lang="en-GB" sz="1400" dirty="0" smtClean="0"/>
              <a:t>in frequency domain, or</a:t>
            </a:r>
          </a:p>
          <a:p>
            <a:pPr lvl="1"/>
            <a:r>
              <a:rPr lang="en-GB" sz="1400" dirty="0" smtClean="0"/>
              <a:t>in spatial domain</a:t>
            </a:r>
          </a:p>
          <a:p>
            <a:r>
              <a:rPr lang="en-GB" sz="1800" dirty="0" smtClean="0"/>
              <a:t>Multi-STA BA can also be multiplexed with other frames in DL MU PPDU</a:t>
            </a:r>
          </a:p>
          <a:p>
            <a:pPr lvl="1"/>
            <a:r>
              <a:rPr lang="en-GB" sz="1400" dirty="0" smtClean="0"/>
              <a:t>in frequency domain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 of Cascading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Cascading includes the following typical examples:</a:t>
            </a:r>
          </a:p>
          <a:p>
            <a:pPr lvl="1"/>
            <a:r>
              <a:rPr lang="en-US" altLang="zh-CN" sz="1400" dirty="0" smtClean="0"/>
              <a:t>Data in DL MU PPDU and its acknowledgement in the following UL MU PPDU</a:t>
            </a:r>
          </a:p>
          <a:p>
            <a:pPr lvl="1"/>
            <a:r>
              <a:rPr lang="en-US" altLang="zh-CN" sz="1400" dirty="0" smtClean="0"/>
              <a:t>Trigger in DL MU PPDU and its triggered frames in the following UL MU PPDU</a:t>
            </a:r>
          </a:p>
          <a:p>
            <a:endParaRPr lang="en-US" altLang="zh-CN" sz="1600" dirty="0" smtClean="0"/>
          </a:p>
          <a:p>
            <a:r>
              <a:rPr lang="en-US" altLang="zh-CN" sz="1600" dirty="0" smtClean="0"/>
              <a:t>An example of Data/ACK exchange w/o and w/ cascading structure</a:t>
            </a:r>
          </a:p>
          <a:p>
            <a:pPr lvl="1"/>
            <a:r>
              <a:rPr lang="en-US" altLang="zh-CN" sz="1200" dirty="0" smtClean="0">
                <a:solidFill>
                  <a:srgbClr val="FF0000"/>
                </a:solidFill>
              </a:rPr>
              <a:t>w/o cascading</a:t>
            </a:r>
          </a:p>
          <a:p>
            <a:endParaRPr lang="en-US" altLang="zh-CN" sz="1600" dirty="0" smtClean="0"/>
          </a:p>
          <a:p>
            <a:endParaRPr lang="en-US" altLang="zh-CN" sz="1800" dirty="0" smtClean="0"/>
          </a:p>
          <a:p>
            <a:endParaRPr lang="en-US" altLang="zh-CN" sz="1800" dirty="0" smtClean="0"/>
          </a:p>
          <a:p>
            <a:endParaRPr lang="en-US" altLang="zh-CN" sz="1400" dirty="0" smtClean="0"/>
          </a:p>
          <a:p>
            <a:pPr lvl="1"/>
            <a:r>
              <a:rPr lang="en-US" altLang="zh-CN" sz="1200" dirty="0" smtClean="0">
                <a:solidFill>
                  <a:srgbClr val="FF0000"/>
                </a:solidFill>
              </a:rPr>
              <a:t>w/ cascading</a:t>
            </a:r>
            <a:endParaRPr lang="zh-CN" altLang="en-US" sz="1200" dirty="0">
              <a:solidFill>
                <a:srgbClr val="FF0000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pSp>
        <p:nvGrpSpPr>
          <p:cNvPr id="91" name="组合 90"/>
          <p:cNvGrpSpPr/>
          <p:nvPr/>
        </p:nvGrpSpPr>
        <p:grpSpPr>
          <a:xfrm>
            <a:off x="304800" y="3792379"/>
            <a:ext cx="8763000" cy="2456021"/>
            <a:chOff x="304800" y="3581400"/>
            <a:chExt cx="8763000" cy="2456021"/>
          </a:xfrm>
        </p:grpSpPr>
        <p:grpSp>
          <p:nvGrpSpPr>
            <p:cNvPr id="6" name="组合 70"/>
            <p:cNvGrpSpPr/>
            <p:nvPr/>
          </p:nvGrpSpPr>
          <p:grpSpPr>
            <a:xfrm>
              <a:off x="304800" y="3581400"/>
              <a:ext cx="8763000" cy="1020600"/>
              <a:chOff x="304800" y="3656175"/>
              <a:chExt cx="8763000" cy="1020600"/>
            </a:xfrm>
          </p:grpSpPr>
          <p:grpSp>
            <p:nvGrpSpPr>
              <p:cNvPr id="7" name="组合 64"/>
              <p:cNvGrpSpPr/>
              <p:nvPr/>
            </p:nvGrpSpPr>
            <p:grpSpPr>
              <a:xfrm>
                <a:off x="457200" y="3656175"/>
                <a:ext cx="1676400" cy="763425"/>
                <a:chOff x="1210350" y="3656175"/>
                <a:chExt cx="1456650" cy="763425"/>
              </a:xfrm>
            </p:grpSpPr>
            <p:sp>
              <p:nvSpPr>
                <p:cNvPr id="22" name="矩形 21"/>
                <p:cNvSpPr/>
                <p:nvPr/>
              </p:nvSpPr>
              <p:spPr bwMode="auto">
                <a:xfrm>
                  <a:off x="1210350" y="3656175"/>
                  <a:ext cx="609600" cy="7634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Preamble</a:t>
                  </a:r>
                </a:p>
              </p:txBody>
            </p:sp>
            <p:sp>
              <p:nvSpPr>
                <p:cNvPr id="23" name="矩形 22"/>
                <p:cNvSpPr/>
                <p:nvPr/>
              </p:nvSpPr>
              <p:spPr bwMode="auto">
                <a:xfrm>
                  <a:off x="1822857" y="3665575"/>
                  <a:ext cx="844143" cy="1444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1)</a:t>
                  </a:r>
                </a:p>
              </p:txBody>
            </p:sp>
            <p:sp>
              <p:nvSpPr>
                <p:cNvPr id="24" name="矩形 23"/>
                <p:cNvSpPr/>
                <p:nvPr/>
              </p:nvSpPr>
              <p:spPr bwMode="auto">
                <a:xfrm>
                  <a:off x="1823961" y="3817975"/>
                  <a:ext cx="843039" cy="3253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</a:t>
                  </a:r>
                  <a:r>
                    <a:rPr lang="en-US" altLang="zh-CN" sz="1000" dirty="0" smtClean="0"/>
                    <a:t>(STA 2)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25" name="矩形 24"/>
                <p:cNvSpPr/>
                <p:nvPr/>
              </p:nvSpPr>
              <p:spPr bwMode="auto">
                <a:xfrm>
                  <a:off x="1819950" y="4143375"/>
                  <a:ext cx="847050" cy="2762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algn="ctr"/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</a:t>
                  </a:r>
                  <a:r>
                    <a:rPr lang="en-US" altLang="zh-CN" sz="1000" dirty="0" smtClean="0"/>
                    <a:t>(STA 3)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</p:grpSp>
          <p:cxnSp>
            <p:nvCxnSpPr>
              <p:cNvPr id="8" name="直接连接符 7"/>
              <p:cNvCxnSpPr/>
              <p:nvPr/>
            </p:nvCxnSpPr>
            <p:spPr bwMode="auto">
              <a:xfrm>
                <a:off x="304800" y="4419600"/>
                <a:ext cx="86868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arrow" w="med" len="med"/>
              </a:ln>
              <a:effectLst/>
            </p:spPr>
          </p:cxnSp>
          <p:sp>
            <p:nvSpPr>
              <p:cNvPr id="9" name="TextBox 8"/>
              <p:cNvSpPr txBox="1"/>
              <p:nvPr/>
            </p:nvSpPr>
            <p:spPr>
              <a:xfrm>
                <a:off x="8763000" y="4399776"/>
                <a:ext cx="22794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i="1" dirty="0" smtClean="0"/>
                  <a:t>t</a:t>
                </a:r>
                <a:endParaRPr lang="zh-CN" altLang="en-US" i="1" dirty="0"/>
              </a:p>
            </p:txBody>
          </p:sp>
          <p:sp>
            <p:nvSpPr>
              <p:cNvPr id="10" name="矩形 9"/>
              <p:cNvSpPr/>
              <p:nvPr/>
            </p:nvSpPr>
            <p:spPr bwMode="auto">
              <a:xfrm>
                <a:off x="2895600" y="3657600"/>
                <a:ext cx="609600" cy="763425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Preamble</a:t>
                </a:r>
              </a:p>
            </p:txBody>
          </p:sp>
          <p:sp>
            <p:nvSpPr>
              <p:cNvPr id="11" name="矩形 10"/>
              <p:cNvSpPr/>
              <p:nvPr/>
            </p:nvSpPr>
            <p:spPr bwMode="auto">
              <a:xfrm>
                <a:off x="3508107" y="3657600"/>
                <a:ext cx="1148943" cy="2286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n-US" altLang="zh-CN" sz="1000" dirty="0" smtClean="0"/>
                  <a:t>UL BA (STA1)</a:t>
                </a:r>
                <a:endPara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矩形 11"/>
              <p:cNvSpPr/>
              <p:nvPr/>
            </p:nvSpPr>
            <p:spPr bwMode="auto">
              <a:xfrm>
                <a:off x="3514051" y="3886200"/>
                <a:ext cx="1143000" cy="2286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</a:t>
                </a:r>
                <a:r>
                  <a:rPr kumimoji="0" lang="en-US" altLang="zh-CN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BA (STA2)</a:t>
                </a:r>
                <a:endPara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3" name="矩形 12"/>
              <p:cNvSpPr/>
              <p:nvPr/>
            </p:nvSpPr>
            <p:spPr bwMode="auto">
              <a:xfrm>
                <a:off x="5410200" y="3657600"/>
                <a:ext cx="762000" cy="7620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 Data</a:t>
                </a:r>
                <a:r>
                  <a:rPr kumimoji="0" lang="en-US" altLang="zh-CN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(STA 4)</a:t>
                </a:r>
                <a:endPara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4" name="矩形 13"/>
              <p:cNvSpPr/>
              <p:nvPr/>
            </p:nvSpPr>
            <p:spPr bwMode="auto">
              <a:xfrm>
                <a:off x="3505201" y="4114800"/>
                <a:ext cx="1151850" cy="304800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</a:t>
                </a:r>
                <a:r>
                  <a:rPr kumimoji="0" lang="en-US" altLang="zh-CN" sz="10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 BA (STA3)</a:t>
                </a:r>
                <a:endPara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矩形 14"/>
              <p:cNvSpPr/>
              <p:nvPr/>
            </p:nvSpPr>
            <p:spPr bwMode="auto">
              <a:xfrm>
                <a:off x="7162800" y="3657600"/>
                <a:ext cx="609600" cy="763425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Preamble</a:t>
                </a:r>
              </a:p>
            </p:txBody>
          </p:sp>
          <p:sp>
            <p:nvSpPr>
              <p:cNvPr id="16" name="矩形 15"/>
              <p:cNvSpPr/>
              <p:nvPr/>
            </p:nvSpPr>
            <p:spPr bwMode="auto">
              <a:xfrm>
                <a:off x="6324600" y="3657600"/>
                <a:ext cx="685800" cy="7620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BA (STA 4)</a:t>
                </a:r>
              </a:p>
            </p:txBody>
          </p:sp>
          <p:sp>
            <p:nvSpPr>
              <p:cNvPr id="17" name="矩形 16"/>
              <p:cNvSpPr/>
              <p:nvPr/>
            </p:nvSpPr>
            <p:spPr bwMode="auto">
              <a:xfrm>
                <a:off x="7776411" y="3657601"/>
                <a:ext cx="910389" cy="477798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Data (STA5)</a:t>
                </a:r>
              </a:p>
            </p:txBody>
          </p:sp>
          <p:sp>
            <p:nvSpPr>
              <p:cNvPr id="18" name="矩形 17"/>
              <p:cNvSpPr/>
              <p:nvPr/>
            </p:nvSpPr>
            <p:spPr bwMode="auto">
              <a:xfrm>
                <a:off x="7772400" y="4114800"/>
                <a:ext cx="914400" cy="304800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Data (STA6)</a:t>
                </a: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8677950" y="3838575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 smtClean="0"/>
                  <a:t>…</a:t>
                </a:r>
                <a:endParaRPr lang="zh-CN" altLang="en-US" sz="1600" dirty="0"/>
              </a:p>
            </p:txBody>
          </p:sp>
          <p:sp>
            <p:nvSpPr>
              <p:cNvPr id="20" name="矩形 19"/>
              <p:cNvSpPr/>
              <p:nvPr/>
            </p:nvSpPr>
            <p:spPr bwMode="auto">
              <a:xfrm>
                <a:off x="2286000" y="3657600"/>
                <a:ext cx="457200" cy="763425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BAR</a:t>
                </a:r>
              </a:p>
            </p:txBody>
          </p:sp>
          <p:sp>
            <p:nvSpPr>
              <p:cNvPr id="21" name="矩形 20"/>
              <p:cNvSpPr/>
              <p:nvPr/>
            </p:nvSpPr>
            <p:spPr bwMode="auto">
              <a:xfrm>
                <a:off x="4800600" y="3657600"/>
                <a:ext cx="457200" cy="763425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Trigger</a:t>
                </a:r>
              </a:p>
            </p:txBody>
          </p:sp>
        </p:grpSp>
        <p:cxnSp>
          <p:nvCxnSpPr>
            <p:cNvPr id="26" name="直接连接符 25"/>
            <p:cNvCxnSpPr/>
            <p:nvPr/>
          </p:nvCxnSpPr>
          <p:spPr bwMode="auto">
            <a:xfrm>
              <a:off x="21336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7" name="直接连接符 26"/>
            <p:cNvCxnSpPr/>
            <p:nvPr/>
          </p:nvCxnSpPr>
          <p:spPr bwMode="auto">
            <a:xfrm>
              <a:off x="22860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8" name="直接连接符 27"/>
            <p:cNvCxnSpPr/>
            <p:nvPr/>
          </p:nvCxnSpPr>
          <p:spPr bwMode="auto">
            <a:xfrm>
              <a:off x="27432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9" name="直接连接符 28"/>
            <p:cNvCxnSpPr/>
            <p:nvPr/>
          </p:nvCxnSpPr>
          <p:spPr bwMode="auto">
            <a:xfrm>
              <a:off x="28956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0" name="直接连接符 29"/>
            <p:cNvCxnSpPr/>
            <p:nvPr/>
          </p:nvCxnSpPr>
          <p:spPr bwMode="auto">
            <a:xfrm>
              <a:off x="46482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1" name="直接连接符 30"/>
            <p:cNvCxnSpPr/>
            <p:nvPr/>
          </p:nvCxnSpPr>
          <p:spPr bwMode="auto">
            <a:xfrm>
              <a:off x="48006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2" name="直接连接符 31"/>
            <p:cNvCxnSpPr/>
            <p:nvPr/>
          </p:nvCxnSpPr>
          <p:spPr bwMode="auto">
            <a:xfrm>
              <a:off x="52578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3" name="直接连接符 32"/>
            <p:cNvCxnSpPr/>
            <p:nvPr/>
          </p:nvCxnSpPr>
          <p:spPr bwMode="auto">
            <a:xfrm>
              <a:off x="54102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4" name="直接连接符 33"/>
            <p:cNvCxnSpPr/>
            <p:nvPr/>
          </p:nvCxnSpPr>
          <p:spPr bwMode="auto">
            <a:xfrm>
              <a:off x="61722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5" name="直接连接符 34"/>
            <p:cNvCxnSpPr/>
            <p:nvPr/>
          </p:nvCxnSpPr>
          <p:spPr bwMode="auto">
            <a:xfrm>
              <a:off x="63246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6" name="直接连接符 35"/>
            <p:cNvCxnSpPr/>
            <p:nvPr/>
          </p:nvCxnSpPr>
          <p:spPr bwMode="auto">
            <a:xfrm>
              <a:off x="70104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7" name="直接连接符 36"/>
            <p:cNvCxnSpPr/>
            <p:nvPr/>
          </p:nvCxnSpPr>
          <p:spPr bwMode="auto">
            <a:xfrm>
              <a:off x="7162800" y="4343400"/>
              <a:ext cx="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8" name="TextBox 37"/>
            <p:cNvSpPr txBox="1"/>
            <p:nvPr/>
          </p:nvSpPr>
          <p:spPr>
            <a:xfrm>
              <a:off x="19812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760856" y="4437221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/>
                <a:t>xIFS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958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1054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err="1" smtClean="0"/>
                <a:t>xIFS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0198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6858000" y="4419600"/>
              <a:ext cx="43954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SIFS</a:t>
              </a:r>
              <a:endParaRPr lang="en-US" sz="1000" dirty="0"/>
            </a:p>
          </p:txBody>
        </p:sp>
        <p:grpSp>
          <p:nvGrpSpPr>
            <p:cNvPr id="44" name="组合 68"/>
            <p:cNvGrpSpPr/>
            <p:nvPr/>
          </p:nvGrpSpPr>
          <p:grpSpPr>
            <a:xfrm>
              <a:off x="304800" y="4953000"/>
              <a:ext cx="7543800" cy="1084421"/>
              <a:chOff x="1066800" y="2362200"/>
              <a:chExt cx="7543800" cy="1084421"/>
            </a:xfrm>
          </p:grpSpPr>
          <p:grpSp>
            <p:nvGrpSpPr>
              <p:cNvPr id="45" name="组合 46"/>
              <p:cNvGrpSpPr/>
              <p:nvPr/>
            </p:nvGrpSpPr>
            <p:grpSpPr>
              <a:xfrm>
                <a:off x="1066800" y="2362200"/>
                <a:ext cx="7543800" cy="1019175"/>
                <a:chOff x="1066800" y="3705225"/>
                <a:chExt cx="7543800" cy="1019175"/>
              </a:xfrm>
            </p:grpSpPr>
            <p:sp>
              <p:nvSpPr>
                <p:cNvPr id="52" name="矩形 51"/>
                <p:cNvSpPr/>
                <p:nvPr/>
              </p:nvSpPr>
              <p:spPr bwMode="auto">
                <a:xfrm>
                  <a:off x="1210350" y="3713201"/>
                  <a:ext cx="609600" cy="7634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Preamble</a:t>
                  </a:r>
                </a:p>
              </p:txBody>
            </p:sp>
            <p:sp>
              <p:nvSpPr>
                <p:cNvPr id="53" name="矩形 52"/>
                <p:cNvSpPr/>
                <p:nvPr/>
              </p:nvSpPr>
              <p:spPr bwMode="auto">
                <a:xfrm>
                  <a:off x="1822857" y="3713200"/>
                  <a:ext cx="1444893" cy="1729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1)</a:t>
                  </a:r>
                </a:p>
              </p:txBody>
            </p:sp>
            <p:sp>
              <p:nvSpPr>
                <p:cNvPr id="54" name="矩形 53"/>
                <p:cNvSpPr/>
                <p:nvPr/>
              </p:nvSpPr>
              <p:spPr bwMode="auto">
                <a:xfrm>
                  <a:off x="1823961" y="3865601"/>
                  <a:ext cx="1443789" cy="238246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2)</a:t>
                  </a:r>
                </a:p>
              </p:txBody>
            </p:sp>
            <p:sp>
              <p:nvSpPr>
                <p:cNvPr id="55" name="矩形 54"/>
                <p:cNvSpPr/>
                <p:nvPr/>
              </p:nvSpPr>
              <p:spPr bwMode="auto">
                <a:xfrm>
                  <a:off x="1819950" y="4256246"/>
                  <a:ext cx="1447800" cy="218954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3)</a:t>
                  </a:r>
                </a:p>
              </p:txBody>
            </p:sp>
            <p:cxnSp>
              <p:nvCxnSpPr>
                <p:cNvPr id="56" name="直接连接符 55"/>
                <p:cNvCxnSpPr/>
                <p:nvPr/>
              </p:nvCxnSpPr>
              <p:spPr bwMode="auto">
                <a:xfrm>
                  <a:off x="1066800" y="4475201"/>
                  <a:ext cx="75438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</p:cxnSp>
            <p:sp>
              <p:nvSpPr>
                <p:cNvPr id="57" name="TextBox 56"/>
                <p:cNvSpPr txBox="1"/>
                <p:nvPr/>
              </p:nvSpPr>
              <p:spPr>
                <a:xfrm>
                  <a:off x="8382652" y="4447401"/>
                  <a:ext cx="22794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i="1" dirty="0" smtClean="0"/>
                    <a:t>t</a:t>
                  </a:r>
                  <a:endParaRPr lang="zh-CN" altLang="en-US" i="1" dirty="0"/>
                </a:p>
              </p:txBody>
            </p:sp>
            <p:sp>
              <p:nvSpPr>
                <p:cNvPr id="58" name="矩形 57"/>
                <p:cNvSpPr/>
                <p:nvPr/>
              </p:nvSpPr>
              <p:spPr bwMode="auto">
                <a:xfrm>
                  <a:off x="3420150" y="3705225"/>
                  <a:ext cx="609600" cy="763425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Preamble</a:t>
                  </a:r>
                </a:p>
              </p:txBody>
            </p:sp>
            <p:sp>
              <p:nvSpPr>
                <p:cNvPr id="59" name="矩形 58"/>
                <p:cNvSpPr/>
                <p:nvPr/>
              </p:nvSpPr>
              <p:spPr bwMode="auto">
                <a:xfrm>
                  <a:off x="4032657" y="3705225"/>
                  <a:ext cx="1521093" cy="123825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lang="en-US" altLang="zh-CN" sz="1000" dirty="0" smtClean="0"/>
                    <a:t>UL BA (STA 1)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0" name="矩形 59"/>
                <p:cNvSpPr/>
                <p:nvPr/>
              </p:nvSpPr>
              <p:spPr bwMode="auto">
                <a:xfrm>
                  <a:off x="4033761" y="3829051"/>
                  <a:ext cx="1519989" cy="133349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UL</a:t>
                  </a:r>
                  <a:r>
                    <a:rPr kumimoji="0" lang="en-US" altLang="zh-CN" sz="10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BA (STA 2)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1" name="矩形 60"/>
                <p:cNvSpPr/>
                <p:nvPr/>
              </p:nvSpPr>
              <p:spPr bwMode="auto">
                <a:xfrm>
                  <a:off x="4029750" y="3962400"/>
                  <a:ext cx="1524000" cy="361950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UL Data</a:t>
                  </a:r>
                  <a:r>
                    <a:rPr kumimoji="0" lang="en-US" altLang="zh-CN" sz="10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(STA 4)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2" name="矩形 61"/>
                <p:cNvSpPr/>
                <p:nvPr/>
              </p:nvSpPr>
              <p:spPr bwMode="auto">
                <a:xfrm>
                  <a:off x="4029750" y="4314825"/>
                  <a:ext cx="1519989" cy="152400"/>
                </a:xfrm>
                <a:prstGeom prst="rect">
                  <a:avLst/>
                </a:prstGeom>
                <a:solidFill>
                  <a:srgbClr val="FFFF0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UL</a:t>
                  </a:r>
                  <a:r>
                    <a:rPr kumimoji="0" lang="en-US" altLang="zh-CN" sz="1000" b="0" i="0" u="none" strike="noStrike" cap="none" normalizeH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 BA (STA 3)</a:t>
                  </a:r>
                  <a:endPara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63" name="矩形 62"/>
                <p:cNvSpPr/>
                <p:nvPr/>
              </p:nvSpPr>
              <p:spPr bwMode="auto">
                <a:xfrm>
                  <a:off x="5706150" y="3713201"/>
                  <a:ext cx="609600" cy="763425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Preamble</a:t>
                  </a:r>
                </a:p>
              </p:txBody>
            </p:sp>
            <p:sp>
              <p:nvSpPr>
                <p:cNvPr id="64" name="矩形 63"/>
                <p:cNvSpPr/>
                <p:nvPr/>
              </p:nvSpPr>
              <p:spPr bwMode="auto">
                <a:xfrm>
                  <a:off x="6318657" y="3713200"/>
                  <a:ext cx="1444893" cy="1729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BA (STA 4)</a:t>
                  </a:r>
                </a:p>
              </p:txBody>
            </p:sp>
            <p:sp>
              <p:nvSpPr>
                <p:cNvPr id="65" name="矩形 64"/>
                <p:cNvSpPr/>
                <p:nvPr/>
              </p:nvSpPr>
              <p:spPr bwMode="auto">
                <a:xfrm>
                  <a:off x="6319761" y="3865600"/>
                  <a:ext cx="1443789" cy="325399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5)</a:t>
                  </a:r>
                </a:p>
              </p:txBody>
            </p:sp>
            <p:sp>
              <p:nvSpPr>
                <p:cNvPr id="66" name="矩形 65"/>
                <p:cNvSpPr/>
                <p:nvPr/>
              </p:nvSpPr>
              <p:spPr bwMode="auto">
                <a:xfrm>
                  <a:off x="6315750" y="4191000"/>
                  <a:ext cx="1447800" cy="284200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Data (STA 6)</a:t>
                  </a: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>
                <a:xfrm>
                  <a:off x="7992150" y="3886200"/>
                  <a:ext cx="389850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sz="1600" dirty="0" smtClean="0"/>
                    <a:t>…</a:t>
                  </a:r>
                  <a:endParaRPr lang="zh-CN" altLang="en-US" sz="1600" dirty="0"/>
                </a:p>
              </p:txBody>
            </p:sp>
          </p:grpSp>
          <p:cxnSp>
            <p:nvCxnSpPr>
              <p:cNvPr id="46" name="直接连接符 45"/>
              <p:cNvCxnSpPr/>
              <p:nvPr/>
            </p:nvCxnSpPr>
            <p:spPr bwMode="auto">
              <a:xfrm>
                <a:off x="3259348" y="3124200"/>
                <a:ext cx="0" cy="152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7" name="直接连接符 46"/>
              <p:cNvCxnSpPr/>
              <p:nvPr/>
            </p:nvCxnSpPr>
            <p:spPr bwMode="auto">
              <a:xfrm>
                <a:off x="3411748" y="3124200"/>
                <a:ext cx="0" cy="152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8" name="TextBox 47"/>
              <p:cNvSpPr txBox="1"/>
              <p:nvPr/>
            </p:nvSpPr>
            <p:spPr>
              <a:xfrm>
                <a:off x="3106948" y="3200400"/>
                <a:ext cx="43954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/>
                  <a:t>xIFS</a:t>
                </a:r>
                <a:endParaRPr lang="en-US" sz="1000" dirty="0"/>
              </a:p>
            </p:txBody>
          </p:sp>
          <p:cxnSp>
            <p:nvCxnSpPr>
              <p:cNvPr id="49" name="直接连接符 48"/>
              <p:cNvCxnSpPr/>
              <p:nvPr/>
            </p:nvCxnSpPr>
            <p:spPr bwMode="auto">
              <a:xfrm>
                <a:off x="5545348" y="3124200"/>
                <a:ext cx="0" cy="152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0" name="直接连接符 49"/>
              <p:cNvCxnSpPr/>
              <p:nvPr/>
            </p:nvCxnSpPr>
            <p:spPr bwMode="auto">
              <a:xfrm>
                <a:off x="5697748" y="3124200"/>
                <a:ext cx="0" cy="152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51" name="TextBox 50"/>
              <p:cNvSpPr txBox="1"/>
              <p:nvPr/>
            </p:nvSpPr>
            <p:spPr>
              <a:xfrm>
                <a:off x="5392948" y="3200400"/>
                <a:ext cx="439544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 err="1" smtClean="0"/>
                  <a:t>xIFS</a:t>
                </a:r>
                <a:endParaRPr lang="en-US" sz="1000" dirty="0"/>
              </a:p>
            </p:txBody>
          </p:sp>
        </p:grpSp>
        <p:sp>
          <p:nvSpPr>
            <p:cNvPr id="69" name="矩形 68"/>
            <p:cNvSpPr/>
            <p:nvPr/>
          </p:nvSpPr>
          <p:spPr bwMode="auto">
            <a:xfrm>
              <a:off x="1066800" y="5351620"/>
              <a:ext cx="1443789" cy="152401"/>
            </a:xfrm>
            <a:prstGeom prst="rect">
              <a:avLst/>
            </a:prstGeom>
            <a:solidFill>
              <a:srgbClr val="92D050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0" tIns="45720" rIns="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Trigger (STA 4)</a:t>
              </a:r>
            </a:p>
          </p:txBody>
        </p:sp>
        <p:cxnSp>
          <p:nvCxnSpPr>
            <p:cNvPr id="71" name="直接连接符 70"/>
            <p:cNvCxnSpPr/>
            <p:nvPr/>
          </p:nvCxnSpPr>
          <p:spPr bwMode="auto">
            <a:xfrm>
              <a:off x="457200" y="4343400"/>
              <a:ext cx="0" cy="914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2" name="直接连接符 71"/>
            <p:cNvCxnSpPr>
              <a:endCxn id="53" idx="3"/>
            </p:cNvCxnSpPr>
            <p:nvPr/>
          </p:nvCxnSpPr>
          <p:spPr bwMode="auto">
            <a:xfrm flipH="1">
              <a:off x="2505750" y="4361021"/>
              <a:ext cx="237450" cy="686454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5" name="直接连接符 74"/>
            <p:cNvCxnSpPr/>
            <p:nvPr/>
          </p:nvCxnSpPr>
          <p:spPr bwMode="auto">
            <a:xfrm flipH="1">
              <a:off x="2667000" y="4343400"/>
              <a:ext cx="228600" cy="609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78" name="直接连接符 77"/>
            <p:cNvCxnSpPr>
              <a:endCxn id="59" idx="3"/>
            </p:cNvCxnSpPr>
            <p:nvPr/>
          </p:nvCxnSpPr>
          <p:spPr bwMode="auto">
            <a:xfrm flipH="1">
              <a:off x="4791750" y="4343400"/>
              <a:ext cx="1380450" cy="671513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0" name="直接连接符 79"/>
            <p:cNvCxnSpPr/>
            <p:nvPr/>
          </p:nvCxnSpPr>
          <p:spPr bwMode="auto">
            <a:xfrm flipH="1">
              <a:off x="4953000" y="4343400"/>
              <a:ext cx="1371600" cy="6858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83" name="直接连接符 82"/>
            <p:cNvCxnSpPr>
              <a:endCxn id="64" idx="3"/>
            </p:cNvCxnSpPr>
            <p:nvPr/>
          </p:nvCxnSpPr>
          <p:spPr bwMode="auto">
            <a:xfrm flipH="1">
              <a:off x="7001550" y="4343400"/>
              <a:ext cx="1685250" cy="704075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Multiple Cascading Structures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1800" dirty="0" smtClean="0"/>
              <a:t>As shown in the previous pages, cascading structure can be repeated multiple times in a TXOP</a:t>
            </a:r>
          </a:p>
          <a:p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grpSp>
        <p:nvGrpSpPr>
          <p:cNvPr id="26" name="组合 25"/>
          <p:cNvGrpSpPr/>
          <p:nvPr/>
        </p:nvGrpSpPr>
        <p:grpSpPr>
          <a:xfrm>
            <a:off x="762000" y="2895600"/>
            <a:ext cx="7620000" cy="838200"/>
            <a:chOff x="762000" y="2895600"/>
            <a:chExt cx="7620000" cy="838200"/>
          </a:xfrm>
        </p:grpSpPr>
        <p:grpSp>
          <p:nvGrpSpPr>
            <p:cNvPr id="18" name="组合 17"/>
            <p:cNvGrpSpPr/>
            <p:nvPr/>
          </p:nvGrpSpPr>
          <p:grpSpPr>
            <a:xfrm>
              <a:off x="762000" y="2895600"/>
              <a:ext cx="7620000" cy="810399"/>
              <a:chOff x="762000" y="2895600"/>
              <a:chExt cx="7620000" cy="810399"/>
            </a:xfrm>
          </p:grpSpPr>
          <p:grpSp>
            <p:nvGrpSpPr>
              <p:cNvPr id="6" name="组合 14"/>
              <p:cNvGrpSpPr/>
              <p:nvPr/>
            </p:nvGrpSpPr>
            <p:grpSpPr>
              <a:xfrm>
                <a:off x="762000" y="2895600"/>
                <a:ext cx="7620000" cy="810399"/>
                <a:chOff x="1219200" y="4343400"/>
                <a:chExt cx="7620000" cy="810399"/>
              </a:xfrm>
            </p:grpSpPr>
            <p:grpSp>
              <p:nvGrpSpPr>
                <p:cNvPr id="7" name="组合 18"/>
                <p:cNvGrpSpPr/>
                <p:nvPr/>
              </p:nvGrpSpPr>
              <p:grpSpPr>
                <a:xfrm>
                  <a:off x="1447800" y="4343400"/>
                  <a:ext cx="2819400" cy="535123"/>
                  <a:chOff x="1981200" y="2667000"/>
                  <a:chExt cx="2819400" cy="535123"/>
                </a:xfrm>
              </p:grpSpPr>
              <p:sp>
                <p:nvSpPr>
                  <p:cNvPr id="11" name="矩形 10"/>
                  <p:cNvSpPr/>
                  <p:nvPr/>
                </p:nvSpPr>
                <p:spPr bwMode="auto">
                  <a:xfrm>
                    <a:off x="1981200" y="2667000"/>
                    <a:ext cx="1371600" cy="535123"/>
                  </a:xfrm>
                  <a:prstGeom prst="rect">
                    <a:avLst/>
                  </a:prstGeom>
                  <a:solidFill>
                    <a:srgbClr val="92D05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0" tIns="45720" rIns="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DL MU PPDU</a:t>
                    </a:r>
                  </a:p>
                </p:txBody>
              </p:sp>
              <p:sp>
                <p:nvSpPr>
                  <p:cNvPr id="12" name="矩形 11"/>
                  <p:cNvSpPr/>
                  <p:nvPr/>
                </p:nvSpPr>
                <p:spPr bwMode="auto">
                  <a:xfrm>
                    <a:off x="3505200" y="2667000"/>
                    <a:ext cx="1295400" cy="535123"/>
                  </a:xfrm>
                  <a:prstGeom prst="rect">
                    <a:avLst/>
                  </a:prstGeom>
                  <a:solidFill>
                    <a:srgbClr val="FFFF00"/>
                  </a:soli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0" tIns="45720" rIns="0" bIns="45720" numCol="1" rtlCol="0" anchor="ctr" anchorCtr="1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ctr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r>
                      <a:rPr kumimoji="0" lang="en-US" altLang="zh-CN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rPr>
                      <a:t>UL MU PPDU</a:t>
                    </a:r>
                  </a:p>
                </p:txBody>
              </p:sp>
            </p:grpSp>
            <p:cxnSp>
              <p:nvCxnSpPr>
                <p:cNvPr id="8" name="直接连接符 7"/>
                <p:cNvCxnSpPr/>
                <p:nvPr/>
              </p:nvCxnSpPr>
              <p:spPr bwMode="auto">
                <a:xfrm>
                  <a:off x="1219200" y="4876800"/>
                  <a:ext cx="7620000" cy="0"/>
                </a:xfrm>
                <a:prstGeom prst="line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arrow" w="med" len="med"/>
                </a:ln>
                <a:effectLst/>
              </p:spPr>
            </p:cxnSp>
            <p:sp>
              <p:nvSpPr>
                <p:cNvPr id="9" name="TextBox 8"/>
                <p:cNvSpPr txBox="1"/>
                <p:nvPr/>
              </p:nvSpPr>
              <p:spPr>
                <a:xfrm>
                  <a:off x="8535052" y="4876800"/>
                  <a:ext cx="22794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altLang="zh-CN" i="1" dirty="0" smtClean="0"/>
                    <a:t>t</a:t>
                  </a:r>
                  <a:endParaRPr lang="zh-CN" altLang="en-US" i="1" dirty="0"/>
                </a:p>
              </p:txBody>
            </p:sp>
            <p:sp>
              <p:nvSpPr>
                <p:cNvPr id="10" name="矩形 9"/>
                <p:cNvSpPr/>
                <p:nvPr/>
              </p:nvSpPr>
              <p:spPr bwMode="auto">
                <a:xfrm>
                  <a:off x="7696200" y="4343400"/>
                  <a:ext cx="685800" cy="535123"/>
                </a:xfrm>
                <a:prstGeom prst="rect">
                  <a:avLst/>
                </a:prstGeom>
                <a:solidFill>
                  <a:srgbClr val="92D050"/>
                </a:solidFill>
                <a:ln w="12700" cap="flat" cmpd="sng" algn="ctr">
                  <a:solidFill>
                    <a:schemeClr val="tx1"/>
                  </a:solidFill>
                  <a:prstDash val="dash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0" tIns="45720" rIns="0" bIns="45720" numCol="1" rtlCol="0" anchor="ctr" anchorCtr="1" compatLnSpc="1">
                  <a:prstTxWarp prst="textNoShape">
                    <a:avLst/>
                  </a:prstTxWarp>
                </a:bodyPr>
                <a:lstStyle/>
                <a:p>
                  <a:pPr marL="0" marR="0" indent="0" algn="ctr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r>
                    <a:rPr kumimoji="0" lang="en-US" altLang="zh-CN" sz="1000" b="0" i="0" u="none" strike="noStrike" cap="none" normalizeH="0" baseline="0" dirty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rPr>
                    <a:t>DL MU BA</a:t>
                  </a:r>
                </a:p>
              </p:txBody>
            </p:sp>
          </p:grpSp>
          <p:sp>
            <p:nvSpPr>
              <p:cNvPr id="13" name="矩形 12"/>
              <p:cNvSpPr/>
              <p:nvPr/>
            </p:nvSpPr>
            <p:spPr bwMode="auto">
              <a:xfrm>
                <a:off x="3962400" y="2895600"/>
                <a:ext cx="1295400" cy="535123"/>
              </a:xfrm>
              <a:prstGeom prst="rect">
                <a:avLst/>
              </a:prstGeom>
              <a:solidFill>
                <a:srgbClr val="92D05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DL MU PPDU</a:t>
                </a:r>
              </a:p>
            </p:txBody>
          </p:sp>
          <p:sp>
            <p:nvSpPr>
              <p:cNvPr id="14" name="矩形 13"/>
              <p:cNvSpPr/>
              <p:nvPr/>
            </p:nvSpPr>
            <p:spPr bwMode="auto">
              <a:xfrm>
                <a:off x="5410200" y="2895600"/>
                <a:ext cx="1219200" cy="535123"/>
              </a:xfrm>
              <a:prstGeom prst="rect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45720" rIns="0" bIns="45720" numCol="1" rtlCol="0" anchor="ctr" anchorCtr="1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zh-CN" sz="10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UL MU PPDU</a:t>
                </a: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6772950" y="2971800"/>
                <a:ext cx="38985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1600" dirty="0" smtClean="0"/>
                  <a:t>…</a:t>
                </a:r>
                <a:endParaRPr lang="zh-CN" altLang="en-US" sz="1600" dirty="0"/>
              </a:p>
            </p:txBody>
          </p:sp>
        </p:grpSp>
        <p:cxnSp>
          <p:nvCxnSpPr>
            <p:cNvPr id="20" name="直接连接符 19"/>
            <p:cNvCxnSpPr/>
            <p:nvPr/>
          </p:nvCxnSpPr>
          <p:spPr bwMode="auto">
            <a:xfrm>
              <a:off x="990600" y="3429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2" name="直接连接符 21"/>
            <p:cNvCxnSpPr/>
            <p:nvPr/>
          </p:nvCxnSpPr>
          <p:spPr bwMode="auto">
            <a:xfrm>
              <a:off x="7924800" y="3429000"/>
              <a:ext cx="0" cy="228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直接箭头连接符 23"/>
            <p:cNvCxnSpPr/>
            <p:nvPr/>
          </p:nvCxnSpPr>
          <p:spPr bwMode="auto">
            <a:xfrm>
              <a:off x="990600" y="3581400"/>
              <a:ext cx="69342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arrow"/>
              <a:tailEnd type="arrow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062783" y="3456801"/>
              <a:ext cx="585417" cy="276999"/>
            </a:xfrm>
            <a:prstGeom prst="rect">
              <a:avLst/>
            </a:prstGeom>
            <a:solidFill>
              <a:schemeClr val="accent3"/>
            </a:solidFill>
          </p:spPr>
          <p:txBody>
            <a:bodyPr wrap="none" rtlCol="0">
              <a:spAutoFit/>
            </a:bodyPr>
            <a:lstStyle/>
            <a:p>
              <a:r>
                <a:rPr lang="en-US" altLang="zh-CN" dirty="0" smtClean="0"/>
                <a:t>TXOP</a:t>
              </a:r>
              <a:endParaRPr lang="zh-CN" alt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Flexibility of Cascading Structure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Cascading structure helps to sufficiently utilize the parallel </a:t>
            </a:r>
            <a:r>
              <a:rPr lang="en-US" altLang="zh-CN" sz="2000" dirty="0" err="1" smtClean="0"/>
              <a:t>subchannels</a:t>
            </a:r>
            <a:r>
              <a:rPr lang="en-US" altLang="zh-CN" sz="2000" dirty="0" smtClean="0"/>
              <a:t> for simultaneous transmission</a:t>
            </a:r>
          </a:p>
          <a:p>
            <a:pPr lvl="1"/>
            <a:r>
              <a:rPr lang="en-US" altLang="zh-CN" sz="1600" dirty="0" smtClean="0"/>
              <a:t>Any types of transmissions (i.e., data frame/control frame/management frame) can be supported by cascading structure</a:t>
            </a:r>
          </a:p>
          <a:p>
            <a:pPr lvl="1"/>
            <a:r>
              <a:rPr lang="en-US" altLang="zh-CN" sz="1600" dirty="0" smtClean="0"/>
              <a:t>Frame exchanges are sped up, e.g., accelerates almost any management/control frame exchanges</a:t>
            </a:r>
          </a:p>
          <a:p>
            <a:endParaRPr lang="en-US" altLang="zh-CN" sz="2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 of Cascading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000" dirty="0" smtClean="0"/>
              <a:t>As a summary, cascading can be defined as follows:</a:t>
            </a:r>
          </a:p>
          <a:p>
            <a:pPr lvl="1"/>
            <a:r>
              <a:rPr lang="en-GB" altLang="zh-CN" sz="1800" dirty="0" smtClean="0"/>
              <a:t>a TXOP structure, allowing a sequence of DL MU PPDU followed in the same TXOP by a separate UL MU PPDU, the sequence repeated 0 or more times</a:t>
            </a:r>
            <a:endParaRPr lang="zh-CN" altLang="zh-CN" sz="1800" dirty="0" smtClean="0"/>
          </a:p>
          <a:p>
            <a:pPr lvl="2"/>
            <a:r>
              <a:rPr lang="en-GB" altLang="zh-CN" sz="1600" dirty="0" smtClean="0"/>
              <a:t>The TXOP sequence has only one DL transmitter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The TXOP sequence may have different UL transmitters within each UL MU PPDU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The TXOP sequence may have a different set of transmitters in an UL MU PPDU as compared to the DL MU PPDU that follows the UL MU PPDU within the same TXOP</a:t>
            </a:r>
            <a:endParaRPr lang="zh-CN" altLang="en-US" sz="16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[1] 11-15-0132-06-00ax-spec-framework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Do you support to </a:t>
            </a:r>
            <a:r>
              <a:rPr lang="en-US" altLang="zh-CN" sz="2000" dirty="0" smtClean="0"/>
              <a:t>add the following to the SFD:</a:t>
            </a:r>
          </a:p>
          <a:p>
            <a:pPr lvl="1"/>
            <a:r>
              <a:rPr lang="en-GB" altLang="zh-CN" sz="1800" dirty="0" smtClean="0"/>
              <a:t>A TXOP can include both DL MU and UL MU transmissions.</a:t>
            </a:r>
            <a:endParaRPr lang="zh-CN" altLang="en-US" sz="18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Do you support to </a:t>
            </a:r>
            <a:r>
              <a:rPr lang="en-US" altLang="zh-CN" sz="2000" dirty="0" smtClean="0"/>
              <a:t>add the following to the SFD:</a:t>
            </a:r>
          </a:p>
          <a:p>
            <a:pPr lvl="1"/>
            <a:r>
              <a:rPr lang="en-GB" altLang="zh-CN" sz="1800" dirty="0" smtClean="0"/>
              <a:t>The spec shall include the definition of a cascading TXOP structure, allowing alternating DL and UL MU PPDUs starting with a DL MU PPDU in the same TXOP</a:t>
            </a:r>
            <a:endParaRPr lang="zh-CN" altLang="zh-CN" sz="1800" dirty="0" smtClean="0"/>
          </a:p>
          <a:p>
            <a:pPr lvl="2"/>
            <a:r>
              <a:rPr lang="en-GB" altLang="zh-CN" sz="1600" dirty="0" smtClean="0"/>
              <a:t>The TXOP sequence has only one DL transmitter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The TXOP sequence may have different UL transmitters within each UL MU PPDU</a:t>
            </a:r>
            <a:endParaRPr lang="zh-CN" altLang="zh-CN" sz="1600" dirty="0" smtClean="0"/>
          </a:p>
          <a:p>
            <a:pPr lvl="2"/>
            <a:r>
              <a:rPr lang="en-GB" altLang="zh-CN" sz="1600" dirty="0" smtClean="0"/>
              <a:t>The TXOP sequence may have a different set of transmitters in an UL MU PPDU as compared to the DL MU PPDU that follows the UL MU PPDU within the same TXOP</a:t>
            </a:r>
            <a:endParaRPr lang="zh-CN" altLang="en-US" sz="1600" dirty="0" smtClean="0"/>
          </a:p>
          <a:p>
            <a:endParaRPr lang="zh-CN" altLang="en-US" sz="20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946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Do you support to </a:t>
            </a:r>
            <a:r>
              <a:rPr lang="en-US" altLang="zh-CN" sz="2000" dirty="0" smtClean="0"/>
              <a:t>add the following to the SFD:</a:t>
            </a:r>
          </a:p>
          <a:p>
            <a:pPr lvl="1"/>
            <a:r>
              <a:rPr lang="en-GB" altLang="zh-CN" sz="1800" dirty="0" smtClean="0"/>
              <a:t>DL/UL OFDMA can multiplex different type of </a:t>
            </a:r>
            <a:r>
              <a:rPr lang="en-GB" altLang="zh-CN" sz="1800" dirty="0" err="1" smtClean="0"/>
              <a:t>unicast</a:t>
            </a:r>
            <a:r>
              <a:rPr lang="en-GB" altLang="zh-CN" sz="1800" dirty="0" smtClean="0"/>
              <a:t> frames in frequency domain</a:t>
            </a:r>
            <a:endParaRPr lang="zh-CN" altLang="zh-CN" sz="1800" dirty="0" smtClean="0"/>
          </a:p>
          <a:p>
            <a:pPr lvl="2"/>
            <a:r>
              <a:rPr lang="en-GB" altLang="zh-CN" sz="1600" dirty="0" smtClean="0"/>
              <a:t>Type of frame can be data frame/control frame/management frame </a:t>
            </a:r>
            <a:endParaRPr lang="zh-CN" altLang="zh-CN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zh-CN" sz="2000" dirty="0" smtClean="0"/>
              <a:t>Do you support to </a:t>
            </a:r>
            <a:r>
              <a:rPr lang="en-US" altLang="zh-CN" sz="2000" dirty="0" smtClean="0"/>
              <a:t>add the following to the SFD:</a:t>
            </a:r>
          </a:p>
          <a:p>
            <a:pPr lvl="1"/>
            <a:r>
              <a:rPr lang="en-GB" altLang="zh-CN" sz="1800" dirty="0" smtClean="0"/>
              <a:t>DL/UL MU-MIMO can multiplex different type of </a:t>
            </a:r>
            <a:r>
              <a:rPr lang="en-GB" altLang="zh-CN" sz="1800" dirty="0" err="1" smtClean="0"/>
              <a:t>unicast</a:t>
            </a:r>
            <a:r>
              <a:rPr lang="en-GB" altLang="zh-CN" sz="1800" dirty="0" smtClean="0"/>
              <a:t> frames in spatial domain</a:t>
            </a:r>
            <a:endParaRPr lang="zh-CN" altLang="zh-CN" sz="1800" dirty="0" smtClean="0"/>
          </a:p>
          <a:p>
            <a:pPr lvl="2"/>
            <a:r>
              <a:rPr lang="en-GB" altLang="zh-CN" sz="1600" dirty="0" smtClean="0"/>
              <a:t>Type of frame can be data frame/control frame/management frame </a:t>
            </a:r>
            <a:endParaRPr lang="zh-CN" altLang="zh-CN" sz="16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smtClean="0"/>
              <a:t>David Xun Yang et al. (Huawei)</a:t>
            </a:r>
            <a:endParaRPr lang="en-US" altLang="zh-C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57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04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7" name="Table 1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98119365"/>
              </p:ext>
            </p:extLst>
          </p:nvPr>
        </p:nvGraphicFramePr>
        <p:xfrm>
          <a:off x="914400" y="144780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Lei Wang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27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090233613"/>
              </p:ext>
            </p:extLst>
          </p:nvPr>
        </p:nvGraphicFramePr>
        <p:xfrm>
          <a:off x="723900" y="1524000"/>
          <a:ext cx="7772400" cy="4573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998220"/>
                <a:gridCol w="2743200"/>
                <a:gridCol w="594761"/>
                <a:gridCol w="1881739"/>
              </a:tblGrid>
              <a:tr h="2111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Santosh Abraham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sabraham@qualcomm.com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 Gwendolyn</a:t>
                      </a:r>
                      <a:r>
                        <a:rPr lang="en-US" sz="1050" baseline="0" dirty="0" smtClean="0">
                          <a:latin typeface="+mn-lt"/>
                          <a:ea typeface="Times New Roman"/>
                          <a:cs typeface="Arial"/>
                        </a:rPr>
                        <a:t> Barriac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Cherian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Gorge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aasterja@qti.qualcomm.com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 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Carlos Aldana</a:t>
                      </a:r>
                      <a:endParaRPr lang="en-US" sz="105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7620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(continues):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501026" y="6475413"/>
            <a:ext cx="1990673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zh-CN" dirty="0" smtClean="0"/>
              <a:t>David Xun Yang et al. (Huawei)</a:t>
            </a:r>
            <a:endParaRPr lang="en-US" altLang="zh-CN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70363"/>
          <a:ext cx="7239000" cy="375969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Cisco Systems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 W Tasman Dr,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brianh@cisco.com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Pooya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Monajemi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pmonajem@cisco.com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 Sun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#9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Wuxingduan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Xifeng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Rd., Xi'an, China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sun.bo1@zte.com.cn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lv.kaiying@zte.com.cn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Yonggang Fang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yfang@ztetx.com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 Yao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yao.ke5@zte.com.cn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Xing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xing.weimin@zte.com.cn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Apple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Cupertino</a:t>
                      </a:r>
                      <a:r>
                        <a:rPr lang="en-US" sz="12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CA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 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+1-408-974-5967</a:t>
                      </a: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joonsuk@apple.com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Aon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Mujtaba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mujtaba@apple.com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Guoqing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guoqing_li@apple.com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Eric Wong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ericwong@apple.com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chartman@apple.com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1600" dirty="0" smtClean="0"/>
              <a:t>DL MU transmission has been defined in 802.11ac</a:t>
            </a:r>
          </a:p>
          <a:p>
            <a:r>
              <a:rPr lang="en-US" sz="1600" dirty="0" smtClean="0"/>
              <a:t>The rules for DL and UL MU transmissions are defined in 11ax SFD [1]</a:t>
            </a:r>
          </a:p>
          <a:p>
            <a:pPr lvl="1"/>
            <a:r>
              <a:rPr lang="en-GB" sz="1400" dirty="0" smtClean="0"/>
              <a:t>An UL MU PPDU (MU-MIMO or OFDMA) is sent as an immediate response (IFS TBD) to a Trigger frame (format TBD) sent by the AP</a:t>
            </a:r>
          </a:p>
          <a:p>
            <a:pPr lvl="1"/>
            <a:r>
              <a:rPr lang="en-US" sz="1400" dirty="0" smtClean="0"/>
              <a:t>The amendment shall define a mechanism for multiplexing DL acknowledgments sent in response to UL MU Transmissions</a:t>
            </a:r>
          </a:p>
          <a:p>
            <a:pPr lvl="1"/>
            <a:r>
              <a:rPr lang="en-GB" altLang="zh-CN" sz="1400" dirty="0" smtClean="0"/>
              <a:t>The amendment shall include a mechanism to multiplex BA/ACK responses to DL MU transmission</a:t>
            </a:r>
            <a:endParaRPr lang="en-US" sz="1400" dirty="0" smtClean="0"/>
          </a:p>
          <a:p>
            <a:pPr marL="457200" lvl="1" indent="0">
              <a:buNone/>
            </a:pPr>
            <a:endParaRPr lang="en-US" sz="1400" dirty="0" smtClean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endParaRPr lang="en-US" sz="1600" dirty="0"/>
          </a:p>
          <a:p>
            <a:endParaRPr lang="en-US" sz="1600" dirty="0" smtClean="0"/>
          </a:p>
          <a:p>
            <a:r>
              <a:rPr lang="en-US" sz="1600" dirty="0" smtClean="0"/>
              <a:t>In this presentation we define a cascading structure for the frame exchange in DL MU PPDU followed by UL MU PPDU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altLang="zh-CN" dirty="0"/>
              <a:t>David Xun Yang et al. (Huawei)</a:t>
            </a:r>
            <a:endParaRPr lang="en-US" altLang="zh-CN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33600" y="4045684"/>
            <a:ext cx="4530751" cy="159311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817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36830</TotalTime>
  <Words>2031</Words>
  <Application>Microsoft Office PowerPoint</Application>
  <PresentationFormat>全屏显示(4:3)</PresentationFormat>
  <Paragraphs>589</Paragraphs>
  <Slides>21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ACcord Submission Template</vt:lpstr>
      <vt:lpstr>Cascading Structure</vt:lpstr>
      <vt:lpstr>Authors (continued)</vt:lpstr>
      <vt:lpstr>Authors (continued)</vt:lpstr>
      <vt:lpstr>Authors (continued)</vt:lpstr>
      <vt:lpstr>Authors (continued)</vt:lpstr>
      <vt:lpstr>幻灯片 6</vt:lpstr>
      <vt:lpstr>Authors (continued)</vt:lpstr>
      <vt:lpstr>Authors (continued)</vt:lpstr>
      <vt:lpstr>Introduction</vt:lpstr>
      <vt:lpstr>Cascading</vt:lpstr>
      <vt:lpstr>Trigger &amp; Cascading</vt:lpstr>
      <vt:lpstr>MU ACK/BA &amp; Cascading</vt:lpstr>
      <vt:lpstr>Example of Cascading</vt:lpstr>
      <vt:lpstr>Multiple Cascading Structures</vt:lpstr>
      <vt:lpstr>Flexibility of Cascading Structure</vt:lpstr>
      <vt:lpstr>Summary of Cascading</vt:lpstr>
      <vt:lpstr>Reference</vt:lpstr>
      <vt:lpstr>Straw Poll 1</vt:lpstr>
      <vt:lpstr>Straw Poll 2</vt:lpstr>
      <vt:lpstr>Straw Poll 3</vt:lpstr>
      <vt:lpstr>Straw Poll 4</vt:lpstr>
    </vt:vector>
  </TitlesOfParts>
  <Company>&lt;Company Name&gt;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Yang Xun</cp:lastModifiedBy>
  <cp:revision>711</cp:revision>
  <cp:lastPrinted>1998-02-10T13:28:06Z</cp:lastPrinted>
  <dcterms:created xsi:type="dcterms:W3CDTF">2009-12-02T19:05:24Z</dcterms:created>
  <dcterms:modified xsi:type="dcterms:W3CDTF">2015-07-16T00:43:37Z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  <property fmtid="{D5CDD505-2E9C-101B-9397-08002B2CF9AE}" pid="8" name="sflag">
    <vt:lpwstr>1436255400</vt:lpwstr>
  </property>
</Properties>
</file>