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6" r:id="rId2"/>
    <p:sldId id="331" r:id="rId3"/>
    <p:sldId id="330" r:id="rId4"/>
    <p:sldId id="332" r:id="rId5"/>
    <p:sldId id="333" r:id="rId6"/>
    <p:sldId id="269" r:id="rId7"/>
    <p:sldId id="335" r:id="rId8"/>
    <p:sldId id="338" r:id="rId9"/>
    <p:sldId id="304" r:id="rId10"/>
    <p:sldId id="340" r:id="rId11"/>
    <p:sldId id="341" r:id="rId12"/>
    <p:sldId id="342" r:id="rId13"/>
    <p:sldId id="349" r:id="rId14"/>
    <p:sldId id="346" r:id="rId15"/>
    <p:sldId id="347" r:id="rId16"/>
    <p:sldId id="348" r:id="rId17"/>
    <p:sldId id="339" r:id="rId18"/>
    <p:sldId id="350" r:id="rId19"/>
    <p:sldId id="351" r:id="rId20"/>
    <p:sldId id="352" r:id="rId21"/>
    <p:sldId id="353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5501" autoAdjust="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David Xun Yang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0841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Cascading Structure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2118360"/>
          <a:ext cx="7467600" cy="4130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668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 Technologies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Cascading is a simple extension to current frame exchange</a:t>
            </a:r>
          </a:p>
          <a:p>
            <a:pPr lvl="1"/>
            <a:r>
              <a:rPr lang="en-US" sz="1400" dirty="0" smtClean="0"/>
              <a:t>The most frequent frame exchange is Data/ACK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ACK and Data can be aggregated in A-MPDU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/>
            <a:r>
              <a:rPr lang="en-US" sz="1400" dirty="0" smtClean="0"/>
              <a:t>UL MU provides another dimension to multiplex UL ACK and UL data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So does DL MU</a:t>
            </a:r>
          </a:p>
          <a:p>
            <a:r>
              <a:rPr lang="en-US" sz="1800" dirty="0" smtClean="0"/>
              <a:t>Cascading is DL MU PPDU followed by UL MU PPDU, which can multiplex any type of frames for fast frame exchange</a:t>
            </a: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6" name="组合 5"/>
          <p:cNvGrpSpPr/>
          <p:nvPr/>
        </p:nvGrpSpPr>
        <p:grpSpPr>
          <a:xfrm>
            <a:off x="1752600" y="2743200"/>
            <a:ext cx="4267200" cy="762000"/>
            <a:chOff x="1828800" y="2743200"/>
            <a:chExt cx="4267200" cy="762000"/>
          </a:xfrm>
        </p:grpSpPr>
        <p:grpSp>
          <p:nvGrpSpPr>
            <p:cNvPr id="7" name="组合 18"/>
            <p:cNvGrpSpPr/>
            <p:nvPr/>
          </p:nvGrpSpPr>
          <p:grpSpPr>
            <a:xfrm>
              <a:off x="2057400" y="2743200"/>
              <a:ext cx="3657600" cy="535123"/>
              <a:chOff x="2057400" y="2667000"/>
              <a:chExt cx="3657600" cy="535123"/>
            </a:xfrm>
          </p:grpSpPr>
          <p:sp>
            <p:nvSpPr>
              <p:cNvPr id="10" name="矩形 9"/>
              <p:cNvSpPr/>
              <p:nvPr/>
            </p:nvSpPr>
            <p:spPr bwMode="auto">
              <a:xfrm>
                <a:off x="2057400" y="2667000"/>
                <a:ext cx="25146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</a:t>
                </a: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4724400" y="2667000"/>
                <a:ext cx="9906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ACK</a:t>
                </a:r>
              </a:p>
            </p:txBody>
          </p:sp>
        </p:grpSp>
        <p:cxnSp>
          <p:nvCxnSpPr>
            <p:cNvPr id="8" name="直接连接符 7"/>
            <p:cNvCxnSpPr/>
            <p:nvPr/>
          </p:nvCxnSpPr>
          <p:spPr bwMode="auto">
            <a:xfrm>
              <a:off x="1828800" y="3276601"/>
              <a:ext cx="426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791200" y="322820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752600" y="3733800"/>
            <a:ext cx="5257800" cy="762000"/>
            <a:chOff x="1828800" y="2743200"/>
            <a:chExt cx="5257800" cy="762000"/>
          </a:xfrm>
        </p:grpSpPr>
        <p:grpSp>
          <p:nvGrpSpPr>
            <p:cNvPr id="13" name="组合 18"/>
            <p:cNvGrpSpPr/>
            <p:nvPr/>
          </p:nvGrpSpPr>
          <p:grpSpPr>
            <a:xfrm>
              <a:off x="2057400" y="2743200"/>
              <a:ext cx="4724400" cy="535123"/>
              <a:chOff x="2057400" y="2667000"/>
              <a:chExt cx="4724400" cy="535123"/>
            </a:xfrm>
          </p:grpSpPr>
          <p:sp>
            <p:nvSpPr>
              <p:cNvPr id="16" name="矩形 15"/>
              <p:cNvSpPr/>
              <p:nvPr/>
            </p:nvSpPr>
            <p:spPr bwMode="auto">
              <a:xfrm>
                <a:off x="2057400" y="2667000"/>
                <a:ext cx="25146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</a:t>
                </a: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4724400" y="2667000"/>
                <a:ext cx="20574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ACK                             Data     </a:t>
                </a:r>
              </a:p>
            </p:txBody>
          </p:sp>
        </p:grpSp>
        <p:cxnSp>
          <p:nvCxnSpPr>
            <p:cNvPr id="14" name="直接连接符 13"/>
            <p:cNvCxnSpPr/>
            <p:nvPr/>
          </p:nvCxnSpPr>
          <p:spPr bwMode="auto">
            <a:xfrm>
              <a:off x="1828800" y="3276601"/>
              <a:ext cx="525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781800" y="322820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</p:grpSp>
      <p:cxnSp>
        <p:nvCxnSpPr>
          <p:cNvPr id="20" name="直接连接符 19"/>
          <p:cNvCxnSpPr/>
          <p:nvPr/>
        </p:nvCxnSpPr>
        <p:spPr bwMode="auto">
          <a:xfrm>
            <a:off x="5334000" y="3733800"/>
            <a:ext cx="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8" name="组合 28"/>
          <p:cNvGrpSpPr/>
          <p:nvPr/>
        </p:nvGrpSpPr>
        <p:grpSpPr>
          <a:xfrm>
            <a:off x="1752600" y="4800600"/>
            <a:ext cx="3886200" cy="762000"/>
            <a:chOff x="1752600" y="4572000"/>
            <a:chExt cx="3886200" cy="762000"/>
          </a:xfrm>
        </p:grpSpPr>
        <p:grpSp>
          <p:nvGrpSpPr>
            <p:cNvPr id="19" name="组合 20"/>
            <p:cNvGrpSpPr/>
            <p:nvPr/>
          </p:nvGrpSpPr>
          <p:grpSpPr>
            <a:xfrm>
              <a:off x="1752600" y="4572000"/>
              <a:ext cx="3886200" cy="762000"/>
              <a:chOff x="1828800" y="2743200"/>
              <a:chExt cx="3886200" cy="762000"/>
            </a:xfrm>
          </p:grpSpPr>
          <p:grpSp>
            <p:nvGrpSpPr>
              <p:cNvPr id="21" name="组合 18"/>
              <p:cNvGrpSpPr/>
              <p:nvPr/>
            </p:nvGrpSpPr>
            <p:grpSpPr>
              <a:xfrm>
                <a:off x="2057400" y="2743200"/>
                <a:ext cx="3200400" cy="535123"/>
                <a:chOff x="2057400" y="2667000"/>
                <a:chExt cx="3200400" cy="535123"/>
              </a:xfrm>
            </p:grpSpPr>
            <p:sp>
              <p:nvSpPr>
                <p:cNvPr id="25" name="矩形 24"/>
                <p:cNvSpPr/>
                <p:nvPr/>
              </p:nvSpPr>
              <p:spPr bwMode="auto">
                <a:xfrm>
                  <a:off x="2057400" y="2667000"/>
                  <a:ext cx="990600" cy="535123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000" dirty="0" smtClean="0"/>
                    <a:t>Data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 bwMode="auto">
                <a:xfrm>
                  <a:off x="3200400" y="2819400"/>
                  <a:ext cx="2057400" cy="382723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R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Data</a:t>
                  </a:r>
                </a:p>
              </p:txBody>
            </p:sp>
          </p:grpSp>
          <p:cxnSp>
            <p:nvCxnSpPr>
              <p:cNvPr id="23" name="直接连接符 22"/>
              <p:cNvCxnSpPr/>
              <p:nvPr/>
            </p:nvCxnSpPr>
            <p:spPr bwMode="auto">
              <a:xfrm flipV="1">
                <a:off x="1828800" y="3276600"/>
                <a:ext cx="3886200" cy="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5410200" y="3228201"/>
                <a:ext cx="2279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/>
                  <a:t>t</a:t>
                </a:r>
                <a:endParaRPr lang="zh-CN" altLang="en-US" i="1" dirty="0"/>
              </a:p>
            </p:txBody>
          </p:sp>
        </p:grpSp>
        <p:sp>
          <p:nvSpPr>
            <p:cNvPr id="27" name="矩形 26"/>
            <p:cNvSpPr/>
            <p:nvPr/>
          </p:nvSpPr>
          <p:spPr bwMode="auto">
            <a:xfrm>
              <a:off x="3124200" y="4572000"/>
              <a:ext cx="2057400" cy="15412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R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&amp; 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800" dirty="0" smtClean="0"/>
              <a:t>To support cascading, trigger frame has to be transmitted in DL MU PPDU to trigger the following UL MU PPDU</a:t>
            </a:r>
          </a:p>
          <a:p>
            <a:r>
              <a:rPr lang="en-US" sz="1800" dirty="0" smtClean="0"/>
              <a:t>The definition of trigger frame is:</a:t>
            </a:r>
          </a:p>
          <a:p>
            <a:pPr lvl="1"/>
            <a:r>
              <a:rPr lang="en-GB" altLang="zh-CN" sz="1400" dirty="0" smtClean="0"/>
              <a:t>The Trigger frame is a MAC frame that includes sufficient information to identify the stations transmitting the UL MU PPDUs and allocating resources for the UL MU PPDUs.</a:t>
            </a:r>
            <a:endParaRPr lang="zh-CN" altLang="zh-CN" sz="1400" dirty="0" smtClean="0"/>
          </a:p>
          <a:p>
            <a:r>
              <a:rPr lang="en-US" sz="1800" dirty="0" smtClean="0"/>
              <a:t>In cascading, trigger frame for the following UL MU PPDU can be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sent in a dedicated </a:t>
            </a:r>
            <a:r>
              <a:rPr lang="en-US" altLang="zh-CN" sz="1400" dirty="0" err="1" smtClean="0"/>
              <a:t>subchannel</a:t>
            </a:r>
            <a:r>
              <a:rPr lang="en-US" altLang="zh-CN" sz="1400" dirty="0" smtClean="0"/>
              <a:t> as a standalone frame to trigger one or multiple STAs that are not in the set of DL MU users (broadcast trigger) or</a:t>
            </a:r>
          </a:p>
          <a:p>
            <a:pPr lvl="1"/>
            <a:r>
              <a:rPr lang="en-US" altLang="zh-CN" sz="1400" dirty="0" smtClean="0"/>
              <a:t>sent by aggregating with other MPDU(s) to re-allocate resources for the receiver to send its UL frame in the following UL MU PPDU</a:t>
            </a:r>
          </a:p>
          <a:p>
            <a:pPr lvl="1">
              <a:buNone/>
            </a:pPr>
            <a:endParaRPr lang="en-US" altLang="zh-CN" sz="1400" dirty="0" smtClean="0"/>
          </a:p>
          <a:p>
            <a:pPr marL="342900" lvl="1" indent="-342900">
              <a:buNone/>
            </a:pPr>
            <a:endParaRPr lang="en-US" altLang="zh-CN" sz="1400" dirty="0" smtClean="0"/>
          </a:p>
          <a:p>
            <a:pPr marL="342900" lvl="1" indent="-342900">
              <a:buNone/>
            </a:pPr>
            <a:endParaRPr lang="en-US" altLang="zh-CN" sz="1400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15" name="组合 40"/>
          <p:cNvGrpSpPr/>
          <p:nvPr/>
        </p:nvGrpSpPr>
        <p:grpSpPr>
          <a:xfrm>
            <a:off x="1676400" y="4724400"/>
            <a:ext cx="6172200" cy="533400"/>
            <a:chOff x="1600200" y="2971800"/>
            <a:chExt cx="6172200" cy="782599"/>
          </a:xfrm>
        </p:grpSpPr>
        <p:sp>
          <p:nvSpPr>
            <p:cNvPr id="42" name="矩形 41"/>
            <p:cNvSpPr/>
            <p:nvPr/>
          </p:nvSpPr>
          <p:spPr bwMode="auto">
            <a:xfrm>
              <a:off x="2590800" y="2971800"/>
              <a:ext cx="2438400" cy="535123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DL MU PPDU</a:t>
              </a: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5181600" y="2971800"/>
              <a:ext cx="1905000" cy="53512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MU PPDU</a:t>
              </a:r>
            </a:p>
          </p:txBody>
        </p:sp>
        <p:cxnSp>
          <p:nvCxnSpPr>
            <p:cNvPr id="44" name="直接连接符 43"/>
            <p:cNvCxnSpPr/>
            <p:nvPr/>
          </p:nvCxnSpPr>
          <p:spPr bwMode="auto">
            <a:xfrm>
              <a:off x="1600200" y="3505201"/>
              <a:ext cx="617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467600" y="3477400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1981200" y="2971800"/>
              <a:ext cx="609600" cy="535123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Preamble</a:t>
              </a:r>
            </a:p>
          </p:txBody>
        </p:sp>
        <p:cxnSp>
          <p:nvCxnSpPr>
            <p:cNvPr id="47" name="肘形连接符 46"/>
            <p:cNvCxnSpPr>
              <a:stCxn id="42" idx="2"/>
              <a:endCxn id="43" idx="2"/>
            </p:cNvCxnSpPr>
            <p:nvPr/>
          </p:nvCxnSpPr>
          <p:spPr bwMode="auto">
            <a:xfrm rot="16200000" flipH="1">
              <a:off x="4969083" y="2344873"/>
              <a:ext cx="18633" cy="2324100"/>
            </a:xfrm>
            <a:prstGeom prst="bentConnector3">
              <a:avLst>
                <a:gd name="adj1" fmla="val 125660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ACK/BA &amp; 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MU ACK/BA can be transmitted in the format of </a:t>
            </a:r>
            <a:r>
              <a:rPr lang="en-US" sz="1800" dirty="0" err="1" smtClean="0"/>
              <a:t>unicast</a:t>
            </a:r>
            <a:r>
              <a:rPr lang="en-US" sz="1800" dirty="0" smtClean="0"/>
              <a:t> frame in MU PPDU or a broadcast frame for multiple STAs (Multi-STA BA) in DL SU/MU transmission</a:t>
            </a:r>
          </a:p>
          <a:p>
            <a:r>
              <a:rPr lang="en-GB" sz="1800" dirty="0" smtClean="0"/>
              <a:t>In cascading, </a:t>
            </a:r>
            <a:r>
              <a:rPr lang="en-GB" sz="1800" dirty="0" err="1" smtClean="0"/>
              <a:t>unicast</a:t>
            </a:r>
            <a:r>
              <a:rPr lang="en-GB" sz="1800" dirty="0" smtClean="0"/>
              <a:t> ACK/BA can be multiplexed with other frames in DL MU PPDU or UL MU PPDU</a:t>
            </a:r>
            <a:endParaRPr lang="en-GB" sz="1400" dirty="0" smtClean="0"/>
          </a:p>
          <a:p>
            <a:pPr lvl="1"/>
            <a:r>
              <a:rPr lang="en-GB" sz="1400" dirty="0" smtClean="0"/>
              <a:t>in frequency domain, or</a:t>
            </a:r>
          </a:p>
          <a:p>
            <a:pPr lvl="1"/>
            <a:r>
              <a:rPr lang="en-GB" sz="1400" dirty="0" smtClean="0"/>
              <a:t>in spatial domain</a:t>
            </a:r>
          </a:p>
          <a:p>
            <a:r>
              <a:rPr lang="en-GB" sz="1800" dirty="0" smtClean="0"/>
              <a:t>Multi-STA BA can also be multiplexed with other frames in DL MU PPDU</a:t>
            </a:r>
          </a:p>
          <a:p>
            <a:pPr lvl="1"/>
            <a:r>
              <a:rPr lang="en-GB" sz="1400" dirty="0" smtClean="0"/>
              <a:t>in frequency domain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Cascading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Cascading includes the following typical examples:</a:t>
            </a:r>
          </a:p>
          <a:p>
            <a:pPr lvl="1"/>
            <a:r>
              <a:rPr lang="en-US" altLang="zh-CN" sz="1400" dirty="0" smtClean="0"/>
              <a:t>Data in DL MU PPDU and its acknowledgement in the following UL MU PPDU</a:t>
            </a:r>
          </a:p>
          <a:p>
            <a:pPr lvl="1"/>
            <a:r>
              <a:rPr lang="en-US" altLang="zh-CN" sz="1400" dirty="0" smtClean="0"/>
              <a:t>Trigger in DL MU PPDU and its triggered frames in the following UL MU PPDU</a:t>
            </a:r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An example of Data/ACK exchange w/o and w/ cascading structure</a:t>
            </a:r>
          </a:p>
          <a:p>
            <a:pPr lvl="1"/>
            <a:r>
              <a:rPr lang="en-US" altLang="zh-CN" sz="1200" dirty="0" smtClean="0">
                <a:solidFill>
                  <a:srgbClr val="FF0000"/>
                </a:solidFill>
              </a:rPr>
              <a:t>w/o cascading</a:t>
            </a:r>
          </a:p>
          <a:p>
            <a:endParaRPr lang="en-US" altLang="zh-CN" sz="16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400" dirty="0" smtClean="0"/>
          </a:p>
          <a:p>
            <a:pPr lvl="1"/>
            <a:r>
              <a:rPr lang="en-US" altLang="zh-CN" sz="1200" dirty="0" smtClean="0">
                <a:solidFill>
                  <a:srgbClr val="FF0000"/>
                </a:solidFill>
              </a:rPr>
              <a:t>w/ cascading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pSp>
        <p:nvGrpSpPr>
          <p:cNvPr id="91" name="组合 90"/>
          <p:cNvGrpSpPr/>
          <p:nvPr/>
        </p:nvGrpSpPr>
        <p:grpSpPr>
          <a:xfrm>
            <a:off x="304800" y="3792379"/>
            <a:ext cx="8763000" cy="2456021"/>
            <a:chOff x="304800" y="3581400"/>
            <a:chExt cx="8763000" cy="2456021"/>
          </a:xfrm>
        </p:grpSpPr>
        <p:grpSp>
          <p:nvGrpSpPr>
            <p:cNvPr id="6" name="组合 70"/>
            <p:cNvGrpSpPr/>
            <p:nvPr/>
          </p:nvGrpSpPr>
          <p:grpSpPr>
            <a:xfrm>
              <a:off x="304800" y="3581400"/>
              <a:ext cx="8763000" cy="1020600"/>
              <a:chOff x="304800" y="3656175"/>
              <a:chExt cx="8763000" cy="1020600"/>
            </a:xfrm>
          </p:grpSpPr>
          <p:grpSp>
            <p:nvGrpSpPr>
              <p:cNvPr id="7" name="组合 64"/>
              <p:cNvGrpSpPr/>
              <p:nvPr/>
            </p:nvGrpSpPr>
            <p:grpSpPr>
              <a:xfrm>
                <a:off x="457200" y="3656175"/>
                <a:ext cx="1676400" cy="763425"/>
                <a:chOff x="1210350" y="3656175"/>
                <a:chExt cx="1456650" cy="763425"/>
              </a:xfrm>
            </p:grpSpPr>
            <p:sp>
              <p:nvSpPr>
                <p:cNvPr id="22" name="矩形 21"/>
                <p:cNvSpPr/>
                <p:nvPr/>
              </p:nvSpPr>
              <p:spPr bwMode="auto">
                <a:xfrm>
                  <a:off x="1210350" y="3656175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23" name="矩形 22"/>
                <p:cNvSpPr/>
                <p:nvPr/>
              </p:nvSpPr>
              <p:spPr bwMode="auto">
                <a:xfrm>
                  <a:off x="1822857" y="3665575"/>
                  <a:ext cx="844143" cy="144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1)</a:t>
                  </a:r>
                </a:p>
              </p:txBody>
            </p:sp>
            <p:sp>
              <p:nvSpPr>
                <p:cNvPr id="24" name="矩形 23"/>
                <p:cNvSpPr/>
                <p:nvPr/>
              </p:nvSpPr>
              <p:spPr bwMode="auto">
                <a:xfrm>
                  <a:off x="1823961" y="3817975"/>
                  <a:ext cx="843039" cy="3253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</a:t>
                  </a:r>
                  <a:r>
                    <a:rPr lang="en-US" altLang="zh-CN" sz="1000" dirty="0" smtClean="0"/>
                    <a:t>(STA 2)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 bwMode="auto">
                <a:xfrm>
                  <a:off x="1819950" y="4143375"/>
                  <a:ext cx="847050" cy="2762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</a:t>
                  </a:r>
                  <a:r>
                    <a:rPr lang="en-US" altLang="zh-CN" sz="1000" dirty="0" smtClean="0"/>
                    <a:t>(STA 3)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8" name="直接连接符 7"/>
              <p:cNvCxnSpPr/>
              <p:nvPr/>
            </p:nvCxnSpPr>
            <p:spPr bwMode="auto">
              <a:xfrm>
                <a:off x="304800" y="4419600"/>
                <a:ext cx="86868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9" name="TextBox 8"/>
              <p:cNvSpPr txBox="1"/>
              <p:nvPr/>
            </p:nvSpPr>
            <p:spPr>
              <a:xfrm>
                <a:off x="8763000" y="4399776"/>
                <a:ext cx="2279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/>
                  <a:t>t</a:t>
                </a:r>
                <a:endParaRPr lang="zh-CN" altLang="en-US" i="1" dirty="0"/>
              </a:p>
            </p:txBody>
          </p:sp>
          <p:sp>
            <p:nvSpPr>
              <p:cNvPr id="10" name="矩形 9"/>
              <p:cNvSpPr/>
              <p:nvPr/>
            </p:nvSpPr>
            <p:spPr bwMode="auto">
              <a:xfrm>
                <a:off x="2895600" y="3657600"/>
                <a:ext cx="609600" cy="763425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Preamble</a:t>
                </a: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3508107" y="3657600"/>
                <a:ext cx="1148943" cy="2286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000" dirty="0" smtClean="0"/>
                  <a:t>UL BA (STA1)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3514051" y="3886200"/>
                <a:ext cx="1143000" cy="2286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BA (STA2)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5410200" y="3657600"/>
                <a:ext cx="762000" cy="762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Data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(STA 4)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3505201" y="4114800"/>
                <a:ext cx="1151850" cy="304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BA (STA3)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 bwMode="auto">
              <a:xfrm>
                <a:off x="7162800" y="3657600"/>
                <a:ext cx="6096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Preamble</a:t>
                </a: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6324600" y="3657600"/>
                <a:ext cx="685800" cy="7620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BA (STA 4)</a:t>
                </a: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7776411" y="3657601"/>
                <a:ext cx="910389" cy="477798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Data (STA5)</a:t>
                </a:r>
              </a:p>
            </p:txBody>
          </p:sp>
          <p:sp>
            <p:nvSpPr>
              <p:cNvPr id="18" name="矩形 17"/>
              <p:cNvSpPr/>
              <p:nvPr/>
            </p:nvSpPr>
            <p:spPr bwMode="auto">
              <a:xfrm>
                <a:off x="7772400" y="4114800"/>
                <a:ext cx="914400" cy="3048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Data (STA6)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677950" y="3838575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  <p:sp>
            <p:nvSpPr>
              <p:cNvPr id="20" name="矩形 19"/>
              <p:cNvSpPr/>
              <p:nvPr/>
            </p:nvSpPr>
            <p:spPr bwMode="auto">
              <a:xfrm>
                <a:off x="2286000" y="3657600"/>
                <a:ext cx="4572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</a:t>
                </a:r>
              </a:p>
            </p:txBody>
          </p:sp>
          <p:sp>
            <p:nvSpPr>
              <p:cNvPr id="21" name="矩形 20"/>
              <p:cNvSpPr/>
              <p:nvPr/>
            </p:nvSpPr>
            <p:spPr bwMode="auto">
              <a:xfrm>
                <a:off x="4800600" y="3657600"/>
                <a:ext cx="4572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Trigger</a:t>
                </a:r>
              </a:p>
            </p:txBody>
          </p:sp>
        </p:grpSp>
        <p:cxnSp>
          <p:nvCxnSpPr>
            <p:cNvPr id="26" name="直接连接符 25"/>
            <p:cNvCxnSpPr/>
            <p:nvPr/>
          </p:nvCxnSpPr>
          <p:spPr bwMode="auto">
            <a:xfrm>
              <a:off x="2133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>
              <a:off x="22860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2743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2895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4648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直接连接符 30"/>
            <p:cNvCxnSpPr/>
            <p:nvPr/>
          </p:nvCxnSpPr>
          <p:spPr bwMode="auto">
            <a:xfrm>
              <a:off x="4800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52578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直接连接符 32"/>
            <p:cNvCxnSpPr/>
            <p:nvPr/>
          </p:nvCxnSpPr>
          <p:spPr bwMode="auto">
            <a:xfrm>
              <a:off x="5410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直接连接符 33"/>
            <p:cNvCxnSpPr/>
            <p:nvPr/>
          </p:nvCxnSpPr>
          <p:spPr bwMode="auto">
            <a:xfrm>
              <a:off x="6172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6324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直接连接符 35"/>
            <p:cNvCxnSpPr/>
            <p:nvPr/>
          </p:nvCxnSpPr>
          <p:spPr bwMode="auto">
            <a:xfrm>
              <a:off x="70104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71628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9812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60856" y="4437221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958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054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198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580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grpSp>
          <p:nvGrpSpPr>
            <p:cNvPr id="44" name="组合 68"/>
            <p:cNvGrpSpPr/>
            <p:nvPr/>
          </p:nvGrpSpPr>
          <p:grpSpPr>
            <a:xfrm>
              <a:off x="304800" y="4953000"/>
              <a:ext cx="7543800" cy="1084421"/>
              <a:chOff x="1066800" y="2362200"/>
              <a:chExt cx="7543800" cy="1084421"/>
            </a:xfrm>
          </p:grpSpPr>
          <p:grpSp>
            <p:nvGrpSpPr>
              <p:cNvPr id="45" name="组合 46"/>
              <p:cNvGrpSpPr/>
              <p:nvPr/>
            </p:nvGrpSpPr>
            <p:grpSpPr>
              <a:xfrm>
                <a:off x="1066800" y="2362200"/>
                <a:ext cx="7543800" cy="1019175"/>
                <a:chOff x="1066800" y="3705225"/>
                <a:chExt cx="7543800" cy="1019175"/>
              </a:xfrm>
            </p:grpSpPr>
            <p:sp>
              <p:nvSpPr>
                <p:cNvPr id="52" name="矩形 51"/>
                <p:cNvSpPr/>
                <p:nvPr/>
              </p:nvSpPr>
              <p:spPr bwMode="auto">
                <a:xfrm>
                  <a:off x="1210350" y="3713201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53" name="矩形 52"/>
                <p:cNvSpPr/>
                <p:nvPr/>
              </p:nvSpPr>
              <p:spPr bwMode="auto">
                <a:xfrm>
                  <a:off x="1822857" y="3713200"/>
                  <a:ext cx="1444893" cy="1729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1)</a:t>
                  </a:r>
                </a:p>
              </p:txBody>
            </p:sp>
            <p:sp>
              <p:nvSpPr>
                <p:cNvPr id="54" name="矩形 53"/>
                <p:cNvSpPr/>
                <p:nvPr/>
              </p:nvSpPr>
              <p:spPr bwMode="auto">
                <a:xfrm>
                  <a:off x="1823961" y="3865601"/>
                  <a:ext cx="1443789" cy="238246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2)</a:t>
                  </a:r>
                </a:p>
              </p:txBody>
            </p:sp>
            <p:sp>
              <p:nvSpPr>
                <p:cNvPr id="55" name="矩形 54"/>
                <p:cNvSpPr/>
                <p:nvPr/>
              </p:nvSpPr>
              <p:spPr bwMode="auto">
                <a:xfrm>
                  <a:off x="1819950" y="4256246"/>
                  <a:ext cx="1447800" cy="218954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3)</a:t>
                  </a:r>
                </a:p>
              </p:txBody>
            </p:sp>
            <p:cxnSp>
              <p:nvCxnSpPr>
                <p:cNvPr id="56" name="直接连接符 55"/>
                <p:cNvCxnSpPr/>
                <p:nvPr/>
              </p:nvCxnSpPr>
              <p:spPr bwMode="auto">
                <a:xfrm>
                  <a:off x="1066800" y="4475201"/>
                  <a:ext cx="7543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57" name="TextBox 56"/>
                <p:cNvSpPr txBox="1"/>
                <p:nvPr/>
              </p:nvSpPr>
              <p:spPr>
                <a:xfrm>
                  <a:off x="8382652" y="4447401"/>
                  <a:ext cx="22794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smtClean="0"/>
                    <a:t>t</a:t>
                  </a:r>
                  <a:endParaRPr lang="zh-CN" altLang="en-US" i="1" dirty="0"/>
                </a:p>
              </p:txBody>
            </p:sp>
            <p:sp>
              <p:nvSpPr>
                <p:cNvPr id="58" name="矩形 57"/>
                <p:cNvSpPr/>
                <p:nvPr/>
              </p:nvSpPr>
              <p:spPr bwMode="auto">
                <a:xfrm>
                  <a:off x="3420150" y="3705225"/>
                  <a:ext cx="609600" cy="763425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59" name="矩形 58"/>
                <p:cNvSpPr/>
                <p:nvPr/>
              </p:nvSpPr>
              <p:spPr bwMode="auto">
                <a:xfrm>
                  <a:off x="4032657" y="3705225"/>
                  <a:ext cx="1521093" cy="123825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000" dirty="0" smtClean="0"/>
                    <a:t>UL BA (STA 1)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0" name="矩形 59"/>
                <p:cNvSpPr/>
                <p:nvPr/>
              </p:nvSpPr>
              <p:spPr bwMode="auto">
                <a:xfrm>
                  <a:off x="4033761" y="3829051"/>
                  <a:ext cx="1519989" cy="133349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BA (STA 2)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1" name="矩形 60"/>
                <p:cNvSpPr/>
                <p:nvPr/>
              </p:nvSpPr>
              <p:spPr bwMode="auto">
                <a:xfrm>
                  <a:off x="4029750" y="3962400"/>
                  <a:ext cx="1524000" cy="36195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 Data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(STA 4)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2" name="矩形 61"/>
                <p:cNvSpPr/>
                <p:nvPr/>
              </p:nvSpPr>
              <p:spPr bwMode="auto">
                <a:xfrm>
                  <a:off x="4029750" y="4314825"/>
                  <a:ext cx="1519989" cy="15240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BA (STA 3)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3" name="矩形 62"/>
                <p:cNvSpPr/>
                <p:nvPr/>
              </p:nvSpPr>
              <p:spPr bwMode="auto">
                <a:xfrm>
                  <a:off x="5706150" y="3713201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64" name="矩形 63"/>
                <p:cNvSpPr/>
                <p:nvPr/>
              </p:nvSpPr>
              <p:spPr bwMode="auto">
                <a:xfrm>
                  <a:off x="6318657" y="3713200"/>
                  <a:ext cx="1444893" cy="1729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BA (STA 4)</a:t>
                  </a:r>
                </a:p>
              </p:txBody>
            </p:sp>
            <p:sp>
              <p:nvSpPr>
                <p:cNvPr id="65" name="矩形 64"/>
                <p:cNvSpPr/>
                <p:nvPr/>
              </p:nvSpPr>
              <p:spPr bwMode="auto">
                <a:xfrm>
                  <a:off x="6319761" y="3865600"/>
                  <a:ext cx="1443789" cy="3253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5)</a:t>
                  </a:r>
                </a:p>
              </p:txBody>
            </p:sp>
            <p:sp>
              <p:nvSpPr>
                <p:cNvPr id="66" name="矩形 65"/>
                <p:cNvSpPr/>
                <p:nvPr/>
              </p:nvSpPr>
              <p:spPr bwMode="auto">
                <a:xfrm>
                  <a:off x="6315750" y="4191000"/>
                  <a:ext cx="1447800" cy="28420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6)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992150" y="38862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dirty="0" smtClean="0"/>
                    <a:t>…</a:t>
                  </a:r>
                  <a:endParaRPr lang="zh-CN" altLang="en-US" sz="1600" dirty="0"/>
                </a:p>
              </p:txBody>
            </p:sp>
          </p:grpSp>
          <p:cxnSp>
            <p:nvCxnSpPr>
              <p:cNvPr id="46" name="直接连接符 45"/>
              <p:cNvCxnSpPr/>
              <p:nvPr/>
            </p:nvCxnSpPr>
            <p:spPr bwMode="auto">
              <a:xfrm>
                <a:off x="32593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直接连接符 46"/>
              <p:cNvCxnSpPr/>
              <p:nvPr/>
            </p:nvCxnSpPr>
            <p:spPr bwMode="auto">
              <a:xfrm>
                <a:off x="34117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8" name="TextBox 47"/>
              <p:cNvSpPr txBox="1"/>
              <p:nvPr/>
            </p:nvSpPr>
            <p:spPr>
              <a:xfrm>
                <a:off x="3106948" y="3200400"/>
                <a:ext cx="43954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 bwMode="auto">
              <a:xfrm>
                <a:off x="55453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直接连接符 49"/>
              <p:cNvCxnSpPr/>
              <p:nvPr/>
            </p:nvCxnSpPr>
            <p:spPr bwMode="auto">
              <a:xfrm>
                <a:off x="56977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TextBox 50"/>
              <p:cNvSpPr txBox="1"/>
              <p:nvPr/>
            </p:nvSpPr>
            <p:spPr>
              <a:xfrm>
                <a:off x="5392948" y="3200400"/>
                <a:ext cx="43954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SIFS</a:t>
                </a:r>
                <a:endParaRPr lang="en-US" sz="1000" dirty="0"/>
              </a:p>
            </p:txBody>
          </p:sp>
        </p:grpSp>
        <p:sp>
          <p:nvSpPr>
            <p:cNvPr id="69" name="矩形 68"/>
            <p:cNvSpPr/>
            <p:nvPr/>
          </p:nvSpPr>
          <p:spPr bwMode="auto">
            <a:xfrm>
              <a:off x="1066800" y="5351620"/>
              <a:ext cx="1443789" cy="152401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 (STA 4)</a:t>
              </a:r>
            </a:p>
          </p:txBody>
        </p:sp>
        <p:cxnSp>
          <p:nvCxnSpPr>
            <p:cNvPr id="71" name="直接连接符 70"/>
            <p:cNvCxnSpPr/>
            <p:nvPr/>
          </p:nvCxnSpPr>
          <p:spPr bwMode="auto">
            <a:xfrm>
              <a:off x="457200" y="4343400"/>
              <a:ext cx="0" cy="914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直接连接符 71"/>
            <p:cNvCxnSpPr>
              <a:endCxn id="53" idx="3"/>
            </p:cNvCxnSpPr>
            <p:nvPr/>
          </p:nvCxnSpPr>
          <p:spPr bwMode="auto">
            <a:xfrm flipH="1">
              <a:off x="2505750" y="4361021"/>
              <a:ext cx="237450" cy="6864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2667000" y="4343400"/>
              <a:ext cx="22860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>
              <a:endCxn id="59" idx="3"/>
            </p:cNvCxnSpPr>
            <p:nvPr/>
          </p:nvCxnSpPr>
          <p:spPr bwMode="auto">
            <a:xfrm flipH="1">
              <a:off x="4791750" y="4343400"/>
              <a:ext cx="1380450" cy="6715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直接连接符 79"/>
            <p:cNvCxnSpPr/>
            <p:nvPr/>
          </p:nvCxnSpPr>
          <p:spPr bwMode="auto">
            <a:xfrm flipH="1">
              <a:off x="4953000" y="4343400"/>
              <a:ext cx="1371600" cy="685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接连接符 82"/>
            <p:cNvCxnSpPr>
              <a:endCxn id="64" idx="3"/>
            </p:cNvCxnSpPr>
            <p:nvPr/>
          </p:nvCxnSpPr>
          <p:spPr bwMode="auto">
            <a:xfrm flipH="1">
              <a:off x="7001550" y="4343400"/>
              <a:ext cx="1685250" cy="7040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Multiple Cascading Structures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As shown in the previous pages, cascading structure can be repeated multiple times in a TXOP</a:t>
            </a:r>
          </a:p>
          <a:p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26" name="组合 25"/>
          <p:cNvGrpSpPr/>
          <p:nvPr/>
        </p:nvGrpSpPr>
        <p:grpSpPr>
          <a:xfrm>
            <a:off x="762000" y="2895600"/>
            <a:ext cx="7620000" cy="838200"/>
            <a:chOff x="762000" y="2895600"/>
            <a:chExt cx="7620000" cy="838200"/>
          </a:xfrm>
        </p:grpSpPr>
        <p:grpSp>
          <p:nvGrpSpPr>
            <p:cNvPr id="18" name="组合 17"/>
            <p:cNvGrpSpPr/>
            <p:nvPr/>
          </p:nvGrpSpPr>
          <p:grpSpPr>
            <a:xfrm>
              <a:off x="762000" y="2895600"/>
              <a:ext cx="7620000" cy="810399"/>
              <a:chOff x="762000" y="2895600"/>
              <a:chExt cx="7620000" cy="810399"/>
            </a:xfrm>
          </p:grpSpPr>
          <p:grpSp>
            <p:nvGrpSpPr>
              <p:cNvPr id="6" name="组合 14"/>
              <p:cNvGrpSpPr/>
              <p:nvPr/>
            </p:nvGrpSpPr>
            <p:grpSpPr>
              <a:xfrm>
                <a:off x="762000" y="2895600"/>
                <a:ext cx="7620000" cy="810399"/>
                <a:chOff x="1219200" y="4343400"/>
                <a:chExt cx="7620000" cy="810399"/>
              </a:xfrm>
            </p:grpSpPr>
            <p:grpSp>
              <p:nvGrpSpPr>
                <p:cNvPr id="7" name="组合 18"/>
                <p:cNvGrpSpPr/>
                <p:nvPr/>
              </p:nvGrpSpPr>
              <p:grpSpPr>
                <a:xfrm>
                  <a:off x="1447800" y="4343400"/>
                  <a:ext cx="2819400" cy="535123"/>
                  <a:chOff x="1981200" y="2667000"/>
                  <a:chExt cx="2819400" cy="535123"/>
                </a:xfrm>
              </p:grpSpPr>
              <p:sp>
                <p:nvSpPr>
                  <p:cNvPr id="11" name="矩形 10"/>
                  <p:cNvSpPr/>
                  <p:nvPr/>
                </p:nvSpPr>
                <p:spPr bwMode="auto">
                  <a:xfrm>
                    <a:off x="1981200" y="2667000"/>
                    <a:ext cx="1371600" cy="535123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DL MU PPDU</a:t>
                    </a:r>
                  </a:p>
                </p:txBody>
              </p:sp>
              <p:sp>
                <p:nvSpPr>
                  <p:cNvPr id="12" name="矩形 11"/>
                  <p:cNvSpPr/>
                  <p:nvPr/>
                </p:nvSpPr>
                <p:spPr bwMode="auto">
                  <a:xfrm>
                    <a:off x="3505200" y="2667000"/>
                    <a:ext cx="1295400" cy="535123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UL MU PPDU</a:t>
                    </a:r>
                  </a:p>
                </p:txBody>
              </p:sp>
            </p:grpSp>
            <p:cxnSp>
              <p:nvCxnSpPr>
                <p:cNvPr id="8" name="直接连接符 7"/>
                <p:cNvCxnSpPr/>
                <p:nvPr/>
              </p:nvCxnSpPr>
              <p:spPr bwMode="auto">
                <a:xfrm>
                  <a:off x="1219200" y="4876800"/>
                  <a:ext cx="76200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8535052" y="4876800"/>
                  <a:ext cx="22794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smtClean="0"/>
                    <a:t>t</a:t>
                  </a:r>
                  <a:endParaRPr lang="zh-CN" altLang="en-US" i="1" dirty="0"/>
                </a:p>
              </p:txBody>
            </p:sp>
            <p:sp>
              <p:nvSpPr>
                <p:cNvPr id="10" name="矩形 9"/>
                <p:cNvSpPr/>
                <p:nvPr/>
              </p:nvSpPr>
              <p:spPr bwMode="auto">
                <a:xfrm>
                  <a:off x="7696200" y="4343400"/>
                  <a:ext cx="685800" cy="535123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MU BA</a:t>
                  </a:r>
                </a:p>
              </p:txBody>
            </p:sp>
          </p:grpSp>
          <p:sp>
            <p:nvSpPr>
              <p:cNvPr id="13" name="矩形 12"/>
              <p:cNvSpPr/>
              <p:nvPr/>
            </p:nvSpPr>
            <p:spPr bwMode="auto">
              <a:xfrm>
                <a:off x="3962400" y="2895600"/>
                <a:ext cx="12954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MU PPDU</a:t>
                </a: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5410200" y="2895600"/>
                <a:ext cx="12192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MU PPDU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72950" y="29718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</p:grpSp>
        <p:cxnSp>
          <p:nvCxnSpPr>
            <p:cNvPr id="20" name="直接连接符 19"/>
            <p:cNvCxnSpPr/>
            <p:nvPr/>
          </p:nvCxnSpPr>
          <p:spPr bwMode="auto">
            <a:xfrm>
              <a:off x="9906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79248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箭头连接符 23"/>
            <p:cNvCxnSpPr/>
            <p:nvPr/>
          </p:nvCxnSpPr>
          <p:spPr bwMode="auto">
            <a:xfrm>
              <a:off x="990600" y="3581400"/>
              <a:ext cx="6934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062783" y="3456801"/>
              <a:ext cx="585417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TXOP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Flexibility of Cascading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Cascading structure helps to sufficiently utilize the parallel </a:t>
            </a:r>
            <a:r>
              <a:rPr lang="en-US" altLang="zh-CN" sz="2000" dirty="0" err="1" smtClean="0"/>
              <a:t>subchannels</a:t>
            </a:r>
            <a:r>
              <a:rPr lang="en-US" altLang="zh-CN" sz="2000" dirty="0" smtClean="0"/>
              <a:t> for simultaneous transmission</a:t>
            </a:r>
          </a:p>
          <a:p>
            <a:pPr lvl="1"/>
            <a:r>
              <a:rPr lang="en-US" altLang="zh-CN" sz="1600" dirty="0" smtClean="0"/>
              <a:t>Any types of transmissions (i.e., data frame/control frame/management frame) can be supported by cascading structure</a:t>
            </a:r>
          </a:p>
          <a:p>
            <a:pPr lvl="1"/>
            <a:r>
              <a:rPr lang="en-US" altLang="zh-CN" sz="1600" dirty="0" smtClean="0"/>
              <a:t>Frame exchanges are sped up, e.g., accelerates almost any management/control frame exchanges</a:t>
            </a:r>
          </a:p>
          <a:p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Cascading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As a summary, cascading can be defined as follows:</a:t>
            </a:r>
          </a:p>
          <a:p>
            <a:pPr lvl="1"/>
            <a:r>
              <a:rPr lang="en-GB" altLang="zh-CN" sz="1800" dirty="0" smtClean="0"/>
              <a:t>a TXOP structure, allowing a sequence of DL MU PPDU followed in the same TXOP by a separate UL MU PPDU, the sequence repeated 0 or more times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The TXOP sequence has only one DL transmitter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different UL transmitters within each UL MU PPDU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a different set of transmitters in an UL MU PPDU as compared to the DL MU PPDU that follows the UL MU PPDU within the same TXOP</a:t>
            </a:r>
            <a:endParaRPr lang="zh-CN" altLang="en-US" sz="16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11-15-0132-06-00ax-spec-framework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A TXOP can include both DL MU and UL MU transmissions.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The spec shall include the definition of a cascading TXOP structure, allowing a sequence of DL MU PPDU followed in the same TXOP by a separate UL MU PPDU, the sequence repeated 0 or more times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The TXOP sequence has only one DL transmitter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different UL transmitters within each UL MU PPDU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a different set of transmitters in an UL MU PPDU as compared to the DL MU PPDU that follows the UL MU PPDU within the same TXOP</a:t>
            </a:r>
            <a:endParaRPr lang="zh-CN" altLang="en-US" sz="16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DL/UL OFDMA can multiplex different type of </a:t>
            </a:r>
            <a:r>
              <a:rPr lang="en-GB" altLang="zh-CN" sz="1800" dirty="0" err="1" smtClean="0"/>
              <a:t>unicast</a:t>
            </a:r>
            <a:r>
              <a:rPr lang="en-GB" altLang="zh-CN" sz="1800" dirty="0" smtClean="0"/>
              <a:t> frames in frequency domain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Type of frame can be data frame/control frame/management frame 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Different type of frames are to/from different users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DL/UL MU-MIMO can multiplex different type of </a:t>
            </a:r>
            <a:r>
              <a:rPr lang="en-GB" altLang="zh-CN" sz="1800" dirty="0" err="1" smtClean="0"/>
              <a:t>unicast</a:t>
            </a:r>
            <a:r>
              <a:rPr lang="en-GB" altLang="zh-CN" sz="1800" dirty="0" smtClean="0"/>
              <a:t> frames in spatial domain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Type of frame can be data frame/control frame/management frame 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Different type of frames are to/from different users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7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8119365"/>
              </p:ext>
            </p:extLst>
          </p:nvPr>
        </p:nvGraphicFramePr>
        <p:xfrm>
          <a:off x="914400" y="14478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233613"/>
              </p:ext>
            </p:extLst>
          </p:nvPr>
        </p:nvGraphicFramePr>
        <p:xfrm>
          <a:off x="723900" y="15240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DL MU transmission has been defined in 802.11ac</a:t>
            </a:r>
          </a:p>
          <a:p>
            <a:r>
              <a:rPr lang="en-US" sz="1600" dirty="0" smtClean="0"/>
              <a:t>The rules for DL and UL MU transmissions are defined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lvl="1"/>
            <a:r>
              <a:rPr lang="en-GB" altLang="zh-CN" sz="1400" dirty="0" smtClean="0"/>
              <a:t>The amendment shall include a mechanism to multiplex BA/ACK responses to DL MU transmission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In this presentation we define a cascading structure for the frame exchange in DL MU PPDU followed by UL MU PPDU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4045684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36672</TotalTime>
  <Words>2056</Words>
  <Application>Microsoft Office PowerPoint</Application>
  <PresentationFormat>全屏显示(4:3)</PresentationFormat>
  <Paragraphs>591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ACcord Submission Template</vt:lpstr>
      <vt:lpstr>Cascading Structure</vt:lpstr>
      <vt:lpstr>Authors (continued)</vt:lpstr>
      <vt:lpstr>Authors (continued)</vt:lpstr>
      <vt:lpstr>Authors (continued)</vt:lpstr>
      <vt:lpstr>Authors (continued)</vt:lpstr>
      <vt:lpstr>幻灯片 6</vt:lpstr>
      <vt:lpstr>Authors (continued)</vt:lpstr>
      <vt:lpstr>Authors (continued)</vt:lpstr>
      <vt:lpstr>Introduction</vt:lpstr>
      <vt:lpstr>Cascading</vt:lpstr>
      <vt:lpstr>Trigger &amp; Cascading</vt:lpstr>
      <vt:lpstr>MU ACK/BA &amp; Cascading</vt:lpstr>
      <vt:lpstr>Example of Cascading</vt:lpstr>
      <vt:lpstr>Multiple Cascading Structures</vt:lpstr>
      <vt:lpstr>Flexibility of Cascading Structure</vt:lpstr>
      <vt:lpstr>Summary of Cascading</vt:lpstr>
      <vt:lpstr>Reference</vt:lpstr>
      <vt:lpstr>Straw Poll 1</vt:lpstr>
      <vt:lpstr>Straw Poll 2</vt:lpstr>
      <vt:lpstr>Straw Poll 3</vt:lpstr>
      <vt:lpstr>Straw Poll 4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Yang Xun</cp:lastModifiedBy>
  <cp:revision>709</cp:revision>
  <cp:lastPrinted>1998-02-10T13:28:06Z</cp:lastPrinted>
  <dcterms:created xsi:type="dcterms:W3CDTF">2009-12-02T19:05:24Z</dcterms:created>
  <dcterms:modified xsi:type="dcterms:W3CDTF">2015-07-13T09:51:10Z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sflag">
    <vt:lpwstr>1436255400</vt:lpwstr>
  </property>
</Properties>
</file>