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7" r:id="rId5"/>
    <p:sldId id="274" r:id="rId6"/>
    <p:sldId id="269" r:id="rId7"/>
    <p:sldId id="268" r:id="rId8"/>
    <p:sldId id="263" r:id="rId9"/>
    <p:sldId id="262" r:id="rId10"/>
    <p:sldId id="271" r:id="rId11"/>
    <p:sldId id="273" r:id="rId12"/>
    <p:sldId id="266" r:id="rId13"/>
    <p:sldId id="272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F52B"/>
    <a:srgbClr val="96FF96"/>
    <a:srgbClr val="5B5BFF"/>
    <a:srgbClr val="FF2222"/>
    <a:srgbClr val="A1A1FF"/>
    <a:srgbClr val="7C7CFF"/>
    <a:srgbClr val="A1F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76030" autoAdjust="0"/>
  </p:normalViewPr>
  <p:slideViewPr>
    <p:cSldViewPr snapToGrid="0">
      <p:cViewPr>
        <p:scale>
          <a:sx n="82" d="100"/>
          <a:sy n="82" d="100"/>
        </p:scale>
        <p:origin x="-84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44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802.11-15/0840-00-00ay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So four months ago in Berlin, I first presented</a:t>
            </a:r>
            <a:r>
              <a:rPr lang="en-US" baseline="0" dirty="0" smtClean="0"/>
              <a:t> the NIST </a:t>
            </a:r>
            <a:r>
              <a:rPr lang="en-US" baseline="0" dirty="0" err="1" smtClean="0"/>
              <a:t>mmWave</a:t>
            </a:r>
            <a:r>
              <a:rPr lang="en-US" baseline="0" dirty="0" smtClean="0"/>
              <a:t> channel sounders</a:t>
            </a:r>
          </a:p>
          <a:p>
            <a:r>
              <a:rPr lang="en-US" baseline="0" dirty="0" smtClean="0"/>
              <a:t>After four months, we’ve had some time to play around with the system and take some preliminary channel measurements</a:t>
            </a:r>
          </a:p>
          <a:p>
            <a:r>
              <a:rPr lang="en-US" baseline="0" dirty="0" smtClean="0"/>
              <a:t>The intention is here is to necessarily show the measurements, but rather to show the kinds of measurements we can 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Distance only up to 6 meters here, but up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At elevation</a:t>
            </a:r>
            <a:r>
              <a:rPr lang="en-US" baseline="0" dirty="0" smtClean="0"/>
              <a:t> 45’, dominant paths are less dominant, so diffuse paths carry relatively stronger weights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2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NIST mm-Wave Channel Sounder</a:t>
            </a:r>
            <a:br>
              <a:rPr lang="en-US" dirty="0" smtClean="0"/>
            </a:br>
            <a:r>
              <a:rPr lang="en-US" dirty="0" smtClean="0"/>
              <a:t>Preliminary Measurements at 83 GHz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778000" y="48895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708400" y="5540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19920" y="847845"/>
            <a:ext cx="841479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/>
              <a:t>NIST Preliminary Channel Measurements at 83 GHz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8399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45892"/>
              </p:ext>
            </p:extLst>
          </p:nvPr>
        </p:nvGraphicFramePr>
        <p:xfrm>
          <a:off x="534988" y="2493963"/>
          <a:ext cx="81692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Document" r:id="rId4" imgW="9252846" imgH="2734315" progId="Word.Document.8">
                  <p:embed/>
                </p:oleObj>
              </mc:Choice>
              <mc:Fallback>
                <p:oleObj name="Document" r:id="rId4" imgW="9252846" imgH="273431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493963"/>
                        <a:ext cx="8169275" cy="2409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09516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Users\cgentile\Desktop\doppler spread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4" y="1613074"/>
            <a:ext cx="3723925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593261" y="5062701"/>
            <a:ext cx="8184175" cy="736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Example Doppler spectrum at a single location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Direct and reflected paths have opposite Doppler shifts 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Other paths have Doppler shifts in between the direct and reflected, but less dominant</a:t>
            </a:r>
            <a:endParaRPr lang="en-GB" sz="1600" kern="0" dirty="0" smtClean="0"/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Coherence </a:t>
            </a:r>
            <a:r>
              <a:rPr lang="en-GB" sz="1600" kern="0" dirty="0" smtClean="0"/>
              <a:t>time computed from the inverse of the RMS spread</a:t>
            </a:r>
            <a:endParaRPr lang="en-GB" kern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Doppler Frequency Spectrum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  <p:pic>
        <p:nvPicPr>
          <p:cNvPr id="7" name="Picture 2" descr="C:\Users\cgentile\Desktop\doppler-spread-all-path.ep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4680" r="8213"/>
          <a:stretch/>
        </p:blipFill>
        <p:spPr bwMode="auto">
          <a:xfrm>
            <a:off x="4981741" y="1774344"/>
            <a:ext cx="3915619" cy="28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0187" y="2009134"/>
            <a:ext cx="1219200" cy="2183905"/>
            <a:chOff x="1009651" y="2904062"/>
            <a:chExt cx="1219200" cy="2183905"/>
          </a:xfrm>
        </p:grpSpPr>
        <p:cxnSp>
          <p:nvCxnSpPr>
            <p:cNvPr id="10" name="Straight Connector 9"/>
            <p:cNvCxnSpPr>
              <a:stCxn id="17" idx="7"/>
              <a:endCxn id="14" idx="4"/>
            </p:cNvCxnSpPr>
            <p:nvPr/>
          </p:nvCxnSpPr>
          <p:spPr bwMode="auto">
            <a:xfrm flipH="1" flipV="1">
              <a:off x="1663213" y="3973156"/>
              <a:ext cx="1105" cy="71850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5B5BFF"/>
              </a:solidFill>
              <a:prstDash val="solid"/>
              <a:round/>
              <a:headEnd type="none" w="lg" len="lg"/>
              <a:tailEnd type="triangl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1291952" y="2904062"/>
              <a:ext cx="853518" cy="2183905"/>
              <a:chOff x="1291952" y="2904062"/>
              <a:chExt cx="853518" cy="218390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291952" y="2904062"/>
                <a:ext cx="682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WALL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1619251" y="388171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1663212" y="3166758"/>
                <a:ext cx="0" cy="71495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1589271" y="467826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H="1" flipV="1">
                <a:off x="1596766" y="3166758"/>
                <a:ext cx="7495" cy="152199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1452725" y="4780190"/>
                <a:ext cx="420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TX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11549" y="3784297"/>
                <a:ext cx="433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flipH="1" flipV="1">
                <a:off x="1928509" y="3524237"/>
                <a:ext cx="1104" cy="29842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39F52B"/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933760" y="4040278"/>
                <a:ext cx="13646" cy="31185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39F52B"/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</p:grpSp>
        <p:cxnSp>
          <p:nvCxnSpPr>
            <p:cNvPr id="12" name="Straight Connector 11"/>
            <p:cNvCxnSpPr/>
            <p:nvPr/>
          </p:nvCxnSpPr>
          <p:spPr bwMode="auto">
            <a:xfrm flipV="1">
              <a:off x="1009651" y="3166122"/>
              <a:ext cx="1219200" cy="2989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2036657" y="4553195"/>
            <a:ext cx="2722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Direct and reflected paths only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718" y="455823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All paths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/>
              <p:cNvSpPr txBox="1">
                <a:spLocks noChangeArrowheads="1"/>
              </p:cNvSpPr>
              <p:nvPr/>
            </p:nvSpPr>
            <p:spPr bwMode="auto">
              <a:xfrm>
                <a:off x="717826" y="5375270"/>
                <a:ext cx="7573780" cy="7360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Times New Roman" pitchFamily="16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/>
                      <m:t>Ground</m:t>
                    </m:r>
                    <m:r>
                      <m:rPr>
                        <m:nor/>
                      </m:rPr>
                      <a:rPr lang="en-US" sz="1600" dirty="0" smtClean="0"/>
                      <m:t>−</m:t>
                    </m:r>
                    <m:r>
                      <m:rPr>
                        <m:nor/>
                      </m:rPr>
                      <a:rPr lang="en-US" sz="1600" dirty="0" smtClean="0"/>
                      <m:t>tru</m:t>
                    </m:r>
                    <m:r>
                      <m:rPr>
                        <m:nor/>
                      </m:rPr>
                      <a:rPr lang="en-US" sz="1600" b="1" i="0" dirty="0" smtClean="0"/>
                      <m:t>th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Doppler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shift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estimated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from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known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robot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velocity</m:t>
                    </m:r>
                    <m:r>
                      <m:rPr>
                        <m:nor/>
                      </m:rPr>
                      <a:rPr lang="en-US" sz="1600" b="1" i="0" dirty="0" smtClean="0"/>
                      <m:t>:</m:t>
                    </m:r>
                    <m:r>
                      <a:rPr lang="en-US" sz="16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ker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i="1" ker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1600" i="1" kern="0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GB" sz="1600" kern="0" dirty="0" smtClean="0"/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kern="0" dirty="0" smtClean="0"/>
                  <a:t>Estimated Doppler shift of direct path tracks ground-truth value very closely </a:t>
                </a:r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kern="0" dirty="0" smtClean="0"/>
                  <a:t>Direct path and wall-reflected paths have opposite Doppler shifts</a:t>
                </a:r>
              </a:p>
            </p:txBody>
          </p:sp>
        </mc:Choice>
        <mc:Fallback xmlns="">
          <p:sp>
            <p:nvSpPr>
              <p:cNvPr id="3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826" y="5375270"/>
                <a:ext cx="7573780" cy="736004"/>
              </a:xfrm>
              <a:prstGeom prst="rect">
                <a:avLst/>
              </a:prstGeom>
              <a:blipFill rotWithShape="1">
                <a:blip r:embed="rId3"/>
                <a:stretch>
                  <a:fillRect l="-322" b="-54545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Doppler Frequency Shift:</a:t>
            </a:r>
            <a:br>
              <a:rPr lang="en-US" dirty="0" smtClean="0"/>
            </a:br>
            <a:r>
              <a:rPr lang="en-US" dirty="0" smtClean="0"/>
              <a:t>Estimated vs. Ground-truth</a:t>
            </a:r>
            <a:endParaRPr lang="en-US" dirty="0"/>
          </a:p>
        </p:txBody>
      </p:sp>
      <p:sp>
        <p:nvSpPr>
          <p:cNvPr id="26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  <p:pic>
        <p:nvPicPr>
          <p:cNvPr id="4098" name="Picture 2" descr="C:\Users\cgentile\Desktop\Doppler shift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9"/>
          <a:stretch/>
        </p:blipFill>
        <p:spPr bwMode="auto">
          <a:xfrm>
            <a:off x="2926766" y="1935449"/>
            <a:ext cx="5364840" cy="31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069045" y="2316911"/>
            <a:ext cx="1219200" cy="2183905"/>
            <a:chOff x="1009651" y="2904062"/>
            <a:chExt cx="1219200" cy="2183905"/>
          </a:xfrm>
        </p:grpSpPr>
        <p:cxnSp>
          <p:nvCxnSpPr>
            <p:cNvPr id="24" name="Straight Connector 23"/>
            <p:cNvCxnSpPr>
              <a:stCxn id="36" idx="7"/>
              <a:endCxn id="33" idx="4"/>
            </p:cNvCxnSpPr>
            <p:nvPr/>
          </p:nvCxnSpPr>
          <p:spPr bwMode="auto">
            <a:xfrm flipH="1" flipV="1">
              <a:off x="1663213" y="3973156"/>
              <a:ext cx="1105" cy="71850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5B5BFF"/>
              </a:solidFill>
              <a:prstDash val="solid"/>
              <a:round/>
              <a:headEnd type="none" w="lg" len="lg"/>
              <a:tailEnd type="triangle" w="med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1291952" y="2904062"/>
              <a:ext cx="853518" cy="2183905"/>
              <a:chOff x="1291952" y="2904062"/>
              <a:chExt cx="853518" cy="218390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291952" y="2904062"/>
                <a:ext cx="682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WALL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1619251" y="388171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1663212" y="3166758"/>
                <a:ext cx="0" cy="71495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1589271" y="467826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 flipH="1" flipV="1">
                <a:off x="1596766" y="3166758"/>
                <a:ext cx="7495" cy="152199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1452725" y="4780190"/>
                <a:ext cx="420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TX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11549" y="3784297"/>
                <a:ext cx="433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flipH="1" flipV="1">
                <a:off x="1928509" y="3524237"/>
                <a:ext cx="1104" cy="29842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39F52B"/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933760" y="4040278"/>
                <a:ext cx="13646" cy="31185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39F52B"/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</p:grpSp>
        <p:cxnSp>
          <p:nvCxnSpPr>
            <p:cNvPr id="29" name="Straight Connector 28"/>
            <p:cNvCxnSpPr/>
            <p:nvPr/>
          </p:nvCxnSpPr>
          <p:spPr bwMode="auto">
            <a:xfrm flipV="1">
              <a:off x="1009651" y="3166122"/>
              <a:ext cx="1219200" cy="2989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9082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7" y="1844675"/>
            <a:ext cx="7856538" cy="4419601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Measurements in other areas at 83 GHz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Conference room (complete)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Living room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Server room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Stadium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60 GHz channel </a:t>
            </a:r>
            <a:r>
              <a:rPr lang="en-GB" dirty="0"/>
              <a:t>s</a:t>
            </a:r>
            <a:r>
              <a:rPr lang="en-GB" dirty="0" smtClean="0"/>
              <a:t>ounder should be ready for measurements in October 2015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Has 8 elements at TX and 16 elements at RX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Will likely have 4 GHz null-to-null bandwidth</a:t>
            </a:r>
          </a:p>
          <a:p>
            <a:pPr marL="0" indent="0"/>
            <a:endParaRPr lang="en-GB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26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</a:t>
            </a:r>
            <a:r>
              <a:rPr lang="en-GB" dirty="0" smtClean="0"/>
              <a:t>We have conducted a number of measurement campaigns 83 GHz using NIST mm-wave channel sounders. The purpose of this presentation is to show the measurement </a:t>
            </a:r>
            <a:r>
              <a:rPr lang="en-GB" dirty="0" smtClean="0"/>
              <a:t>capabilities</a:t>
            </a:r>
            <a:r>
              <a:rPr lang="en-GB" dirty="0" smtClean="0"/>
              <a:t> </a:t>
            </a:r>
            <a:r>
              <a:rPr lang="en-GB" dirty="0" smtClean="0"/>
              <a:t>we can provide to task group IEEE 802.11ay for channel modelling.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408" y="1548033"/>
            <a:ext cx="7856538" cy="486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1</a:t>
            </a:r>
            <a:r>
              <a:rPr lang="en-GB" dirty="0" smtClean="0"/>
              <a:t> </a:t>
            </a:r>
            <a:r>
              <a:rPr lang="en-GB" sz="1800" dirty="0" smtClean="0"/>
              <a:t>TX antenna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Omni-directional in azimuth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45º </a:t>
            </a:r>
            <a:r>
              <a:rPr lang="en-GB" sz="1600" dirty="0" err="1" smtClean="0"/>
              <a:t>beamwidth</a:t>
            </a:r>
            <a:r>
              <a:rPr lang="en-GB" sz="1600" dirty="0" smtClean="0"/>
              <a:t> in elevation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16-antenna RX array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8 elements every 45º in azimuth at 0º elevation (no cap)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8 elements every 45º in </a:t>
            </a:r>
            <a:r>
              <a:rPr lang="en-GB" sz="1600" dirty="0"/>
              <a:t>azimuth </a:t>
            </a:r>
            <a:r>
              <a:rPr lang="en-GB" sz="1600" dirty="0" smtClean="0"/>
              <a:t>at 45º elevation (black cap)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Can </a:t>
            </a:r>
            <a:r>
              <a:rPr lang="en-GB" sz="1600" dirty="0" smtClean="0"/>
              <a:t>extract double-directional </a:t>
            </a:r>
            <a:r>
              <a:rPr lang="en-GB" sz="1600" dirty="0" smtClean="0"/>
              <a:t>angle-of-arrival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/>
              <a:t>Each horn antenna has 45º </a:t>
            </a:r>
            <a:r>
              <a:rPr lang="en-GB" sz="1600" dirty="0" err="1" smtClean="0"/>
              <a:t>beamwidth</a:t>
            </a: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2 GHz null-to-null bandwidth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Robot-guided navigational </a:t>
            </a:r>
            <a:r>
              <a:rPr lang="en-US" sz="1800" dirty="0" smtClean="0"/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Can collect hundreds of GB of data in just minutes</a:t>
            </a: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Can support use cases with high </a:t>
            </a:r>
            <a:r>
              <a:rPr lang="en-US" sz="1800" dirty="0" smtClean="0"/>
              <a:t>mobility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Complete channel measurement sweep in 65 </a:t>
            </a:r>
            <a:r>
              <a:rPr lang="el-GR" sz="1600" dirty="0"/>
              <a:t>μ</a:t>
            </a:r>
            <a:r>
              <a:rPr lang="en-US" sz="1600" dirty="0" smtClean="0"/>
              <a:t>s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Untethered </a:t>
            </a:r>
            <a:r>
              <a:rPr lang="en-US" sz="1600" dirty="0" smtClean="0"/>
              <a:t>synchronization through rubidium clocks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28 / 83 GHz Channel Sounder Characteristics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253872" y="4419479"/>
            <a:ext cx="11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RX </a:t>
            </a:r>
            <a:r>
              <a:rPr lang="en-GB" sz="1800" b="1" dirty="0">
                <a:solidFill>
                  <a:schemeClr val="tx1"/>
                </a:solidFill>
              </a:rPr>
              <a:t>array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endParaRPr lang="en-GB" sz="1800" b="1" dirty="0"/>
          </a:p>
        </p:txBody>
      </p:sp>
      <p:pic>
        <p:nvPicPr>
          <p:cNvPr id="10" name="Picture 9" descr="Figure3_ins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51" y="2033971"/>
            <a:ext cx="2333183" cy="2385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482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5026249" y="419425"/>
            <a:ext cx="3462846" cy="17593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Measurement Setup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55935" y="1598958"/>
            <a:ext cx="4896245" cy="3824188"/>
            <a:chOff x="2134748" y="1713528"/>
            <a:chExt cx="4896245" cy="3824188"/>
          </a:xfrm>
        </p:grpSpPr>
        <p:pic>
          <p:nvPicPr>
            <p:cNvPr id="4098" name="Picture 1" descr="C:\Users\jns12\Desktop\Results for Paper\Peter\3.a. Grid_Pattern_room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849" r="8707"/>
            <a:stretch>
              <a:fillRect/>
            </a:stretch>
          </p:blipFill>
          <p:spPr bwMode="auto">
            <a:xfrm>
              <a:off x="2237086" y="1955008"/>
              <a:ext cx="4793907" cy="358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 flipH="1">
              <a:off x="2134748" y="1713528"/>
              <a:ext cx="12356" cy="3389813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2147104" y="1713528"/>
              <a:ext cx="4883889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743649" y="2585844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Wall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 bwMode="auto">
          <a:xfrm flipV="1">
            <a:off x="1358689" y="1703052"/>
            <a:ext cx="1355125" cy="10674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3" idx="3"/>
          </p:cNvCxnSpPr>
          <p:nvPr/>
        </p:nvCxnSpPr>
        <p:spPr bwMode="auto">
          <a:xfrm>
            <a:off x="1358689" y="2770510"/>
            <a:ext cx="5622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Date Placeholder 3"/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464231" y="3995914"/>
            <a:ext cx="1781198" cy="4934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64231" y="4489342"/>
            <a:ext cx="132069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4800" y="2973091"/>
                <a:ext cx="5982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θθ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091"/>
                <a:ext cx="59824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" name="TextBox 9215"/>
          <p:cNvSpPr txBox="1"/>
          <p:nvPr/>
        </p:nvSpPr>
        <p:spPr>
          <a:xfrm>
            <a:off x="3354830" y="416688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l-GR" sz="1800" dirty="0" smtClean="0">
                <a:solidFill>
                  <a:schemeClr val="tx1"/>
                </a:solidFill>
              </a:rPr>
              <a:t>θ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el-GR" sz="1800" dirty="0" smtClean="0">
                <a:solidFill>
                  <a:schemeClr val="tx1"/>
                </a:solidFill>
              </a:rPr>
              <a:t>ϕ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079136" y="5533512"/>
            <a:ext cx="6952180" cy="778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1400" dirty="0" smtClean="0"/>
              <a:t>Ground-truth azimuth and elevation angle-of-arrival of direct path are known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400" dirty="0" smtClean="0"/>
              <a:t>Since TX and RX at same height, elevation angle is always 0</a:t>
            </a:r>
            <a:r>
              <a:rPr lang="en-GB" sz="1400" dirty="0"/>
              <a:t>º</a:t>
            </a:r>
            <a:endParaRPr lang="en-US" sz="1400" dirty="0" smtClean="0"/>
          </a:p>
          <a:p>
            <a:pPr>
              <a:buFont typeface="Times New Roman" pitchFamily="16" charset="0"/>
              <a:buChar char="•"/>
            </a:pPr>
            <a:r>
              <a:rPr lang="en-US" sz="1400" dirty="0" smtClean="0"/>
              <a:t>Ground-truth robot velocity is known</a:t>
            </a:r>
            <a:endParaRPr lang="en-GB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93237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" name="Rectangle 1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687090" y="3538786"/>
                <a:ext cx="2492393" cy="545565"/>
              </a:xfrm>
              <a:ln/>
            </p:spPr>
            <p:txBody>
              <a:bodyPr lIns="90000" tIns="46800" rIns="90000" bIns="4680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°,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217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7090" y="3538786"/>
                <a:ext cx="2492393" cy="545565"/>
              </a:xfr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 flipH="1">
                <a:off x="550809" y="4241149"/>
                <a:ext cx="8158907" cy="20138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Previously, angle resolution corresponded to discrete angular spacing of antenna elements</a:t>
                </a:r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 smtClean="0"/>
                  <a:t>Average angle error was 22.5°</a:t>
                </a:r>
                <a:endParaRPr lang="en-GB" sz="1400" dirty="0"/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Now through conventional beamforming, </a:t>
                </a:r>
                <a:r>
                  <a:rPr lang="en-US" sz="1600" kern="0" dirty="0" smtClean="0"/>
                  <a:t>impulse </a:t>
                </a:r>
                <a:r>
                  <a:rPr lang="en-US" sz="1600" kern="0" dirty="0"/>
                  <a:t>response at center of array </a:t>
                </a:r>
                <a:r>
                  <a:rPr lang="en-US" sz="1600" kern="0" dirty="0" smtClean="0"/>
                  <a:t>can be </a:t>
                </a:r>
                <a:r>
                  <a:rPr lang="en-US" sz="1600" kern="0" dirty="0"/>
                  <a:t>generated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16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</m:oMath>
                </a14:m>
                <a:endParaRPr lang="en-US" sz="1600" kern="0" dirty="0" smtClean="0"/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 smtClean="0"/>
                  <a:t>Testing shows average error in </a:t>
                </a:r>
                <a:r>
                  <a:rPr lang="en-GB" sz="1400" dirty="0" smtClean="0"/>
                  <a:t>azimuth angle </a:t>
                </a:r>
                <a:r>
                  <a:rPr lang="en-GB" sz="1400" dirty="0" smtClean="0"/>
                  <a:t>is now </a:t>
                </a:r>
                <a:r>
                  <a:rPr lang="en-GB" sz="1400" dirty="0"/>
                  <a:t>4</a:t>
                </a:r>
                <a:r>
                  <a:rPr lang="en-GB" sz="1400" dirty="0" smtClean="0"/>
                  <a:t>°</a:t>
                </a:r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Forthcoming: double-directional antenna / phase calibration between TX-RX</a:t>
                </a:r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/>
                  <a:t>R</a:t>
                </a:r>
                <a:r>
                  <a:rPr lang="en-GB" sz="1400" dirty="0" smtClean="0"/>
                  <a:t>educe angle error further through super-resolution techniques</a:t>
                </a:r>
                <a:endParaRPr lang="en-US" sz="2400" b="1" i="1" kern="0" dirty="0" smtClean="0">
                  <a:latin typeface="Cambria Math" panose="02040503050406030204" pitchFamily="18" charset="0"/>
                </a:endParaRPr>
              </a:p>
              <a:p>
                <a:pPr>
                  <a:buFont typeface="Times New Roman" pitchFamily="16" charset="0"/>
                  <a:buChar char="•"/>
                </a:pPr>
                <a:endParaRPr lang="en-US" b="1" i="1" kern="0" dirty="0" smtClean="0">
                  <a:latin typeface="Cambria Math" panose="02040503050406030204" pitchFamily="18" charset="0"/>
                </a:endParaRPr>
              </a:p>
              <a:p>
                <a:pPr>
                  <a:buFont typeface="Times New Roman" pitchFamily="16" charset="0"/>
                  <a:buChar char="•"/>
                </a:pPr>
                <a:endParaRPr lang="en-US" b="1" i="1" kern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50809" y="4241149"/>
                <a:ext cx="8158907" cy="2013890"/>
              </a:xfrm>
              <a:prstGeom prst="rect">
                <a:avLst/>
              </a:prstGeom>
              <a:blipFill rotWithShape="1">
                <a:blip r:embed="rId4"/>
                <a:stretch>
                  <a:fillRect l="-224" t="-909" b="-1697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1" y="1508520"/>
            <a:ext cx="3393949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12" y="1508520"/>
            <a:ext cx="3393951" cy="2103120"/>
          </a:xfrm>
          <a:prstGeom prst="rect">
            <a:avLst/>
          </a:prstGeom>
        </p:spPr>
      </p:pic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85800" y="684213"/>
            <a:ext cx="7772400" cy="116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Multidimensional Power Profiles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/>
              <p:cNvSpPr txBox="1">
                <a:spLocks noChangeArrowheads="1"/>
              </p:cNvSpPr>
              <p:nvPr/>
            </p:nvSpPr>
            <p:spPr bwMode="auto">
              <a:xfrm>
                <a:off x="5704189" y="3490616"/>
                <a:ext cx="2490926" cy="5455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0000" tIns="46800" rIns="90000" bIns="46800" numCol="1" anchor="ctr" anchorCtr="0" compatLnSpc="1">
                <a:prstTxWarp prst="textNoShape">
                  <a:avLst/>
                </a:prstTxWarp>
              </a:bodyPr>
              <a:lstStyle>
                <a:lvl1pPr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 baseline="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2pPr>
                <a:lvl3pPr marL="11430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3pPr>
                <a:lvl4pPr marL="16002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4pPr>
                <a:lvl5pPr marL="20574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5pPr>
                <a:lvl6pPr marL="25146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6pPr>
                <a:lvl7pPr marL="29718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7pPr>
                <a:lvl8pPr marL="34290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8pPr>
                <a:lvl9pPr marL="38862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i="1" ker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kern="0" dirty="0" smtClean="0"/>
                  <a:t> </a:t>
                </a:r>
                <a:endParaRPr lang="en-US" kern="0" dirty="0"/>
              </a:p>
            </p:txBody>
          </p:sp>
        </mc:Choice>
        <mc:Fallback xmlns="">
          <p:sp>
            <p:nvSpPr>
              <p:cNvPr id="17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4189" y="3490616"/>
                <a:ext cx="2490926" cy="545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5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Path Loss</a:t>
            </a:r>
            <a:endParaRPr lang="en-US" dirty="0"/>
          </a:p>
        </p:txBody>
      </p:sp>
      <p:pic>
        <p:nvPicPr>
          <p:cNvPr id="6147" name="Picture 5" descr="C:\Users\jns12\Desktop\Results for Paper\Peter\4.a. Basic_Transmission_Loss Grid_Patter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33" r="8644"/>
          <a:stretch>
            <a:fillRect/>
          </a:stretch>
        </p:blipFill>
        <p:spPr bwMode="auto">
          <a:xfrm>
            <a:off x="1519539" y="1494630"/>
            <a:ext cx="5781230" cy="30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0398" y="4773223"/>
            <a:ext cx="8499396" cy="1590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Path-loss exponent of </a:t>
            </a:r>
            <a:r>
              <a:rPr lang="en-GB" sz="1600" kern="0" dirty="0" smtClean="0"/>
              <a:t>transmitter-facing antenna is </a:t>
            </a:r>
            <a:r>
              <a:rPr lang="en-GB" sz="1600" kern="0" dirty="0" smtClean="0"/>
              <a:t>computed as 2.0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kern="0" dirty="0" smtClean="0"/>
              <a:t>Discrepancy from free-space loss is because antenna patterns not yet </a:t>
            </a:r>
            <a:r>
              <a:rPr lang="en-GB" sz="1400" kern="0" dirty="0" err="1" smtClean="0"/>
              <a:t>deconvolved</a:t>
            </a:r>
            <a:r>
              <a:rPr lang="en-GB" sz="1400" kern="0" dirty="0"/>
              <a:t> </a:t>
            </a:r>
            <a:r>
              <a:rPr lang="en-GB" sz="1400" kern="0" dirty="0" smtClean="0"/>
              <a:t>from measurements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Path-loss exponent of opposite-facing antenna is about -0.25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kern="0" dirty="0" smtClean="0"/>
              <a:t>As the robot moves towards wall, </a:t>
            </a:r>
            <a:r>
              <a:rPr lang="en-US" sz="1400" kern="0" dirty="0" smtClean="0"/>
              <a:t>position-dependent </a:t>
            </a:r>
            <a:r>
              <a:rPr lang="en-US" sz="1400" kern="0" dirty="0"/>
              <a:t>reflections from </a:t>
            </a:r>
            <a:r>
              <a:rPr lang="en-US" sz="1400" kern="0" dirty="0" smtClean="0"/>
              <a:t>wall observed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kern="0" dirty="0" smtClean="0"/>
              <a:t>In conference room, distance up to 12 m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1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RMS Delay Spread</a:t>
            </a:r>
            <a:endParaRPr lang="en-US" dirty="0"/>
          </a:p>
        </p:txBody>
      </p:sp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8" y="1482532"/>
            <a:ext cx="3716240" cy="24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CDF_16Chan45deg_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16" y="1537300"/>
            <a:ext cx="3737739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60602" y="4087016"/>
            <a:ext cx="8525052" cy="113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Transmitter-facing antennas (0º and 45º off-axis azimuth) at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0º experience the smallest delay spreads because they contain the most dominant paths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Transmitter-facing </a:t>
            </a:r>
            <a:r>
              <a:rPr lang="en-GB" sz="1600" kern="0" dirty="0"/>
              <a:t>antennas </a:t>
            </a:r>
            <a:r>
              <a:rPr lang="en-GB" sz="1600" kern="0" dirty="0" smtClean="0"/>
              <a:t>at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45º have slightly longer delays per antenna compared to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0º because the dominant paths are relatively weaker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Opposite-facing antennas (135º, 180º off-axis azimuth) experience the second shortest delay spreads because they have strong reflections from walls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The side-facing antennas (90</a:t>
            </a:r>
            <a:r>
              <a:rPr lang="en-GB" sz="1600" kern="0" dirty="0"/>
              <a:t>º</a:t>
            </a:r>
            <a:r>
              <a:rPr lang="en-GB" sz="1600" kern="0" dirty="0" smtClean="0"/>
              <a:t> </a:t>
            </a:r>
            <a:r>
              <a:rPr lang="en-GB" sz="1600" kern="0" dirty="0"/>
              <a:t>off-axis </a:t>
            </a:r>
            <a:r>
              <a:rPr lang="en-GB" sz="1600" kern="0" dirty="0" smtClean="0"/>
              <a:t>azimuth) experience the longest delay spreads because they have the weakest dominant paths</a:t>
            </a:r>
          </a:p>
          <a:p>
            <a:pPr lvl="1">
              <a:buFont typeface="Times New Roman" pitchFamily="16" charset="0"/>
              <a:buChar char="•"/>
            </a:pPr>
            <a:endParaRPr lang="en-GB" sz="1200" kern="0" dirty="0" smtClean="0"/>
          </a:p>
          <a:p>
            <a:pPr>
              <a:buFont typeface="Times New Roman" pitchFamily="16" charset="0"/>
              <a:buChar char="•"/>
            </a:pPr>
            <a:endParaRPr lang="en-GB" sz="1600" kern="0" dirty="0" smtClean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Small-scale Fading: Measurements</a:t>
            </a:r>
            <a:endParaRPr lang="en-US" dirty="0"/>
          </a:p>
        </p:txBody>
      </p:sp>
      <p:pic>
        <p:nvPicPr>
          <p:cNvPr id="4098" name="Picture 2" descr="Signal_Fading_Horizontal_Anten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3876"/>
            <a:ext cx="4504100" cy="28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gnal_Fading_Vertical_Anten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69" y="1681162"/>
            <a:ext cx="4492587" cy="28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7493" y="4951990"/>
            <a:ext cx="8369951" cy="113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800" kern="0" dirty="0" smtClean="0"/>
              <a:t>Antennas with 0</a:t>
            </a:r>
            <a:r>
              <a:rPr lang="en-GB" sz="1800" dirty="0" smtClean="0"/>
              <a:t>º </a:t>
            </a:r>
            <a:r>
              <a:rPr lang="en-GB" sz="1800" kern="0" dirty="0" smtClean="0"/>
              <a:t>elevation pick up stronger paths (Ch13 picks up direct path</a:t>
            </a:r>
            <a:r>
              <a:rPr lang="en-GB" sz="1800" kern="0" dirty="0" smtClean="0"/>
              <a:t>)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kern="0" dirty="0" err="1"/>
              <a:t>Rician</a:t>
            </a:r>
            <a:r>
              <a:rPr lang="en-GB" sz="1800" kern="0" dirty="0"/>
              <a:t> K-factor of antennas with stronger paths much </a:t>
            </a:r>
            <a:r>
              <a:rPr lang="en-GB" sz="1800" kern="0" dirty="0" smtClean="0"/>
              <a:t>larger</a:t>
            </a:r>
            <a:endParaRPr lang="en-GB" sz="1800" kern="0" dirty="0" smtClean="0"/>
          </a:p>
          <a:p>
            <a:pPr>
              <a:buFont typeface="Times New Roman" pitchFamily="16" charset="0"/>
              <a:buChar char="•"/>
            </a:pPr>
            <a:r>
              <a:rPr lang="en-GB" sz="1800" kern="0" dirty="0" smtClean="0"/>
              <a:t>Ch12 has same azimuth angle as Ch13, but has 45</a:t>
            </a:r>
            <a:r>
              <a:rPr lang="en-GB" sz="1800" dirty="0" smtClean="0"/>
              <a:t>º </a:t>
            </a:r>
            <a:r>
              <a:rPr lang="en-GB" sz="1800" kern="0" dirty="0" smtClean="0"/>
              <a:t>elevation</a:t>
            </a:r>
            <a:endParaRPr lang="en-GB" sz="1800" kern="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09200" y="1577973"/>
            <a:ext cx="2639869" cy="28286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 dirty="0" smtClean="0"/>
              <a:t>Antennas with </a:t>
            </a:r>
            <a:r>
              <a:rPr lang="en-GB" sz="1600" kern="0" dirty="0" smtClean="0"/>
              <a:t>0</a:t>
            </a:r>
            <a:r>
              <a:rPr lang="en-GB" sz="1600" dirty="0" smtClean="0"/>
              <a:t>º </a:t>
            </a:r>
            <a:r>
              <a:rPr lang="en-GB" sz="1600" kern="0" dirty="0" smtClean="0"/>
              <a:t>elevation</a:t>
            </a:r>
            <a:endParaRPr lang="en-GB" sz="1600" kern="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73178" y="1590677"/>
            <a:ext cx="2913900" cy="28286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 dirty="0" smtClean="0"/>
              <a:t>Antennas with </a:t>
            </a:r>
            <a:r>
              <a:rPr lang="en-GB" sz="1600" kern="0" dirty="0" smtClean="0"/>
              <a:t>45</a:t>
            </a:r>
            <a:r>
              <a:rPr lang="en-GB" sz="1600" dirty="0" smtClean="0"/>
              <a:t>º </a:t>
            </a:r>
            <a:r>
              <a:rPr lang="en-GB" sz="1600" kern="0" dirty="0" smtClean="0"/>
              <a:t>elevation</a:t>
            </a:r>
            <a:endParaRPr lang="en-GB" sz="1600" kern="0" dirty="0" smtClean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Small-scale Fading:</a:t>
            </a:r>
            <a:r>
              <a:rPr lang="en-US" dirty="0"/>
              <a:t>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2691" y="4435813"/>
            <a:ext cx="8581309" cy="809625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1800" dirty="0"/>
              <a:t>For one location, each of the 16 antennas considered separately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/>
              <a:t>For each antenna, the </a:t>
            </a:r>
            <a:r>
              <a:rPr lang="en-GB" sz="1800" dirty="0" smtClean="0"/>
              <a:t>delay profile was divided into 1-ns </a:t>
            </a:r>
            <a:r>
              <a:rPr lang="en-GB" sz="1800" dirty="0"/>
              <a:t>bins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/>
              <a:t>The amplitude </a:t>
            </a:r>
            <a:r>
              <a:rPr lang="en-GB" sz="1800" dirty="0" smtClean="0"/>
              <a:t>of each bin over </a:t>
            </a:r>
            <a:r>
              <a:rPr lang="en-GB" sz="1800" dirty="0"/>
              <a:t>128 time snapshots </a:t>
            </a:r>
            <a:r>
              <a:rPr lang="en-GB" sz="1800" dirty="0" smtClean="0"/>
              <a:t>was </a:t>
            </a:r>
            <a:r>
              <a:rPr lang="en-GB" sz="1800" dirty="0"/>
              <a:t>fit to a </a:t>
            </a:r>
            <a:r>
              <a:rPr lang="en-GB" sz="1800" dirty="0" smtClean="0"/>
              <a:t>distribution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KS-test with 95% confidence used to determine best fit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Example distributions shown above</a:t>
            </a:r>
            <a:endParaRPr lang="en-GB" sz="1800" dirty="0"/>
          </a:p>
        </p:txBody>
      </p:sp>
      <p:pic>
        <p:nvPicPr>
          <p:cNvPr id="4098" name="Picture 2" descr="C:\Users\cgentile\Desktop\twdp-cdf-compare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392" r="7205"/>
          <a:stretch/>
        </p:blipFill>
        <p:spPr bwMode="auto">
          <a:xfrm>
            <a:off x="6146158" y="1632035"/>
            <a:ext cx="295606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gentile\Desktop\rayleigh-cdf-compare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4392" r="5417"/>
          <a:stretch/>
        </p:blipFill>
        <p:spPr bwMode="auto">
          <a:xfrm>
            <a:off x="46290" y="1632035"/>
            <a:ext cx="302345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gentile\Desktop\rician-cdf-compare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4392" r="7404"/>
          <a:stretch/>
        </p:blipFill>
        <p:spPr bwMode="auto">
          <a:xfrm>
            <a:off x="3113587" y="1632035"/>
            <a:ext cx="295479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501" y="3765263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4% Rayleigh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6793" y="37768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83% </a:t>
            </a:r>
            <a:r>
              <a:rPr lang="en-US" sz="1600" dirty="0" err="1" smtClean="0">
                <a:solidFill>
                  <a:schemeClr val="tx1"/>
                </a:solidFill>
              </a:rPr>
              <a:t>Rician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094" y="3759318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13% TWDP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5026249" y="419425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</a:t>
            </a:r>
            <a:r>
              <a:rPr lang="en-US" dirty="0" smtClean="0"/>
              <a:t>802.11-15/0840-01-00ay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65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9061</TotalTime>
  <Words>1025</Words>
  <Application>Microsoft Office PowerPoint</Application>
  <PresentationFormat>On-screen Show (4:3)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Document</vt:lpstr>
      <vt:lpstr>NIST Preliminary Channel Measurements at 83 GHz</vt:lpstr>
      <vt:lpstr>Abstract</vt:lpstr>
      <vt:lpstr>28 / 83 GHz Channel Sounder Characteristics</vt:lpstr>
      <vt:lpstr>Measurement Setup</vt:lpstr>
      <vt:lpstr>|h(τ,θ=0°,ϕ=0°)|^2 </vt:lpstr>
      <vt:lpstr>Path Loss</vt:lpstr>
      <vt:lpstr>RMS Delay Spread</vt:lpstr>
      <vt:lpstr>Small-scale Fading: Measurements</vt:lpstr>
      <vt:lpstr>Small-scale Fading: Statistics</vt:lpstr>
      <vt:lpstr>Doppler Frequency Spectrum</vt:lpstr>
      <vt:lpstr>Doppler Frequency Shift: Estimated vs. Ground-truth</vt:lpstr>
      <vt:lpstr>Upcoming Work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Gentile, Camillo</dc:creator>
  <cp:lastModifiedBy>  </cp:lastModifiedBy>
  <cp:revision>110</cp:revision>
  <cp:lastPrinted>1601-01-01T00:00:00Z</cp:lastPrinted>
  <dcterms:created xsi:type="dcterms:W3CDTF">2015-07-02T14:58:00Z</dcterms:created>
  <dcterms:modified xsi:type="dcterms:W3CDTF">2015-07-15T05:28:40Z</dcterms:modified>
</cp:coreProperties>
</file>