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28" r:id="rId3"/>
    <p:sldId id="323" r:id="rId4"/>
    <p:sldId id="329" r:id="rId5"/>
    <p:sldId id="325" r:id="rId6"/>
    <p:sldId id="326" r:id="rId7"/>
    <p:sldId id="327" r:id="rId8"/>
    <p:sldId id="330" r:id="rId9"/>
    <p:sldId id="331" r:id="rId10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467" autoAdjust="0"/>
    <p:restoredTop sz="85078" autoAdjust="0"/>
  </p:normalViewPr>
  <p:slideViewPr>
    <p:cSldViewPr>
      <p:cViewPr varScale="1">
        <p:scale>
          <a:sx n="45" d="100"/>
          <a:sy n="45" d="100"/>
        </p:scale>
        <p:origin x="-104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218" y="-91"/>
      </p:cViewPr>
      <p:guideLst>
        <p:guide orient="horz" pos="2932"/>
        <p:guide pos="221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Yasantha Rajakarunanayake, MediaTek</a:t>
            </a:r>
            <a:endParaRPr lang="en-GB" dirty="0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027723" y="6475413"/>
            <a:ext cx="251620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0002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2015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 smtClean="0"/>
              <a:t>doc: </a:t>
            </a:r>
            <a:r>
              <a:rPr lang="en-US" sz="1800" b="1" dirty="0" smtClean="0"/>
              <a:t>IEEE 802.11-15/0838r1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xmlns="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27723" y="6475413"/>
            <a:ext cx="251620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NGP AOA Use Cases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2015-06-16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430919"/>
              </p:ext>
            </p:extLst>
          </p:nvPr>
        </p:nvGraphicFramePr>
        <p:xfrm>
          <a:off x="506413" y="2662238"/>
          <a:ext cx="7593012" cy="2317750"/>
        </p:xfrm>
        <a:graphic>
          <a:graphicData uri="http://schemas.openxmlformats.org/presentationml/2006/ole">
            <p:oleObj spid="_x0000_s3364" name="Document" r:id="rId4" imgW="8243308" imgH="2515512" progId="Word.Document.8">
              <p:embed/>
            </p:oleObj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1: Indoor Location with Single AP in one channel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644008" y="1772816"/>
            <a:ext cx="3962400" cy="4035152"/>
          </a:xfrm>
        </p:spPr>
        <p:txBody>
          <a:bodyPr/>
          <a:lstStyle/>
          <a:p>
            <a:r>
              <a:rPr lang="en-US" sz="1400" b="0" dirty="0" smtClean="0"/>
              <a:t>Providing indoor location to multiple users in a Mall via single AP with multi-antenna device</a:t>
            </a:r>
          </a:p>
          <a:p>
            <a:r>
              <a:rPr lang="en-US" sz="1400" b="0" dirty="0" smtClean="0"/>
              <a:t>AOD/AOA complimentary to FTM   </a:t>
            </a:r>
          </a:p>
          <a:p>
            <a:pPr lvl="1"/>
            <a:r>
              <a:rPr lang="en-US" sz="1400" dirty="0" smtClean="0"/>
              <a:t>(</a:t>
            </a:r>
            <a:r>
              <a:rPr lang="en-US" sz="1400" dirty="0" err="1" smtClean="0"/>
              <a:t>x,y</a:t>
            </a:r>
            <a:r>
              <a:rPr lang="en-US" sz="1400" dirty="0" smtClean="0"/>
              <a:t>) -&gt; polar </a:t>
            </a:r>
            <a:r>
              <a:rPr lang="en-US" sz="1400" dirty="0" err="1" smtClean="0"/>
              <a:t>coord</a:t>
            </a:r>
            <a:r>
              <a:rPr lang="en-US" sz="1400" dirty="0" smtClean="0"/>
              <a:t> R, </a:t>
            </a:r>
            <a:r>
              <a:rPr lang="el-GR" sz="1400" dirty="0" smtClean="0"/>
              <a:t>θ</a:t>
            </a:r>
            <a:endParaRPr lang="en-US" sz="1400" b="0" dirty="0" smtClean="0"/>
          </a:p>
          <a:p>
            <a:r>
              <a:rPr lang="en-US" sz="1400" b="0" dirty="0" smtClean="0"/>
              <a:t>Diagram shows simple use cases:</a:t>
            </a:r>
          </a:p>
          <a:p>
            <a:pPr lvl="1"/>
            <a:r>
              <a:rPr lang="en-US" sz="1400" b="1" dirty="0" smtClean="0">
                <a:latin typeface="+mj-lt"/>
              </a:rPr>
              <a:t>2x FTM (TOF) – 2-AP devices (Middle)</a:t>
            </a:r>
          </a:p>
          <a:p>
            <a:pPr lvl="1"/>
            <a:r>
              <a:rPr lang="en-US" sz="1400" b="1" dirty="0" smtClean="0">
                <a:latin typeface="+mj-lt"/>
              </a:rPr>
              <a:t>2xAOD  - 2-AP devices (Left)</a:t>
            </a:r>
          </a:p>
          <a:p>
            <a:pPr lvl="1"/>
            <a:r>
              <a:rPr lang="en-US" sz="1400" b="1" dirty="0" smtClean="0">
                <a:latin typeface="+mj-lt"/>
              </a:rPr>
              <a:t>1xAOD + 1x FTM/TOF  (Right)</a:t>
            </a:r>
          </a:p>
          <a:p>
            <a:pPr lvl="2"/>
            <a:r>
              <a:rPr lang="en-US" sz="1400" b="1" dirty="0" smtClean="0">
                <a:latin typeface="+mj-lt"/>
              </a:rPr>
              <a:t>single AP – measurement in same channel</a:t>
            </a:r>
            <a:endParaRPr lang="en-US" sz="1400" b="0" dirty="0" smtClean="0"/>
          </a:p>
          <a:p>
            <a:r>
              <a:rPr lang="en-US" sz="1400" b="0" dirty="0" smtClean="0"/>
              <a:t>Higher resolution than FTM method possible – depending on configuration</a:t>
            </a:r>
          </a:p>
          <a:p>
            <a:r>
              <a:rPr lang="en-US" sz="1400" b="0" dirty="0" smtClean="0"/>
              <a:t>E.g. in 2.4GHz/ 20MHz ~2m accuracy with FTM</a:t>
            </a:r>
          </a:p>
          <a:p>
            <a:r>
              <a:rPr lang="en-US" sz="1400" b="0" dirty="0" smtClean="0"/>
              <a:t>AOD in same band allows ~ 1-foot resolution;  1/20 radian = 3 degrees = </a:t>
            </a:r>
            <a:r>
              <a:rPr lang="el-GR" sz="1400" b="0" dirty="0" smtClean="0"/>
              <a:t>Δ</a:t>
            </a:r>
            <a:r>
              <a:rPr lang="el-GR" sz="1400" dirty="0" smtClean="0"/>
              <a:t> θ</a:t>
            </a:r>
            <a:r>
              <a:rPr lang="en-US" sz="1400" b="0" dirty="0" smtClean="0"/>
              <a:t> = 1-foot / 20 feet;  Such resolution not possible in 20MHz with FTM</a:t>
            </a:r>
          </a:p>
          <a:p>
            <a:r>
              <a:rPr lang="en-US" sz="1400" b="0" dirty="0" smtClean="0"/>
              <a:t>AOD new capability to add in NGP  </a:t>
            </a:r>
          </a:p>
        </p:txBody>
      </p:sp>
      <p:sp>
        <p:nvSpPr>
          <p:cNvPr id="13335" name="AutoShape 28" descr="Image result for Shopping Mall"/>
          <p:cNvSpPr>
            <a:spLocks noChangeAspect="1" noChangeArrowheads="1"/>
          </p:cNvSpPr>
          <p:nvPr/>
        </p:nvSpPr>
        <p:spPr bwMode="auto">
          <a:xfrm>
            <a:off x="130175" y="-411163"/>
            <a:ext cx="1209675" cy="86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AutoShape 30" descr="Image result for Shopping Mall"/>
          <p:cNvSpPr>
            <a:spLocks noChangeAspect="1" noChangeArrowheads="1"/>
          </p:cNvSpPr>
          <p:nvPr/>
        </p:nvSpPr>
        <p:spPr bwMode="auto">
          <a:xfrm>
            <a:off x="130175" y="-411163"/>
            <a:ext cx="1209675" cy="86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7" name="AutoShape 32" descr="Image result for Shopping Mall"/>
          <p:cNvSpPr>
            <a:spLocks noChangeAspect="1" noChangeArrowheads="1"/>
          </p:cNvSpPr>
          <p:nvPr/>
        </p:nvSpPr>
        <p:spPr bwMode="auto">
          <a:xfrm>
            <a:off x="920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35" name="Footer Placeholder 3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  <p:grpSp>
        <p:nvGrpSpPr>
          <p:cNvPr id="4" name="Group 35"/>
          <p:cNvGrpSpPr/>
          <p:nvPr/>
        </p:nvGrpSpPr>
        <p:grpSpPr>
          <a:xfrm>
            <a:off x="611560" y="3212976"/>
            <a:ext cx="3960440" cy="2880320"/>
            <a:chOff x="626214" y="1982776"/>
            <a:chExt cx="5626381" cy="4628430"/>
          </a:xfrm>
        </p:grpSpPr>
        <p:pic>
          <p:nvPicPr>
            <p:cNvPr id="37" name="Picture 2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2500" b="4405"/>
            <a:stretch/>
          </p:blipFill>
          <p:spPr bwMode="auto">
            <a:xfrm>
              <a:off x="626214" y="2540505"/>
              <a:ext cx="5360283" cy="4070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8" name="TextBox 37"/>
            <p:cNvSpPr txBox="1"/>
            <p:nvPr/>
          </p:nvSpPr>
          <p:spPr>
            <a:xfrm>
              <a:off x="3831754" y="2423310"/>
              <a:ext cx="892628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90000"/>
                </a:lnSpc>
                <a:spcBef>
                  <a:spcPts val="600"/>
                </a:spcBef>
              </a:pPr>
              <a:r>
                <a:rPr lang="en-US" sz="2000" dirty="0" smtClean="0"/>
                <a:t>AP1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163006" y="2430892"/>
              <a:ext cx="892628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90000"/>
                </a:lnSpc>
                <a:spcBef>
                  <a:spcPts val="600"/>
                </a:spcBef>
              </a:pPr>
              <a:r>
                <a:rPr lang="en-US" sz="2000" dirty="0" smtClean="0"/>
                <a:t>AP2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30810" y="4875545"/>
              <a:ext cx="1447304" cy="445114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90000"/>
                </a:lnSpc>
                <a:spcBef>
                  <a:spcPts val="600"/>
                </a:spcBef>
              </a:pPr>
              <a:r>
                <a:rPr lang="en-US" sz="2000" dirty="0" smtClean="0"/>
                <a:t>2x AOD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979064" y="4991256"/>
              <a:ext cx="1447304" cy="445114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90000"/>
                </a:lnSpc>
                <a:spcBef>
                  <a:spcPts val="600"/>
                </a:spcBef>
              </a:pPr>
              <a:r>
                <a:rPr lang="en-US" sz="2000" dirty="0" smtClean="0"/>
                <a:t>2x TOF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353286" y="4427141"/>
              <a:ext cx="1899309" cy="445114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>
                <a:lnSpc>
                  <a:spcPct val="90000"/>
                </a:lnSpc>
                <a:spcBef>
                  <a:spcPts val="600"/>
                </a:spcBef>
              </a:pPr>
              <a:r>
                <a:rPr lang="en-US" sz="2000" dirty="0" smtClean="0"/>
                <a:t>AOD + TOF</a:t>
              </a:r>
            </a:p>
          </p:txBody>
        </p:sp>
        <p:pic>
          <p:nvPicPr>
            <p:cNvPr id="43" name="Picture 2" descr="C:\Temp\Temporary Internet Files\Content.IE5\JFVUEM7U\MC900433826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5007" y="5289970"/>
              <a:ext cx="537267" cy="402950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accent1"/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2" descr="C:\Temp\Temporary Internet Files\Content.IE5\JFVUEM7U\MC900433826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3119" y="5763906"/>
              <a:ext cx="537267" cy="402950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accent1"/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2" descr="C:\Temp\Temporary Internet Files\Content.IE5\JFVUEM7U\MC900433826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2691" y="5079939"/>
              <a:ext cx="537267" cy="402950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accent1"/>
              </a:outerShdw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" name="Group 10"/>
            <p:cNvGrpSpPr/>
            <p:nvPr/>
          </p:nvGrpSpPr>
          <p:grpSpPr>
            <a:xfrm>
              <a:off x="3496300" y="1987956"/>
              <a:ext cx="915836" cy="424381"/>
              <a:chOff x="5273052" y="1951390"/>
              <a:chExt cx="686877" cy="424381"/>
            </a:xfrm>
            <a:solidFill>
              <a:schemeClr val="accent6">
                <a:lumMod val="75000"/>
              </a:schemeClr>
            </a:solidFill>
          </p:grpSpPr>
          <p:grpSp>
            <p:nvGrpSpPr>
              <p:cNvPr id="6" name="Group 186"/>
              <p:cNvGrpSpPr/>
              <p:nvPr/>
            </p:nvGrpSpPr>
            <p:grpSpPr>
              <a:xfrm>
                <a:off x="5273052" y="1951390"/>
                <a:ext cx="686877" cy="424381"/>
                <a:chOff x="1729648" y="1361448"/>
                <a:chExt cx="2390660" cy="2568080"/>
              </a:xfrm>
              <a:grpFill/>
            </p:grpSpPr>
            <p:sp>
              <p:nvSpPr>
                <p:cNvPr id="62" name="Freeform 61"/>
                <p:cNvSpPr/>
                <p:nvPr/>
              </p:nvSpPr>
              <p:spPr bwMode="auto">
                <a:xfrm>
                  <a:off x="1729648" y="2774261"/>
                  <a:ext cx="1202059" cy="1155267"/>
                </a:xfrm>
                <a:custGeom>
                  <a:avLst/>
                  <a:gdLst>
                    <a:gd name="connsiteX0" fmla="*/ 88135 w 1202059"/>
                    <a:gd name="connsiteY0" fmla="*/ 13006 h 1155267"/>
                    <a:gd name="connsiteX1" fmla="*/ 88135 w 1202059"/>
                    <a:gd name="connsiteY1" fmla="*/ 13006 h 1155267"/>
                    <a:gd name="connsiteX2" fmla="*/ 286439 w 1202059"/>
                    <a:gd name="connsiteY2" fmla="*/ 112158 h 1155267"/>
                    <a:gd name="connsiteX3" fmla="*/ 330506 w 1202059"/>
                    <a:gd name="connsiteY3" fmla="*/ 145209 h 1155267"/>
                    <a:gd name="connsiteX4" fmla="*/ 363557 w 1202059"/>
                    <a:gd name="connsiteY4" fmla="*/ 156226 h 1155267"/>
                    <a:gd name="connsiteX5" fmla="*/ 440675 w 1202059"/>
                    <a:gd name="connsiteY5" fmla="*/ 200293 h 1155267"/>
                    <a:gd name="connsiteX6" fmla="*/ 517793 w 1202059"/>
                    <a:gd name="connsiteY6" fmla="*/ 233344 h 1155267"/>
                    <a:gd name="connsiteX7" fmla="*/ 550844 w 1202059"/>
                    <a:gd name="connsiteY7" fmla="*/ 255378 h 1155267"/>
                    <a:gd name="connsiteX8" fmla="*/ 616945 w 1202059"/>
                    <a:gd name="connsiteY8" fmla="*/ 277411 h 1155267"/>
                    <a:gd name="connsiteX9" fmla="*/ 661012 w 1202059"/>
                    <a:gd name="connsiteY9" fmla="*/ 299445 h 1155267"/>
                    <a:gd name="connsiteX10" fmla="*/ 727113 w 1202059"/>
                    <a:gd name="connsiteY10" fmla="*/ 321479 h 1155267"/>
                    <a:gd name="connsiteX11" fmla="*/ 760164 w 1202059"/>
                    <a:gd name="connsiteY11" fmla="*/ 343512 h 1155267"/>
                    <a:gd name="connsiteX12" fmla="*/ 859316 w 1202059"/>
                    <a:gd name="connsiteY12" fmla="*/ 376563 h 1155267"/>
                    <a:gd name="connsiteX13" fmla="*/ 892366 w 1202059"/>
                    <a:gd name="connsiteY13" fmla="*/ 387580 h 1155267"/>
                    <a:gd name="connsiteX14" fmla="*/ 925417 w 1202059"/>
                    <a:gd name="connsiteY14" fmla="*/ 409614 h 1155267"/>
                    <a:gd name="connsiteX15" fmla="*/ 991518 w 1202059"/>
                    <a:gd name="connsiteY15" fmla="*/ 475715 h 1155267"/>
                    <a:gd name="connsiteX16" fmla="*/ 1024569 w 1202059"/>
                    <a:gd name="connsiteY16" fmla="*/ 486732 h 1155267"/>
                    <a:gd name="connsiteX17" fmla="*/ 1057619 w 1202059"/>
                    <a:gd name="connsiteY17" fmla="*/ 508766 h 1155267"/>
                    <a:gd name="connsiteX18" fmla="*/ 1112704 w 1202059"/>
                    <a:gd name="connsiteY18" fmla="*/ 519782 h 1155267"/>
                    <a:gd name="connsiteX19" fmla="*/ 1145754 w 1202059"/>
                    <a:gd name="connsiteY19" fmla="*/ 552833 h 1155267"/>
                    <a:gd name="connsiteX20" fmla="*/ 1178805 w 1202059"/>
                    <a:gd name="connsiteY20" fmla="*/ 574867 h 1155267"/>
                    <a:gd name="connsiteX21" fmla="*/ 1189822 w 1202059"/>
                    <a:gd name="connsiteY21" fmla="*/ 607917 h 1155267"/>
                    <a:gd name="connsiteX22" fmla="*/ 1167788 w 1202059"/>
                    <a:gd name="connsiteY22" fmla="*/ 773170 h 1155267"/>
                    <a:gd name="connsiteX23" fmla="*/ 1156771 w 1202059"/>
                    <a:gd name="connsiteY23" fmla="*/ 1114693 h 1155267"/>
                    <a:gd name="connsiteX24" fmla="*/ 1024569 w 1202059"/>
                    <a:gd name="connsiteY24" fmla="*/ 1103676 h 1155267"/>
                    <a:gd name="connsiteX25" fmla="*/ 958468 w 1202059"/>
                    <a:gd name="connsiteY25" fmla="*/ 1059609 h 1155267"/>
                    <a:gd name="connsiteX26" fmla="*/ 892366 w 1202059"/>
                    <a:gd name="connsiteY26" fmla="*/ 1004525 h 1155267"/>
                    <a:gd name="connsiteX27" fmla="*/ 815248 w 1202059"/>
                    <a:gd name="connsiteY27" fmla="*/ 949440 h 1155267"/>
                    <a:gd name="connsiteX28" fmla="*/ 738130 w 1202059"/>
                    <a:gd name="connsiteY28" fmla="*/ 905373 h 1155267"/>
                    <a:gd name="connsiteX29" fmla="*/ 705080 w 1202059"/>
                    <a:gd name="connsiteY29" fmla="*/ 872322 h 1155267"/>
                    <a:gd name="connsiteX30" fmla="*/ 638979 w 1202059"/>
                    <a:gd name="connsiteY30" fmla="*/ 828255 h 1155267"/>
                    <a:gd name="connsiteX31" fmla="*/ 605928 w 1202059"/>
                    <a:gd name="connsiteY31" fmla="*/ 806221 h 1155267"/>
                    <a:gd name="connsiteX32" fmla="*/ 495759 w 1202059"/>
                    <a:gd name="connsiteY32" fmla="*/ 707069 h 1155267"/>
                    <a:gd name="connsiteX33" fmla="*/ 396607 w 1202059"/>
                    <a:gd name="connsiteY33" fmla="*/ 629951 h 1155267"/>
                    <a:gd name="connsiteX34" fmla="*/ 330506 w 1202059"/>
                    <a:gd name="connsiteY34" fmla="*/ 596900 h 1155267"/>
                    <a:gd name="connsiteX35" fmla="*/ 297456 w 1202059"/>
                    <a:gd name="connsiteY35" fmla="*/ 585884 h 1155267"/>
                    <a:gd name="connsiteX36" fmla="*/ 242371 w 1202059"/>
                    <a:gd name="connsiteY36" fmla="*/ 552833 h 1155267"/>
                    <a:gd name="connsiteX37" fmla="*/ 176270 w 1202059"/>
                    <a:gd name="connsiteY37" fmla="*/ 530799 h 1155267"/>
                    <a:gd name="connsiteX38" fmla="*/ 99152 w 1202059"/>
                    <a:gd name="connsiteY38" fmla="*/ 486732 h 1155267"/>
                    <a:gd name="connsiteX39" fmla="*/ 66101 w 1202059"/>
                    <a:gd name="connsiteY39" fmla="*/ 475715 h 1155267"/>
                    <a:gd name="connsiteX40" fmla="*/ 22034 w 1202059"/>
                    <a:gd name="connsiteY40" fmla="*/ 398597 h 1155267"/>
                    <a:gd name="connsiteX41" fmla="*/ 0 w 1202059"/>
                    <a:gd name="connsiteY41" fmla="*/ 365546 h 1155267"/>
                    <a:gd name="connsiteX42" fmla="*/ 11017 w 1202059"/>
                    <a:gd name="connsiteY42" fmla="*/ 266394 h 1155267"/>
                    <a:gd name="connsiteX43" fmla="*/ 22034 w 1202059"/>
                    <a:gd name="connsiteY43" fmla="*/ 222327 h 1155267"/>
                    <a:gd name="connsiteX44" fmla="*/ 33051 w 1202059"/>
                    <a:gd name="connsiteY44" fmla="*/ 13006 h 1155267"/>
                    <a:gd name="connsiteX45" fmla="*/ 88135 w 1202059"/>
                    <a:gd name="connsiteY45" fmla="*/ 13006 h 11552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</a:cxnLst>
                  <a:rect l="l" t="t" r="r" b="b"/>
                  <a:pathLst>
                    <a:path w="1202059" h="1155267">
                      <a:moveTo>
                        <a:pt x="88135" y="13006"/>
                      </a:moveTo>
                      <a:lnTo>
                        <a:pt x="88135" y="13006"/>
                      </a:lnTo>
                      <a:cubicBezTo>
                        <a:pt x="255517" y="108653"/>
                        <a:pt x="184925" y="86780"/>
                        <a:pt x="286439" y="112158"/>
                      </a:cubicBezTo>
                      <a:cubicBezTo>
                        <a:pt x="301128" y="123175"/>
                        <a:pt x="314564" y="136099"/>
                        <a:pt x="330506" y="145209"/>
                      </a:cubicBezTo>
                      <a:cubicBezTo>
                        <a:pt x="340589" y="150971"/>
                        <a:pt x="353474" y="150464"/>
                        <a:pt x="363557" y="156226"/>
                      </a:cubicBezTo>
                      <a:cubicBezTo>
                        <a:pt x="456933" y="209583"/>
                        <a:pt x="364894" y="175033"/>
                        <a:pt x="440675" y="200293"/>
                      </a:cubicBezTo>
                      <a:cubicBezTo>
                        <a:pt x="523646" y="255609"/>
                        <a:pt x="418199" y="190661"/>
                        <a:pt x="517793" y="233344"/>
                      </a:cubicBezTo>
                      <a:cubicBezTo>
                        <a:pt x="529963" y="238560"/>
                        <a:pt x="538744" y="250000"/>
                        <a:pt x="550844" y="255378"/>
                      </a:cubicBezTo>
                      <a:cubicBezTo>
                        <a:pt x="572068" y="264811"/>
                        <a:pt x="595381" y="268785"/>
                        <a:pt x="616945" y="277411"/>
                      </a:cubicBezTo>
                      <a:cubicBezTo>
                        <a:pt x="632193" y="283510"/>
                        <a:pt x="645764" y="293346"/>
                        <a:pt x="661012" y="299445"/>
                      </a:cubicBezTo>
                      <a:cubicBezTo>
                        <a:pt x="682576" y="308071"/>
                        <a:pt x="707788" y="308596"/>
                        <a:pt x="727113" y="321479"/>
                      </a:cubicBezTo>
                      <a:cubicBezTo>
                        <a:pt x="738130" y="328823"/>
                        <a:pt x="747942" y="338420"/>
                        <a:pt x="760164" y="343512"/>
                      </a:cubicBezTo>
                      <a:cubicBezTo>
                        <a:pt x="792323" y="356911"/>
                        <a:pt x="826265" y="365546"/>
                        <a:pt x="859316" y="376563"/>
                      </a:cubicBezTo>
                      <a:cubicBezTo>
                        <a:pt x="870333" y="380235"/>
                        <a:pt x="882704" y="381138"/>
                        <a:pt x="892366" y="387580"/>
                      </a:cubicBezTo>
                      <a:cubicBezTo>
                        <a:pt x="903383" y="394925"/>
                        <a:pt x="915521" y="400817"/>
                        <a:pt x="925417" y="409614"/>
                      </a:cubicBezTo>
                      <a:cubicBezTo>
                        <a:pt x="948707" y="430316"/>
                        <a:pt x="961957" y="465861"/>
                        <a:pt x="991518" y="475715"/>
                      </a:cubicBezTo>
                      <a:lnTo>
                        <a:pt x="1024569" y="486732"/>
                      </a:lnTo>
                      <a:cubicBezTo>
                        <a:pt x="1035586" y="494077"/>
                        <a:pt x="1045221" y="504117"/>
                        <a:pt x="1057619" y="508766"/>
                      </a:cubicBezTo>
                      <a:cubicBezTo>
                        <a:pt x="1075152" y="515341"/>
                        <a:pt x="1095956" y="511408"/>
                        <a:pt x="1112704" y="519782"/>
                      </a:cubicBezTo>
                      <a:cubicBezTo>
                        <a:pt x="1126639" y="526750"/>
                        <a:pt x="1133785" y="542859"/>
                        <a:pt x="1145754" y="552833"/>
                      </a:cubicBezTo>
                      <a:cubicBezTo>
                        <a:pt x="1155926" y="561310"/>
                        <a:pt x="1167788" y="567522"/>
                        <a:pt x="1178805" y="574867"/>
                      </a:cubicBezTo>
                      <a:cubicBezTo>
                        <a:pt x="1182477" y="585884"/>
                        <a:pt x="1189822" y="596304"/>
                        <a:pt x="1189822" y="607917"/>
                      </a:cubicBezTo>
                      <a:cubicBezTo>
                        <a:pt x="1189822" y="694632"/>
                        <a:pt x="1184019" y="708248"/>
                        <a:pt x="1167788" y="773170"/>
                      </a:cubicBezTo>
                      <a:cubicBezTo>
                        <a:pt x="1164116" y="887011"/>
                        <a:pt x="1202059" y="1010183"/>
                        <a:pt x="1156771" y="1114693"/>
                      </a:cubicBezTo>
                      <a:cubicBezTo>
                        <a:pt x="1139189" y="1155267"/>
                        <a:pt x="1067176" y="1115511"/>
                        <a:pt x="1024569" y="1103676"/>
                      </a:cubicBezTo>
                      <a:cubicBezTo>
                        <a:pt x="999054" y="1096589"/>
                        <a:pt x="980502" y="1074298"/>
                        <a:pt x="958468" y="1059609"/>
                      </a:cubicBezTo>
                      <a:cubicBezTo>
                        <a:pt x="885426" y="1010915"/>
                        <a:pt x="966583" y="1068139"/>
                        <a:pt x="892366" y="1004525"/>
                      </a:cubicBezTo>
                      <a:cubicBezTo>
                        <a:pt x="880539" y="994388"/>
                        <a:pt x="832689" y="959406"/>
                        <a:pt x="815248" y="949440"/>
                      </a:cubicBezTo>
                      <a:cubicBezTo>
                        <a:pt x="780971" y="929853"/>
                        <a:pt x="767405" y="929769"/>
                        <a:pt x="738130" y="905373"/>
                      </a:cubicBezTo>
                      <a:cubicBezTo>
                        <a:pt x="726161" y="895399"/>
                        <a:pt x="717378" y="881887"/>
                        <a:pt x="705080" y="872322"/>
                      </a:cubicBezTo>
                      <a:cubicBezTo>
                        <a:pt x="684177" y="856064"/>
                        <a:pt x="661013" y="842944"/>
                        <a:pt x="638979" y="828255"/>
                      </a:cubicBezTo>
                      <a:cubicBezTo>
                        <a:pt x="627962" y="820910"/>
                        <a:pt x="615291" y="815584"/>
                        <a:pt x="605928" y="806221"/>
                      </a:cubicBezTo>
                      <a:cubicBezTo>
                        <a:pt x="439029" y="639322"/>
                        <a:pt x="616501" y="810562"/>
                        <a:pt x="495759" y="707069"/>
                      </a:cubicBezTo>
                      <a:cubicBezTo>
                        <a:pt x="459464" y="675959"/>
                        <a:pt x="449360" y="647536"/>
                        <a:pt x="396607" y="629951"/>
                      </a:cubicBezTo>
                      <a:cubicBezTo>
                        <a:pt x="313529" y="602258"/>
                        <a:pt x="415939" y="639616"/>
                        <a:pt x="330506" y="596900"/>
                      </a:cubicBezTo>
                      <a:cubicBezTo>
                        <a:pt x="320119" y="591707"/>
                        <a:pt x="307843" y="591077"/>
                        <a:pt x="297456" y="585884"/>
                      </a:cubicBezTo>
                      <a:cubicBezTo>
                        <a:pt x="278303" y="576308"/>
                        <a:pt x="261865" y="561694"/>
                        <a:pt x="242371" y="552833"/>
                      </a:cubicBezTo>
                      <a:cubicBezTo>
                        <a:pt x="221227" y="543222"/>
                        <a:pt x="195595" y="543682"/>
                        <a:pt x="176270" y="530799"/>
                      </a:cubicBezTo>
                      <a:cubicBezTo>
                        <a:pt x="143080" y="508673"/>
                        <a:pt x="138285" y="503503"/>
                        <a:pt x="99152" y="486732"/>
                      </a:cubicBezTo>
                      <a:cubicBezTo>
                        <a:pt x="88478" y="482157"/>
                        <a:pt x="77118" y="479387"/>
                        <a:pt x="66101" y="475715"/>
                      </a:cubicBezTo>
                      <a:cubicBezTo>
                        <a:pt x="12414" y="395181"/>
                        <a:pt x="77953" y="496453"/>
                        <a:pt x="22034" y="398597"/>
                      </a:cubicBezTo>
                      <a:cubicBezTo>
                        <a:pt x="15465" y="387101"/>
                        <a:pt x="7345" y="376563"/>
                        <a:pt x="0" y="365546"/>
                      </a:cubicBezTo>
                      <a:cubicBezTo>
                        <a:pt x="3672" y="332495"/>
                        <a:pt x="5960" y="299261"/>
                        <a:pt x="11017" y="266394"/>
                      </a:cubicBezTo>
                      <a:cubicBezTo>
                        <a:pt x="13319" y="251429"/>
                        <a:pt x="20722" y="237411"/>
                        <a:pt x="22034" y="222327"/>
                      </a:cubicBezTo>
                      <a:cubicBezTo>
                        <a:pt x="28087" y="152719"/>
                        <a:pt x="19978" y="81642"/>
                        <a:pt x="33051" y="13006"/>
                      </a:cubicBezTo>
                      <a:cubicBezTo>
                        <a:pt x="35528" y="0"/>
                        <a:pt x="78954" y="13006"/>
                        <a:pt x="88135" y="13006"/>
                      </a:cubicBezTo>
                      <a:close/>
                    </a:path>
                  </a:pathLst>
                </a:custGeom>
                <a:grpFill/>
                <a:ln w="9525" cap="flat" cmpd="sng" algn="ctr">
                  <a:solidFill>
                    <a:schemeClr val="tx1">
                      <a:alpha val="63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3" name="Freeform 62"/>
                <p:cNvSpPr/>
                <p:nvPr/>
              </p:nvSpPr>
              <p:spPr bwMode="auto">
                <a:xfrm>
                  <a:off x="2857943" y="2699133"/>
                  <a:ext cx="1262365" cy="1200838"/>
                </a:xfrm>
                <a:custGeom>
                  <a:avLst/>
                  <a:gdLst>
                    <a:gd name="connsiteX0" fmla="*/ 72544 w 1262365"/>
                    <a:gd name="connsiteY0" fmla="*/ 638978 h 1200838"/>
                    <a:gd name="connsiteX1" fmla="*/ 72544 w 1262365"/>
                    <a:gd name="connsiteY1" fmla="*/ 638978 h 1200838"/>
                    <a:gd name="connsiteX2" fmla="*/ 226780 w 1262365"/>
                    <a:gd name="connsiteY2" fmla="*/ 572877 h 1200838"/>
                    <a:gd name="connsiteX3" fmla="*/ 303898 w 1262365"/>
                    <a:gd name="connsiteY3" fmla="*/ 550843 h 1200838"/>
                    <a:gd name="connsiteX4" fmla="*/ 336949 w 1262365"/>
                    <a:gd name="connsiteY4" fmla="*/ 528809 h 1200838"/>
                    <a:gd name="connsiteX5" fmla="*/ 369999 w 1262365"/>
                    <a:gd name="connsiteY5" fmla="*/ 517792 h 1200838"/>
                    <a:gd name="connsiteX6" fmla="*/ 469151 w 1262365"/>
                    <a:gd name="connsiteY6" fmla="*/ 462708 h 1200838"/>
                    <a:gd name="connsiteX7" fmla="*/ 557286 w 1262365"/>
                    <a:gd name="connsiteY7" fmla="*/ 407624 h 1200838"/>
                    <a:gd name="connsiteX8" fmla="*/ 634404 w 1262365"/>
                    <a:gd name="connsiteY8" fmla="*/ 363556 h 1200838"/>
                    <a:gd name="connsiteX9" fmla="*/ 667455 w 1262365"/>
                    <a:gd name="connsiteY9" fmla="*/ 352539 h 1200838"/>
                    <a:gd name="connsiteX10" fmla="*/ 733556 w 1262365"/>
                    <a:gd name="connsiteY10" fmla="*/ 308472 h 1200838"/>
                    <a:gd name="connsiteX11" fmla="*/ 777623 w 1262365"/>
                    <a:gd name="connsiteY11" fmla="*/ 286438 h 1200838"/>
                    <a:gd name="connsiteX12" fmla="*/ 854741 w 1262365"/>
                    <a:gd name="connsiteY12" fmla="*/ 242371 h 1200838"/>
                    <a:gd name="connsiteX13" fmla="*/ 887792 w 1262365"/>
                    <a:gd name="connsiteY13" fmla="*/ 220337 h 1200838"/>
                    <a:gd name="connsiteX14" fmla="*/ 964910 w 1262365"/>
                    <a:gd name="connsiteY14" fmla="*/ 198303 h 1200838"/>
                    <a:gd name="connsiteX15" fmla="*/ 1064062 w 1262365"/>
                    <a:gd name="connsiteY15" fmla="*/ 132202 h 1200838"/>
                    <a:gd name="connsiteX16" fmla="*/ 1097112 w 1262365"/>
                    <a:gd name="connsiteY16" fmla="*/ 110168 h 1200838"/>
                    <a:gd name="connsiteX17" fmla="*/ 1130163 w 1262365"/>
                    <a:gd name="connsiteY17" fmla="*/ 77118 h 1200838"/>
                    <a:gd name="connsiteX18" fmla="*/ 1196264 w 1262365"/>
                    <a:gd name="connsiteY18" fmla="*/ 33050 h 1200838"/>
                    <a:gd name="connsiteX19" fmla="*/ 1262365 w 1262365"/>
                    <a:gd name="connsiteY19" fmla="*/ 0 h 1200838"/>
                    <a:gd name="connsiteX20" fmla="*/ 1251349 w 1262365"/>
                    <a:gd name="connsiteY20" fmla="*/ 143219 h 1200838"/>
                    <a:gd name="connsiteX21" fmla="*/ 1240332 w 1262365"/>
                    <a:gd name="connsiteY21" fmla="*/ 407624 h 1200838"/>
                    <a:gd name="connsiteX22" fmla="*/ 1207281 w 1262365"/>
                    <a:gd name="connsiteY22" fmla="*/ 440674 h 1200838"/>
                    <a:gd name="connsiteX23" fmla="*/ 1119146 w 1262365"/>
                    <a:gd name="connsiteY23" fmla="*/ 517792 h 1200838"/>
                    <a:gd name="connsiteX24" fmla="*/ 1119146 w 1262365"/>
                    <a:gd name="connsiteY24" fmla="*/ 517792 h 1200838"/>
                    <a:gd name="connsiteX25" fmla="*/ 1086096 w 1262365"/>
                    <a:gd name="connsiteY25" fmla="*/ 550843 h 1200838"/>
                    <a:gd name="connsiteX26" fmla="*/ 986944 w 1262365"/>
                    <a:gd name="connsiteY26" fmla="*/ 605927 h 1200838"/>
                    <a:gd name="connsiteX27" fmla="*/ 953893 w 1262365"/>
                    <a:gd name="connsiteY27" fmla="*/ 638978 h 1200838"/>
                    <a:gd name="connsiteX28" fmla="*/ 920843 w 1262365"/>
                    <a:gd name="connsiteY28" fmla="*/ 661012 h 1200838"/>
                    <a:gd name="connsiteX29" fmla="*/ 887792 w 1262365"/>
                    <a:gd name="connsiteY29" fmla="*/ 705079 h 1200838"/>
                    <a:gd name="connsiteX30" fmla="*/ 854741 w 1262365"/>
                    <a:gd name="connsiteY30" fmla="*/ 727113 h 1200838"/>
                    <a:gd name="connsiteX31" fmla="*/ 810674 w 1262365"/>
                    <a:gd name="connsiteY31" fmla="*/ 760163 h 1200838"/>
                    <a:gd name="connsiteX32" fmla="*/ 788640 w 1262365"/>
                    <a:gd name="connsiteY32" fmla="*/ 793214 h 1200838"/>
                    <a:gd name="connsiteX33" fmla="*/ 722539 w 1262365"/>
                    <a:gd name="connsiteY33" fmla="*/ 848298 h 1200838"/>
                    <a:gd name="connsiteX34" fmla="*/ 656438 w 1262365"/>
                    <a:gd name="connsiteY34" fmla="*/ 870332 h 1200838"/>
                    <a:gd name="connsiteX35" fmla="*/ 590337 w 1262365"/>
                    <a:gd name="connsiteY35" fmla="*/ 925416 h 1200838"/>
                    <a:gd name="connsiteX36" fmla="*/ 524235 w 1262365"/>
                    <a:gd name="connsiteY36" fmla="*/ 947450 h 1200838"/>
                    <a:gd name="connsiteX37" fmla="*/ 436100 w 1262365"/>
                    <a:gd name="connsiteY37" fmla="*/ 1002534 h 1200838"/>
                    <a:gd name="connsiteX38" fmla="*/ 403050 w 1262365"/>
                    <a:gd name="connsiteY38" fmla="*/ 1013551 h 1200838"/>
                    <a:gd name="connsiteX39" fmla="*/ 325932 w 1262365"/>
                    <a:gd name="connsiteY39" fmla="*/ 1046602 h 1200838"/>
                    <a:gd name="connsiteX40" fmla="*/ 259830 w 1262365"/>
                    <a:gd name="connsiteY40" fmla="*/ 1112703 h 1200838"/>
                    <a:gd name="connsiteX41" fmla="*/ 226780 w 1262365"/>
                    <a:gd name="connsiteY41" fmla="*/ 1145754 h 1200838"/>
                    <a:gd name="connsiteX42" fmla="*/ 138645 w 1262365"/>
                    <a:gd name="connsiteY42" fmla="*/ 1167787 h 1200838"/>
                    <a:gd name="connsiteX43" fmla="*/ 72544 w 1262365"/>
                    <a:gd name="connsiteY43" fmla="*/ 1189821 h 1200838"/>
                    <a:gd name="connsiteX44" fmla="*/ 39493 w 1262365"/>
                    <a:gd name="connsiteY44" fmla="*/ 1200838 h 1200838"/>
                    <a:gd name="connsiteX45" fmla="*/ 28476 w 1262365"/>
                    <a:gd name="connsiteY45" fmla="*/ 1112703 h 1200838"/>
                    <a:gd name="connsiteX46" fmla="*/ 72544 w 1262365"/>
                    <a:gd name="connsiteY46" fmla="*/ 638978 h 1200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</a:cxnLst>
                  <a:rect l="l" t="t" r="r" b="b"/>
                  <a:pathLst>
                    <a:path w="1262365" h="1200838">
                      <a:moveTo>
                        <a:pt x="72544" y="638978"/>
                      </a:moveTo>
                      <a:lnTo>
                        <a:pt x="72544" y="638978"/>
                      </a:lnTo>
                      <a:cubicBezTo>
                        <a:pt x="92489" y="630114"/>
                        <a:pt x="191304" y="584702"/>
                        <a:pt x="226780" y="572877"/>
                      </a:cubicBezTo>
                      <a:cubicBezTo>
                        <a:pt x="247957" y="565818"/>
                        <a:pt x="282680" y="561452"/>
                        <a:pt x="303898" y="550843"/>
                      </a:cubicBezTo>
                      <a:cubicBezTo>
                        <a:pt x="315741" y="544922"/>
                        <a:pt x="325106" y="534731"/>
                        <a:pt x="336949" y="528809"/>
                      </a:cubicBezTo>
                      <a:cubicBezTo>
                        <a:pt x="347336" y="523616"/>
                        <a:pt x="359848" y="523432"/>
                        <a:pt x="369999" y="517792"/>
                      </a:cubicBezTo>
                      <a:cubicBezTo>
                        <a:pt x="483642" y="454657"/>
                        <a:pt x="394366" y="487636"/>
                        <a:pt x="469151" y="462708"/>
                      </a:cubicBezTo>
                      <a:cubicBezTo>
                        <a:pt x="553408" y="399514"/>
                        <a:pt x="472599" y="456015"/>
                        <a:pt x="557286" y="407624"/>
                      </a:cubicBezTo>
                      <a:cubicBezTo>
                        <a:pt x="612611" y="376011"/>
                        <a:pt x="567816" y="392094"/>
                        <a:pt x="634404" y="363556"/>
                      </a:cubicBezTo>
                      <a:cubicBezTo>
                        <a:pt x="645078" y="358981"/>
                        <a:pt x="657303" y="358179"/>
                        <a:pt x="667455" y="352539"/>
                      </a:cubicBezTo>
                      <a:cubicBezTo>
                        <a:pt x="690604" y="339679"/>
                        <a:pt x="709871" y="320315"/>
                        <a:pt x="733556" y="308472"/>
                      </a:cubicBezTo>
                      <a:cubicBezTo>
                        <a:pt x="748245" y="301127"/>
                        <a:pt x="763696" y="295142"/>
                        <a:pt x="777623" y="286438"/>
                      </a:cubicBezTo>
                      <a:cubicBezTo>
                        <a:pt x="853845" y="238799"/>
                        <a:pt x="789811" y="264013"/>
                        <a:pt x="854741" y="242371"/>
                      </a:cubicBezTo>
                      <a:cubicBezTo>
                        <a:pt x="865758" y="235026"/>
                        <a:pt x="875949" y="226258"/>
                        <a:pt x="887792" y="220337"/>
                      </a:cubicBezTo>
                      <a:cubicBezTo>
                        <a:pt x="903596" y="212435"/>
                        <a:pt x="950791" y="201833"/>
                        <a:pt x="964910" y="198303"/>
                      </a:cubicBezTo>
                      <a:lnTo>
                        <a:pt x="1064062" y="132202"/>
                      </a:lnTo>
                      <a:cubicBezTo>
                        <a:pt x="1075079" y="124857"/>
                        <a:pt x="1087749" y="119530"/>
                        <a:pt x="1097112" y="110168"/>
                      </a:cubicBezTo>
                      <a:cubicBezTo>
                        <a:pt x="1108129" y="99151"/>
                        <a:pt x="1117865" y="86683"/>
                        <a:pt x="1130163" y="77118"/>
                      </a:cubicBezTo>
                      <a:cubicBezTo>
                        <a:pt x="1151066" y="60860"/>
                        <a:pt x="1171142" y="41424"/>
                        <a:pt x="1196264" y="33050"/>
                      </a:cubicBezTo>
                      <a:cubicBezTo>
                        <a:pt x="1241876" y="17846"/>
                        <a:pt x="1219652" y="28475"/>
                        <a:pt x="1262365" y="0"/>
                      </a:cubicBezTo>
                      <a:cubicBezTo>
                        <a:pt x="1258693" y="47740"/>
                        <a:pt x="1253933" y="95408"/>
                        <a:pt x="1251349" y="143219"/>
                      </a:cubicBezTo>
                      <a:cubicBezTo>
                        <a:pt x="1246588" y="231302"/>
                        <a:pt x="1253259" y="320365"/>
                        <a:pt x="1240332" y="407624"/>
                      </a:cubicBezTo>
                      <a:cubicBezTo>
                        <a:pt x="1238049" y="423036"/>
                        <a:pt x="1217255" y="428705"/>
                        <a:pt x="1207281" y="440674"/>
                      </a:cubicBezTo>
                      <a:cubicBezTo>
                        <a:pt x="1149899" y="509531"/>
                        <a:pt x="1237580" y="438836"/>
                        <a:pt x="1119146" y="517792"/>
                      </a:cubicBezTo>
                      <a:lnTo>
                        <a:pt x="1119146" y="517792"/>
                      </a:lnTo>
                      <a:cubicBezTo>
                        <a:pt x="1108129" y="528809"/>
                        <a:pt x="1099059" y="542201"/>
                        <a:pt x="1086096" y="550843"/>
                      </a:cubicBezTo>
                      <a:cubicBezTo>
                        <a:pt x="1002973" y="606259"/>
                        <a:pt x="1119602" y="473269"/>
                        <a:pt x="986944" y="605927"/>
                      </a:cubicBezTo>
                      <a:cubicBezTo>
                        <a:pt x="975927" y="616944"/>
                        <a:pt x="965862" y="629004"/>
                        <a:pt x="953893" y="638978"/>
                      </a:cubicBezTo>
                      <a:cubicBezTo>
                        <a:pt x="943721" y="647454"/>
                        <a:pt x="930205" y="651650"/>
                        <a:pt x="920843" y="661012"/>
                      </a:cubicBezTo>
                      <a:cubicBezTo>
                        <a:pt x="907860" y="673995"/>
                        <a:pt x="900776" y="692096"/>
                        <a:pt x="887792" y="705079"/>
                      </a:cubicBezTo>
                      <a:cubicBezTo>
                        <a:pt x="878429" y="714442"/>
                        <a:pt x="865515" y="719417"/>
                        <a:pt x="854741" y="727113"/>
                      </a:cubicBezTo>
                      <a:cubicBezTo>
                        <a:pt x="839800" y="737785"/>
                        <a:pt x="825363" y="749146"/>
                        <a:pt x="810674" y="760163"/>
                      </a:cubicBezTo>
                      <a:cubicBezTo>
                        <a:pt x="803329" y="771180"/>
                        <a:pt x="797116" y="783042"/>
                        <a:pt x="788640" y="793214"/>
                      </a:cubicBezTo>
                      <a:cubicBezTo>
                        <a:pt x="773376" y="811531"/>
                        <a:pt x="745482" y="838101"/>
                        <a:pt x="722539" y="848298"/>
                      </a:cubicBezTo>
                      <a:cubicBezTo>
                        <a:pt x="701315" y="857731"/>
                        <a:pt x="656438" y="870332"/>
                        <a:pt x="656438" y="870332"/>
                      </a:cubicBezTo>
                      <a:cubicBezTo>
                        <a:pt x="635682" y="891088"/>
                        <a:pt x="617946" y="913146"/>
                        <a:pt x="590337" y="925416"/>
                      </a:cubicBezTo>
                      <a:cubicBezTo>
                        <a:pt x="569113" y="934849"/>
                        <a:pt x="524235" y="947450"/>
                        <a:pt x="524235" y="947450"/>
                      </a:cubicBezTo>
                      <a:cubicBezTo>
                        <a:pt x="498011" y="964933"/>
                        <a:pt x="462687" y="989241"/>
                        <a:pt x="436100" y="1002534"/>
                      </a:cubicBezTo>
                      <a:cubicBezTo>
                        <a:pt x="425713" y="1007727"/>
                        <a:pt x="413437" y="1008358"/>
                        <a:pt x="403050" y="1013551"/>
                      </a:cubicBezTo>
                      <a:cubicBezTo>
                        <a:pt x="326970" y="1051592"/>
                        <a:pt x="417643" y="1023674"/>
                        <a:pt x="325932" y="1046602"/>
                      </a:cubicBezTo>
                      <a:lnTo>
                        <a:pt x="259830" y="1112703"/>
                      </a:lnTo>
                      <a:cubicBezTo>
                        <a:pt x="248813" y="1123720"/>
                        <a:pt x="241895" y="1141975"/>
                        <a:pt x="226780" y="1145754"/>
                      </a:cubicBezTo>
                      <a:cubicBezTo>
                        <a:pt x="197402" y="1153098"/>
                        <a:pt x="167373" y="1158211"/>
                        <a:pt x="138645" y="1167787"/>
                      </a:cubicBezTo>
                      <a:lnTo>
                        <a:pt x="72544" y="1189821"/>
                      </a:lnTo>
                      <a:lnTo>
                        <a:pt x="39493" y="1200838"/>
                      </a:lnTo>
                      <a:cubicBezTo>
                        <a:pt x="0" y="1141598"/>
                        <a:pt x="24864" y="1195774"/>
                        <a:pt x="28476" y="1112703"/>
                      </a:cubicBezTo>
                      <a:cubicBezTo>
                        <a:pt x="49308" y="633573"/>
                        <a:pt x="65199" y="717932"/>
                        <a:pt x="72544" y="638978"/>
                      </a:cubicBezTo>
                      <a:close/>
                    </a:path>
                  </a:pathLst>
                </a:custGeom>
                <a:grpFill/>
                <a:ln w="9525" cap="flat" cmpd="sng" algn="ctr">
                  <a:solidFill>
                    <a:schemeClr val="tx1">
                      <a:alpha val="63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4" name="Freeform 63"/>
                <p:cNvSpPr/>
                <p:nvPr/>
              </p:nvSpPr>
              <p:spPr bwMode="auto">
                <a:xfrm>
                  <a:off x="1816268" y="2346594"/>
                  <a:ext cx="2293023" cy="1035586"/>
                </a:xfrm>
                <a:custGeom>
                  <a:avLst/>
                  <a:gdLst>
                    <a:gd name="connsiteX0" fmla="*/ 12531 w 2282006"/>
                    <a:gd name="connsiteY0" fmla="*/ 407598 h 1002509"/>
                    <a:gd name="connsiteX1" fmla="*/ 12531 w 2282006"/>
                    <a:gd name="connsiteY1" fmla="*/ 407598 h 1002509"/>
                    <a:gd name="connsiteX2" fmla="*/ 122700 w 2282006"/>
                    <a:gd name="connsiteY2" fmla="*/ 385564 h 1002509"/>
                    <a:gd name="connsiteX3" fmla="*/ 166767 w 2282006"/>
                    <a:gd name="connsiteY3" fmla="*/ 374547 h 1002509"/>
                    <a:gd name="connsiteX4" fmla="*/ 321004 w 2282006"/>
                    <a:gd name="connsiteY4" fmla="*/ 341497 h 1002509"/>
                    <a:gd name="connsiteX5" fmla="*/ 354054 w 2282006"/>
                    <a:gd name="connsiteY5" fmla="*/ 330480 h 1002509"/>
                    <a:gd name="connsiteX6" fmla="*/ 442189 w 2282006"/>
                    <a:gd name="connsiteY6" fmla="*/ 286412 h 1002509"/>
                    <a:gd name="connsiteX7" fmla="*/ 486257 w 2282006"/>
                    <a:gd name="connsiteY7" fmla="*/ 264379 h 1002509"/>
                    <a:gd name="connsiteX8" fmla="*/ 530324 w 2282006"/>
                    <a:gd name="connsiteY8" fmla="*/ 242345 h 1002509"/>
                    <a:gd name="connsiteX9" fmla="*/ 574392 w 2282006"/>
                    <a:gd name="connsiteY9" fmla="*/ 231328 h 1002509"/>
                    <a:gd name="connsiteX10" fmla="*/ 651510 w 2282006"/>
                    <a:gd name="connsiteY10" fmla="*/ 198277 h 1002509"/>
                    <a:gd name="connsiteX11" fmla="*/ 739645 w 2282006"/>
                    <a:gd name="connsiteY11" fmla="*/ 176244 h 1002509"/>
                    <a:gd name="connsiteX12" fmla="*/ 794729 w 2282006"/>
                    <a:gd name="connsiteY12" fmla="*/ 165227 h 1002509"/>
                    <a:gd name="connsiteX13" fmla="*/ 860830 w 2282006"/>
                    <a:gd name="connsiteY13" fmla="*/ 143193 h 1002509"/>
                    <a:gd name="connsiteX14" fmla="*/ 893881 w 2282006"/>
                    <a:gd name="connsiteY14" fmla="*/ 132176 h 1002509"/>
                    <a:gd name="connsiteX15" fmla="*/ 937948 w 2282006"/>
                    <a:gd name="connsiteY15" fmla="*/ 121159 h 1002509"/>
                    <a:gd name="connsiteX16" fmla="*/ 1037100 w 2282006"/>
                    <a:gd name="connsiteY16" fmla="*/ 110142 h 1002509"/>
                    <a:gd name="connsiteX17" fmla="*/ 1081167 w 2282006"/>
                    <a:gd name="connsiteY17" fmla="*/ 99126 h 1002509"/>
                    <a:gd name="connsiteX18" fmla="*/ 1147269 w 2282006"/>
                    <a:gd name="connsiteY18" fmla="*/ 55058 h 1002509"/>
                    <a:gd name="connsiteX19" fmla="*/ 1279471 w 2282006"/>
                    <a:gd name="connsiteY19" fmla="*/ 33024 h 1002509"/>
                    <a:gd name="connsiteX20" fmla="*/ 1312522 w 2282006"/>
                    <a:gd name="connsiteY20" fmla="*/ 10991 h 1002509"/>
                    <a:gd name="connsiteX21" fmla="*/ 1422690 w 2282006"/>
                    <a:gd name="connsiteY21" fmla="*/ 44041 h 1002509"/>
                    <a:gd name="connsiteX22" fmla="*/ 1477775 w 2282006"/>
                    <a:gd name="connsiteY22" fmla="*/ 55058 h 1002509"/>
                    <a:gd name="connsiteX23" fmla="*/ 1587943 w 2282006"/>
                    <a:gd name="connsiteY23" fmla="*/ 121159 h 1002509"/>
                    <a:gd name="connsiteX24" fmla="*/ 1643028 w 2282006"/>
                    <a:gd name="connsiteY24" fmla="*/ 154210 h 1002509"/>
                    <a:gd name="connsiteX25" fmla="*/ 1731163 w 2282006"/>
                    <a:gd name="connsiteY25" fmla="*/ 187261 h 1002509"/>
                    <a:gd name="connsiteX26" fmla="*/ 1764213 w 2282006"/>
                    <a:gd name="connsiteY26" fmla="*/ 209294 h 1002509"/>
                    <a:gd name="connsiteX27" fmla="*/ 1863365 w 2282006"/>
                    <a:gd name="connsiteY27" fmla="*/ 242345 h 1002509"/>
                    <a:gd name="connsiteX28" fmla="*/ 1896416 w 2282006"/>
                    <a:gd name="connsiteY28" fmla="*/ 253362 h 1002509"/>
                    <a:gd name="connsiteX29" fmla="*/ 1929466 w 2282006"/>
                    <a:gd name="connsiteY29" fmla="*/ 264379 h 1002509"/>
                    <a:gd name="connsiteX30" fmla="*/ 2127770 w 2282006"/>
                    <a:gd name="connsiteY30" fmla="*/ 275395 h 1002509"/>
                    <a:gd name="connsiteX31" fmla="*/ 2193871 w 2282006"/>
                    <a:gd name="connsiteY31" fmla="*/ 319463 h 1002509"/>
                    <a:gd name="connsiteX32" fmla="*/ 2226922 w 2282006"/>
                    <a:gd name="connsiteY32" fmla="*/ 352514 h 1002509"/>
                    <a:gd name="connsiteX33" fmla="*/ 2282006 w 2282006"/>
                    <a:gd name="connsiteY33" fmla="*/ 363530 h 1002509"/>
                    <a:gd name="connsiteX34" fmla="*/ 2248955 w 2282006"/>
                    <a:gd name="connsiteY34" fmla="*/ 385564 h 1002509"/>
                    <a:gd name="connsiteX35" fmla="*/ 2182854 w 2282006"/>
                    <a:gd name="connsiteY35" fmla="*/ 407598 h 1002509"/>
                    <a:gd name="connsiteX36" fmla="*/ 2105736 w 2282006"/>
                    <a:gd name="connsiteY36" fmla="*/ 440648 h 1002509"/>
                    <a:gd name="connsiteX37" fmla="*/ 2072685 w 2282006"/>
                    <a:gd name="connsiteY37" fmla="*/ 462682 h 1002509"/>
                    <a:gd name="connsiteX38" fmla="*/ 2039635 w 2282006"/>
                    <a:gd name="connsiteY38" fmla="*/ 473699 h 1002509"/>
                    <a:gd name="connsiteX39" fmla="*/ 1973534 w 2282006"/>
                    <a:gd name="connsiteY39" fmla="*/ 550817 h 1002509"/>
                    <a:gd name="connsiteX40" fmla="*/ 1940483 w 2282006"/>
                    <a:gd name="connsiteY40" fmla="*/ 572851 h 1002509"/>
                    <a:gd name="connsiteX41" fmla="*/ 1918449 w 2282006"/>
                    <a:gd name="connsiteY41" fmla="*/ 605901 h 1002509"/>
                    <a:gd name="connsiteX42" fmla="*/ 1885399 w 2282006"/>
                    <a:gd name="connsiteY42" fmla="*/ 616918 h 1002509"/>
                    <a:gd name="connsiteX43" fmla="*/ 1852348 w 2282006"/>
                    <a:gd name="connsiteY43" fmla="*/ 638952 h 1002509"/>
                    <a:gd name="connsiteX44" fmla="*/ 1819298 w 2282006"/>
                    <a:gd name="connsiteY44" fmla="*/ 672003 h 1002509"/>
                    <a:gd name="connsiteX45" fmla="*/ 1797264 w 2282006"/>
                    <a:gd name="connsiteY45" fmla="*/ 705053 h 1002509"/>
                    <a:gd name="connsiteX46" fmla="*/ 1731163 w 2282006"/>
                    <a:gd name="connsiteY46" fmla="*/ 727087 h 1002509"/>
                    <a:gd name="connsiteX47" fmla="*/ 1687095 w 2282006"/>
                    <a:gd name="connsiteY47" fmla="*/ 738104 h 1002509"/>
                    <a:gd name="connsiteX48" fmla="*/ 1654045 w 2282006"/>
                    <a:gd name="connsiteY48" fmla="*/ 749121 h 1002509"/>
                    <a:gd name="connsiteX49" fmla="*/ 1598960 w 2282006"/>
                    <a:gd name="connsiteY49" fmla="*/ 760138 h 1002509"/>
                    <a:gd name="connsiteX50" fmla="*/ 1554893 w 2282006"/>
                    <a:gd name="connsiteY50" fmla="*/ 771154 h 1002509"/>
                    <a:gd name="connsiteX51" fmla="*/ 1521842 w 2282006"/>
                    <a:gd name="connsiteY51" fmla="*/ 793188 h 1002509"/>
                    <a:gd name="connsiteX52" fmla="*/ 1488792 w 2282006"/>
                    <a:gd name="connsiteY52" fmla="*/ 804205 h 1002509"/>
                    <a:gd name="connsiteX53" fmla="*/ 1411673 w 2282006"/>
                    <a:gd name="connsiteY53" fmla="*/ 859289 h 1002509"/>
                    <a:gd name="connsiteX54" fmla="*/ 1378623 w 2282006"/>
                    <a:gd name="connsiteY54" fmla="*/ 881323 h 1002509"/>
                    <a:gd name="connsiteX55" fmla="*/ 1345572 w 2282006"/>
                    <a:gd name="connsiteY55" fmla="*/ 892340 h 1002509"/>
                    <a:gd name="connsiteX56" fmla="*/ 1246420 w 2282006"/>
                    <a:gd name="connsiteY56" fmla="*/ 947424 h 1002509"/>
                    <a:gd name="connsiteX57" fmla="*/ 1169302 w 2282006"/>
                    <a:gd name="connsiteY57" fmla="*/ 980475 h 1002509"/>
                    <a:gd name="connsiteX58" fmla="*/ 1103201 w 2282006"/>
                    <a:gd name="connsiteY58" fmla="*/ 1002509 h 1002509"/>
                    <a:gd name="connsiteX59" fmla="*/ 1081167 w 2282006"/>
                    <a:gd name="connsiteY59" fmla="*/ 969458 h 1002509"/>
                    <a:gd name="connsiteX60" fmla="*/ 982016 w 2282006"/>
                    <a:gd name="connsiteY60" fmla="*/ 892340 h 1002509"/>
                    <a:gd name="connsiteX61" fmla="*/ 948965 w 2282006"/>
                    <a:gd name="connsiteY61" fmla="*/ 870306 h 1002509"/>
                    <a:gd name="connsiteX62" fmla="*/ 904898 w 2282006"/>
                    <a:gd name="connsiteY62" fmla="*/ 859289 h 1002509"/>
                    <a:gd name="connsiteX63" fmla="*/ 838796 w 2282006"/>
                    <a:gd name="connsiteY63" fmla="*/ 837256 h 1002509"/>
                    <a:gd name="connsiteX64" fmla="*/ 805746 w 2282006"/>
                    <a:gd name="connsiteY64" fmla="*/ 815222 h 1002509"/>
                    <a:gd name="connsiteX65" fmla="*/ 772695 w 2282006"/>
                    <a:gd name="connsiteY65" fmla="*/ 804205 h 1002509"/>
                    <a:gd name="connsiteX66" fmla="*/ 706594 w 2282006"/>
                    <a:gd name="connsiteY66" fmla="*/ 760138 h 1002509"/>
                    <a:gd name="connsiteX67" fmla="*/ 673543 w 2282006"/>
                    <a:gd name="connsiteY67" fmla="*/ 738104 h 1002509"/>
                    <a:gd name="connsiteX68" fmla="*/ 629476 w 2282006"/>
                    <a:gd name="connsiteY68" fmla="*/ 727087 h 1002509"/>
                    <a:gd name="connsiteX69" fmla="*/ 596425 w 2282006"/>
                    <a:gd name="connsiteY69" fmla="*/ 705053 h 1002509"/>
                    <a:gd name="connsiteX70" fmla="*/ 530324 w 2282006"/>
                    <a:gd name="connsiteY70" fmla="*/ 683020 h 1002509"/>
                    <a:gd name="connsiteX71" fmla="*/ 497273 w 2282006"/>
                    <a:gd name="connsiteY71" fmla="*/ 672003 h 1002509"/>
                    <a:gd name="connsiteX72" fmla="*/ 409138 w 2282006"/>
                    <a:gd name="connsiteY72" fmla="*/ 649969 h 1002509"/>
                    <a:gd name="connsiteX73" fmla="*/ 343037 w 2282006"/>
                    <a:gd name="connsiteY73" fmla="*/ 627935 h 1002509"/>
                    <a:gd name="connsiteX74" fmla="*/ 309987 w 2282006"/>
                    <a:gd name="connsiteY74" fmla="*/ 605901 h 1002509"/>
                    <a:gd name="connsiteX75" fmla="*/ 243885 w 2282006"/>
                    <a:gd name="connsiteY75" fmla="*/ 583868 h 1002509"/>
                    <a:gd name="connsiteX76" fmla="*/ 210835 w 2282006"/>
                    <a:gd name="connsiteY76" fmla="*/ 561834 h 1002509"/>
                    <a:gd name="connsiteX77" fmla="*/ 177784 w 2282006"/>
                    <a:gd name="connsiteY77" fmla="*/ 528783 h 1002509"/>
                    <a:gd name="connsiteX78" fmla="*/ 144734 w 2282006"/>
                    <a:gd name="connsiteY78" fmla="*/ 517767 h 1002509"/>
                    <a:gd name="connsiteX79" fmla="*/ 78632 w 2282006"/>
                    <a:gd name="connsiteY79" fmla="*/ 473699 h 1002509"/>
                    <a:gd name="connsiteX80" fmla="*/ 45582 w 2282006"/>
                    <a:gd name="connsiteY80" fmla="*/ 440648 h 1002509"/>
                    <a:gd name="connsiteX81" fmla="*/ 12531 w 2282006"/>
                    <a:gd name="connsiteY81" fmla="*/ 407598 h 10025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</a:cxnLst>
                  <a:rect l="l" t="t" r="r" b="b"/>
                  <a:pathLst>
                    <a:path w="2282006" h="1002509">
                      <a:moveTo>
                        <a:pt x="12531" y="407598"/>
                      </a:moveTo>
                      <a:lnTo>
                        <a:pt x="12531" y="407598"/>
                      </a:lnTo>
                      <a:lnTo>
                        <a:pt x="122700" y="385564"/>
                      </a:lnTo>
                      <a:cubicBezTo>
                        <a:pt x="137505" y="382391"/>
                        <a:pt x="151920" y="377516"/>
                        <a:pt x="166767" y="374547"/>
                      </a:cubicBezTo>
                      <a:cubicBezTo>
                        <a:pt x="236100" y="360680"/>
                        <a:pt x="247312" y="366062"/>
                        <a:pt x="321004" y="341497"/>
                      </a:cubicBezTo>
                      <a:cubicBezTo>
                        <a:pt x="332021" y="337825"/>
                        <a:pt x="343482" y="335285"/>
                        <a:pt x="354054" y="330480"/>
                      </a:cubicBezTo>
                      <a:cubicBezTo>
                        <a:pt x="383956" y="316888"/>
                        <a:pt x="412811" y="301101"/>
                        <a:pt x="442189" y="286412"/>
                      </a:cubicBezTo>
                      <a:lnTo>
                        <a:pt x="486257" y="264379"/>
                      </a:lnTo>
                      <a:cubicBezTo>
                        <a:pt x="500946" y="257035"/>
                        <a:pt x="514391" y="246328"/>
                        <a:pt x="530324" y="242345"/>
                      </a:cubicBezTo>
                      <a:lnTo>
                        <a:pt x="574392" y="231328"/>
                      </a:lnTo>
                      <a:cubicBezTo>
                        <a:pt x="610506" y="213271"/>
                        <a:pt x="615847" y="208003"/>
                        <a:pt x="651510" y="198277"/>
                      </a:cubicBezTo>
                      <a:cubicBezTo>
                        <a:pt x="680725" y="190309"/>
                        <a:pt x="709951" y="182183"/>
                        <a:pt x="739645" y="176244"/>
                      </a:cubicBezTo>
                      <a:cubicBezTo>
                        <a:pt x="758006" y="172572"/>
                        <a:pt x="776664" y="170154"/>
                        <a:pt x="794729" y="165227"/>
                      </a:cubicBezTo>
                      <a:cubicBezTo>
                        <a:pt x="817136" y="159116"/>
                        <a:pt x="838796" y="150538"/>
                        <a:pt x="860830" y="143193"/>
                      </a:cubicBezTo>
                      <a:cubicBezTo>
                        <a:pt x="871847" y="139521"/>
                        <a:pt x="882615" y="134993"/>
                        <a:pt x="893881" y="132176"/>
                      </a:cubicBezTo>
                      <a:cubicBezTo>
                        <a:pt x="908570" y="128504"/>
                        <a:pt x="922983" y="123461"/>
                        <a:pt x="937948" y="121159"/>
                      </a:cubicBezTo>
                      <a:cubicBezTo>
                        <a:pt x="970815" y="116102"/>
                        <a:pt x="1004049" y="113814"/>
                        <a:pt x="1037100" y="110142"/>
                      </a:cubicBezTo>
                      <a:cubicBezTo>
                        <a:pt x="1051789" y="106470"/>
                        <a:pt x="1067624" y="105897"/>
                        <a:pt x="1081167" y="99126"/>
                      </a:cubicBezTo>
                      <a:cubicBezTo>
                        <a:pt x="1104853" y="87283"/>
                        <a:pt x="1121054" y="58803"/>
                        <a:pt x="1147269" y="55058"/>
                      </a:cubicBezTo>
                      <a:cubicBezTo>
                        <a:pt x="1242924" y="41393"/>
                        <a:pt x="1198924" y="49134"/>
                        <a:pt x="1279471" y="33024"/>
                      </a:cubicBezTo>
                      <a:cubicBezTo>
                        <a:pt x="1290488" y="25680"/>
                        <a:pt x="1299347" y="12308"/>
                        <a:pt x="1312522" y="10991"/>
                      </a:cubicBezTo>
                      <a:cubicBezTo>
                        <a:pt x="1422438" y="0"/>
                        <a:pt x="1357994" y="19781"/>
                        <a:pt x="1422690" y="44041"/>
                      </a:cubicBezTo>
                      <a:cubicBezTo>
                        <a:pt x="1440223" y="50616"/>
                        <a:pt x="1459413" y="51386"/>
                        <a:pt x="1477775" y="55058"/>
                      </a:cubicBezTo>
                      <a:cubicBezTo>
                        <a:pt x="1612165" y="144653"/>
                        <a:pt x="1486314" y="64699"/>
                        <a:pt x="1587943" y="121159"/>
                      </a:cubicBezTo>
                      <a:cubicBezTo>
                        <a:pt x="1606662" y="131558"/>
                        <a:pt x="1623460" y="145513"/>
                        <a:pt x="1643028" y="154210"/>
                      </a:cubicBezTo>
                      <a:cubicBezTo>
                        <a:pt x="1765033" y="208435"/>
                        <a:pt x="1606297" y="115910"/>
                        <a:pt x="1731163" y="187261"/>
                      </a:cubicBezTo>
                      <a:cubicBezTo>
                        <a:pt x="1742659" y="193830"/>
                        <a:pt x="1752114" y="203917"/>
                        <a:pt x="1764213" y="209294"/>
                      </a:cubicBezTo>
                      <a:cubicBezTo>
                        <a:pt x="1764217" y="209296"/>
                        <a:pt x="1846838" y="236836"/>
                        <a:pt x="1863365" y="242345"/>
                      </a:cubicBezTo>
                      <a:lnTo>
                        <a:pt x="1896416" y="253362"/>
                      </a:lnTo>
                      <a:cubicBezTo>
                        <a:pt x="1907433" y="257034"/>
                        <a:pt x="1917871" y="263735"/>
                        <a:pt x="1929466" y="264379"/>
                      </a:cubicBezTo>
                      <a:lnTo>
                        <a:pt x="2127770" y="275395"/>
                      </a:lnTo>
                      <a:cubicBezTo>
                        <a:pt x="2149804" y="290084"/>
                        <a:pt x="2175146" y="300738"/>
                        <a:pt x="2193871" y="319463"/>
                      </a:cubicBezTo>
                      <a:cubicBezTo>
                        <a:pt x="2204888" y="330480"/>
                        <a:pt x="2212986" y="345546"/>
                        <a:pt x="2226922" y="352514"/>
                      </a:cubicBezTo>
                      <a:cubicBezTo>
                        <a:pt x="2243670" y="360888"/>
                        <a:pt x="2263645" y="359858"/>
                        <a:pt x="2282006" y="363530"/>
                      </a:cubicBezTo>
                      <a:cubicBezTo>
                        <a:pt x="2270989" y="370875"/>
                        <a:pt x="2261055" y="380186"/>
                        <a:pt x="2248955" y="385564"/>
                      </a:cubicBezTo>
                      <a:cubicBezTo>
                        <a:pt x="2227731" y="394997"/>
                        <a:pt x="2182854" y="407598"/>
                        <a:pt x="2182854" y="407598"/>
                      </a:cubicBezTo>
                      <a:cubicBezTo>
                        <a:pt x="2099883" y="462914"/>
                        <a:pt x="2205331" y="397966"/>
                        <a:pt x="2105736" y="440648"/>
                      </a:cubicBezTo>
                      <a:cubicBezTo>
                        <a:pt x="2093566" y="445864"/>
                        <a:pt x="2084528" y="456760"/>
                        <a:pt x="2072685" y="462682"/>
                      </a:cubicBezTo>
                      <a:cubicBezTo>
                        <a:pt x="2062298" y="467875"/>
                        <a:pt x="2050652" y="470027"/>
                        <a:pt x="2039635" y="473699"/>
                      </a:cubicBezTo>
                      <a:cubicBezTo>
                        <a:pt x="2015321" y="506118"/>
                        <a:pt x="2004223" y="525243"/>
                        <a:pt x="1973534" y="550817"/>
                      </a:cubicBezTo>
                      <a:cubicBezTo>
                        <a:pt x="1963362" y="559294"/>
                        <a:pt x="1951500" y="565506"/>
                        <a:pt x="1940483" y="572851"/>
                      </a:cubicBezTo>
                      <a:cubicBezTo>
                        <a:pt x="1933138" y="583868"/>
                        <a:pt x="1928788" y="597630"/>
                        <a:pt x="1918449" y="605901"/>
                      </a:cubicBezTo>
                      <a:cubicBezTo>
                        <a:pt x="1909381" y="613155"/>
                        <a:pt x="1895786" y="611725"/>
                        <a:pt x="1885399" y="616918"/>
                      </a:cubicBezTo>
                      <a:cubicBezTo>
                        <a:pt x="1873556" y="622840"/>
                        <a:pt x="1862520" y="630475"/>
                        <a:pt x="1852348" y="638952"/>
                      </a:cubicBezTo>
                      <a:cubicBezTo>
                        <a:pt x="1840379" y="648926"/>
                        <a:pt x="1829272" y="660034"/>
                        <a:pt x="1819298" y="672003"/>
                      </a:cubicBezTo>
                      <a:cubicBezTo>
                        <a:pt x="1810822" y="682175"/>
                        <a:pt x="1808492" y="698036"/>
                        <a:pt x="1797264" y="705053"/>
                      </a:cubicBezTo>
                      <a:cubicBezTo>
                        <a:pt x="1777569" y="717362"/>
                        <a:pt x="1753695" y="721454"/>
                        <a:pt x="1731163" y="727087"/>
                      </a:cubicBezTo>
                      <a:cubicBezTo>
                        <a:pt x="1716474" y="730759"/>
                        <a:pt x="1701654" y="733944"/>
                        <a:pt x="1687095" y="738104"/>
                      </a:cubicBezTo>
                      <a:cubicBezTo>
                        <a:pt x="1675929" y="741294"/>
                        <a:pt x="1665311" y="746304"/>
                        <a:pt x="1654045" y="749121"/>
                      </a:cubicBezTo>
                      <a:cubicBezTo>
                        <a:pt x="1635879" y="753663"/>
                        <a:pt x="1617239" y="756076"/>
                        <a:pt x="1598960" y="760138"/>
                      </a:cubicBezTo>
                      <a:cubicBezTo>
                        <a:pt x="1584180" y="763422"/>
                        <a:pt x="1569582" y="767482"/>
                        <a:pt x="1554893" y="771154"/>
                      </a:cubicBezTo>
                      <a:cubicBezTo>
                        <a:pt x="1543876" y="778499"/>
                        <a:pt x="1533685" y="787266"/>
                        <a:pt x="1521842" y="793188"/>
                      </a:cubicBezTo>
                      <a:cubicBezTo>
                        <a:pt x="1511455" y="798381"/>
                        <a:pt x="1498242" y="797455"/>
                        <a:pt x="1488792" y="804205"/>
                      </a:cubicBezTo>
                      <a:cubicBezTo>
                        <a:pt x="1397308" y="869551"/>
                        <a:pt x="1486348" y="834400"/>
                        <a:pt x="1411673" y="859289"/>
                      </a:cubicBezTo>
                      <a:cubicBezTo>
                        <a:pt x="1400656" y="866634"/>
                        <a:pt x="1390466" y="875402"/>
                        <a:pt x="1378623" y="881323"/>
                      </a:cubicBezTo>
                      <a:cubicBezTo>
                        <a:pt x="1368236" y="886517"/>
                        <a:pt x="1355724" y="886700"/>
                        <a:pt x="1345572" y="892340"/>
                      </a:cubicBezTo>
                      <a:cubicBezTo>
                        <a:pt x="1231931" y="955474"/>
                        <a:pt x="1321204" y="922498"/>
                        <a:pt x="1246420" y="947424"/>
                      </a:cubicBezTo>
                      <a:cubicBezTo>
                        <a:pt x="1193985" y="982382"/>
                        <a:pt x="1233976" y="961073"/>
                        <a:pt x="1169302" y="980475"/>
                      </a:cubicBezTo>
                      <a:cubicBezTo>
                        <a:pt x="1147056" y="987149"/>
                        <a:pt x="1103201" y="1002509"/>
                        <a:pt x="1103201" y="1002509"/>
                      </a:cubicBezTo>
                      <a:cubicBezTo>
                        <a:pt x="1095856" y="991492"/>
                        <a:pt x="1089644" y="979630"/>
                        <a:pt x="1081167" y="969458"/>
                      </a:cubicBezTo>
                      <a:cubicBezTo>
                        <a:pt x="1048808" y="930627"/>
                        <a:pt x="1028078" y="923048"/>
                        <a:pt x="982016" y="892340"/>
                      </a:cubicBezTo>
                      <a:cubicBezTo>
                        <a:pt x="970999" y="884995"/>
                        <a:pt x="961810" y="873517"/>
                        <a:pt x="948965" y="870306"/>
                      </a:cubicBezTo>
                      <a:cubicBezTo>
                        <a:pt x="934276" y="866634"/>
                        <a:pt x="919401" y="863640"/>
                        <a:pt x="904898" y="859289"/>
                      </a:cubicBezTo>
                      <a:cubicBezTo>
                        <a:pt x="882652" y="852615"/>
                        <a:pt x="838796" y="837256"/>
                        <a:pt x="838796" y="837256"/>
                      </a:cubicBezTo>
                      <a:cubicBezTo>
                        <a:pt x="827779" y="829911"/>
                        <a:pt x="817589" y="821143"/>
                        <a:pt x="805746" y="815222"/>
                      </a:cubicBezTo>
                      <a:cubicBezTo>
                        <a:pt x="795359" y="810028"/>
                        <a:pt x="782847" y="809845"/>
                        <a:pt x="772695" y="804205"/>
                      </a:cubicBezTo>
                      <a:cubicBezTo>
                        <a:pt x="749546" y="791345"/>
                        <a:pt x="728628" y="774827"/>
                        <a:pt x="706594" y="760138"/>
                      </a:cubicBezTo>
                      <a:cubicBezTo>
                        <a:pt x="695577" y="752793"/>
                        <a:pt x="686388" y="741315"/>
                        <a:pt x="673543" y="738104"/>
                      </a:cubicBezTo>
                      <a:lnTo>
                        <a:pt x="629476" y="727087"/>
                      </a:lnTo>
                      <a:cubicBezTo>
                        <a:pt x="618459" y="719742"/>
                        <a:pt x="608525" y="710431"/>
                        <a:pt x="596425" y="705053"/>
                      </a:cubicBezTo>
                      <a:cubicBezTo>
                        <a:pt x="575201" y="695620"/>
                        <a:pt x="552358" y="690364"/>
                        <a:pt x="530324" y="683020"/>
                      </a:cubicBezTo>
                      <a:cubicBezTo>
                        <a:pt x="519307" y="679348"/>
                        <a:pt x="508539" y="674820"/>
                        <a:pt x="497273" y="672003"/>
                      </a:cubicBezTo>
                      <a:cubicBezTo>
                        <a:pt x="467895" y="664658"/>
                        <a:pt x="437866" y="659545"/>
                        <a:pt x="409138" y="649969"/>
                      </a:cubicBezTo>
                      <a:lnTo>
                        <a:pt x="343037" y="627935"/>
                      </a:lnTo>
                      <a:cubicBezTo>
                        <a:pt x="332020" y="620590"/>
                        <a:pt x="322086" y="611278"/>
                        <a:pt x="309987" y="605901"/>
                      </a:cubicBezTo>
                      <a:cubicBezTo>
                        <a:pt x="288763" y="596468"/>
                        <a:pt x="243885" y="583868"/>
                        <a:pt x="243885" y="583868"/>
                      </a:cubicBezTo>
                      <a:cubicBezTo>
                        <a:pt x="232868" y="576523"/>
                        <a:pt x="221007" y="570310"/>
                        <a:pt x="210835" y="561834"/>
                      </a:cubicBezTo>
                      <a:cubicBezTo>
                        <a:pt x="198866" y="551860"/>
                        <a:pt x="190748" y="537425"/>
                        <a:pt x="177784" y="528783"/>
                      </a:cubicBezTo>
                      <a:cubicBezTo>
                        <a:pt x="168122" y="522342"/>
                        <a:pt x="155751" y="521439"/>
                        <a:pt x="144734" y="517767"/>
                      </a:cubicBezTo>
                      <a:cubicBezTo>
                        <a:pt x="122700" y="503078"/>
                        <a:pt x="97357" y="492425"/>
                        <a:pt x="78632" y="473699"/>
                      </a:cubicBezTo>
                      <a:cubicBezTo>
                        <a:pt x="67615" y="462682"/>
                        <a:pt x="57551" y="450622"/>
                        <a:pt x="45582" y="440648"/>
                      </a:cubicBezTo>
                      <a:cubicBezTo>
                        <a:pt x="0" y="402663"/>
                        <a:pt x="21987" y="437526"/>
                        <a:pt x="12531" y="407598"/>
                      </a:cubicBezTo>
                      <a:close/>
                    </a:path>
                  </a:pathLst>
                </a:custGeom>
                <a:grpFill/>
                <a:ln w="9525" cap="flat" cmpd="sng" algn="ctr">
                  <a:solidFill>
                    <a:schemeClr val="tx1">
                      <a:alpha val="63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5" name="Freeform 64"/>
                <p:cNvSpPr/>
                <p:nvPr/>
              </p:nvSpPr>
              <p:spPr bwMode="auto">
                <a:xfrm>
                  <a:off x="3018622" y="1361448"/>
                  <a:ext cx="176269" cy="1050437"/>
                </a:xfrm>
                <a:custGeom>
                  <a:avLst/>
                  <a:gdLst>
                    <a:gd name="connsiteX0" fmla="*/ 55084 w 539826"/>
                    <a:gd name="connsiteY0" fmla="*/ 103018 h 3356832"/>
                    <a:gd name="connsiteX1" fmla="*/ 55084 w 539826"/>
                    <a:gd name="connsiteY1" fmla="*/ 103018 h 3356832"/>
                    <a:gd name="connsiteX2" fmla="*/ 44067 w 539826"/>
                    <a:gd name="connsiteY2" fmla="*/ 345389 h 3356832"/>
                    <a:gd name="connsiteX3" fmla="*/ 33050 w 539826"/>
                    <a:gd name="connsiteY3" fmla="*/ 455558 h 3356832"/>
                    <a:gd name="connsiteX4" fmla="*/ 22034 w 539826"/>
                    <a:gd name="connsiteY4" fmla="*/ 1215722 h 3356832"/>
                    <a:gd name="connsiteX5" fmla="*/ 0 w 539826"/>
                    <a:gd name="connsiteY5" fmla="*/ 1458093 h 3356832"/>
                    <a:gd name="connsiteX6" fmla="*/ 11017 w 539826"/>
                    <a:gd name="connsiteY6" fmla="*/ 3077572 h 3356832"/>
                    <a:gd name="connsiteX7" fmla="*/ 44067 w 539826"/>
                    <a:gd name="connsiteY7" fmla="*/ 3198758 h 3356832"/>
                    <a:gd name="connsiteX8" fmla="*/ 55084 w 539826"/>
                    <a:gd name="connsiteY8" fmla="*/ 3231808 h 3356832"/>
                    <a:gd name="connsiteX9" fmla="*/ 88135 w 539826"/>
                    <a:gd name="connsiteY9" fmla="*/ 3242825 h 3356832"/>
                    <a:gd name="connsiteX10" fmla="*/ 154236 w 539826"/>
                    <a:gd name="connsiteY10" fmla="*/ 3286893 h 3356832"/>
                    <a:gd name="connsiteX11" fmla="*/ 286438 w 539826"/>
                    <a:gd name="connsiteY11" fmla="*/ 3319943 h 3356832"/>
                    <a:gd name="connsiteX12" fmla="*/ 528810 w 539826"/>
                    <a:gd name="connsiteY12" fmla="*/ 3275876 h 3356832"/>
                    <a:gd name="connsiteX13" fmla="*/ 539826 w 539826"/>
                    <a:gd name="connsiteY13" fmla="*/ 3242825 h 3356832"/>
                    <a:gd name="connsiteX14" fmla="*/ 528810 w 539826"/>
                    <a:gd name="connsiteY14" fmla="*/ 136069 h 3356832"/>
                    <a:gd name="connsiteX15" fmla="*/ 506776 w 539826"/>
                    <a:gd name="connsiteY15" fmla="*/ 103018 h 3356832"/>
                    <a:gd name="connsiteX16" fmla="*/ 418641 w 539826"/>
                    <a:gd name="connsiteY16" fmla="*/ 58951 h 3356832"/>
                    <a:gd name="connsiteX17" fmla="*/ 99152 w 539826"/>
                    <a:gd name="connsiteY17" fmla="*/ 47934 h 3356832"/>
                    <a:gd name="connsiteX18" fmla="*/ 44067 w 539826"/>
                    <a:gd name="connsiteY18" fmla="*/ 114035 h 3356832"/>
                    <a:gd name="connsiteX19" fmla="*/ 55084 w 539826"/>
                    <a:gd name="connsiteY19" fmla="*/ 169119 h 3356832"/>
                    <a:gd name="connsiteX20" fmla="*/ 66101 w 539826"/>
                    <a:gd name="connsiteY20" fmla="*/ 202170 h 3356832"/>
                    <a:gd name="connsiteX21" fmla="*/ 99152 w 539826"/>
                    <a:gd name="connsiteY21" fmla="*/ 213187 h 3356832"/>
                    <a:gd name="connsiteX22" fmla="*/ 176270 w 539826"/>
                    <a:gd name="connsiteY22" fmla="*/ 246237 h 3356832"/>
                    <a:gd name="connsiteX23" fmla="*/ 209320 w 539826"/>
                    <a:gd name="connsiteY23" fmla="*/ 268271 h 3356832"/>
                    <a:gd name="connsiteX24" fmla="*/ 363557 w 539826"/>
                    <a:gd name="connsiteY24" fmla="*/ 257254 h 3356832"/>
                    <a:gd name="connsiteX25" fmla="*/ 396607 w 539826"/>
                    <a:gd name="connsiteY25" fmla="*/ 246237 h 3356832"/>
                    <a:gd name="connsiteX26" fmla="*/ 440675 w 539826"/>
                    <a:gd name="connsiteY26" fmla="*/ 235220 h 3356832"/>
                    <a:gd name="connsiteX27" fmla="*/ 506776 w 539826"/>
                    <a:gd name="connsiteY27" fmla="*/ 191153 h 3356832"/>
                    <a:gd name="connsiteX28" fmla="*/ 539826 w 539826"/>
                    <a:gd name="connsiteY28" fmla="*/ 169119 h 3356832"/>
                    <a:gd name="connsiteX29" fmla="*/ 528810 w 539826"/>
                    <a:gd name="connsiteY29" fmla="*/ 191153 h 33568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539826" h="3356832">
                      <a:moveTo>
                        <a:pt x="55084" y="103018"/>
                      </a:moveTo>
                      <a:lnTo>
                        <a:pt x="55084" y="103018"/>
                      </a:lnTo>
                      <a:cubicBezTo>
                        <a:pt x="51412" y="183808"/>
                        <a:pt x="49112" y="264673"/>
                        <a:pt x="44067" y="345389"/>
                      </a:cubicBezTo>
                      <a:cubicBezTo>
                        <a:pt x="41765" y="382223"/>
                        <a:pt x="33984" y="418664"/>
                        <a:pt x="33050" y="455558"/>
                      </a:cubicBezTo>
                      <a:cubicBezTo>
                        <a:pt x="26637" y="708891"/>
                        <a:pt x="27926" y="962376"/>
                        <a:pt x="22034" y="1215722"/>
                      </a:cubicBezTo>
                      <a:cubicBezTo>
                        <a:pt x="18208" y="1380248"/>
                        <a:pt x="20799" y="1354098"/>
                        <a:pt x="0" y="1458093"/>
                      </a:cubicBezTo>
                      <a:cubicBezTo>
                        <a:pt x="3672" y="1997919"/>
                        <a:pt x="3914" y="2537780"/>
                        <a:pt x="11017" y="3077572"/>
                      </a:cubicBezTo>
                      <a:cubicBezTo>
                        <a:pt x="11444" y="3109994"/>
                        <a:pt x="34898" y="3171250"/>
                        <a:pt x="44067" y="3198758"/>
                      </a:cubicBezTo>
                      <a:cubicBezTo>
                        <a:pt x="47739" y="3209775"/>
                        <a:pt x="44067" y="3228136"/>
                        <a:pt x="55084" y="3231808"/>
                      </a:cubicBezTo>
                      <a:lnTo>
                        <a:pt x="88135" y="3242825"/>
                      </a:lnTo>
                      <a:lnTo>
                        <a:pt x="154236" y="3286893"/>
                      </a:lnTo>
                      <a:cubicBezTo>
                        <a:pt x="214953" y="3327371"/>
                        <a:pt x="174135" y="3307465"/>
                        <a:pt x="286438" y="3319943"/>
                      </a:cubicBezTo>
                      <a:cubicBezTo>
                        <a:pt x="383564" y="3314831"/>
                        <a:pt x="474840" y="3356832"/>
                        <a:pt x="528810" y="3275876"/>
                      </a:cubicBezTo>
                      <a:cubicBezTo>
                        <a:pt x="535252" y="3266214"/>
                        <a:pt x="536154" y="3253842"/>
                        <a:pt x="539826" y="3242825"/>
                      </a:cubicBezTo>
                      <a:cubicBezTo>
                        <a:pt x="536154" y="2207240"/>
                        <a:pt x="539710" y="1171603"/>
                        <a:pt x="528810" y="136069"/>
                      </a:cubicBezTo>
                      <a:cubicBezTo>
                        <a:pt x="528671" y="122829"/>
                        <a:pt x="516139" y="112381"/>
                        <a:pt x="506776" y="103018"/>
                      </a:cubicBezTo>
                      <a:cubicBezTo>
                        <a:pt x="469322" y="65564"/>
                        <a:pt x="465080" y="70560"/>
                        <a:pt x="418641" y="58951"/>
                      </a:cubicBezTo>
                      <a:cubicBezTo>
                        <a:pt x="300739" y="0"/>
                        <a:pt x="344291" y="12915"/>
                        <a:pt x="99152" y="47934"/>
                      </a:cubicBezTo>
                      <a:cubicBezTo>
                        <a:pt x="83525" y="50166"/>
                        <a:pt x="51979" y="102168"/>
                        <a:pt x="44067" y="114035"/>
                      </a:cubicBezTo>
                      <a:cubicBezTo>
                        <a:pt x="47739" y="132396"/>
                        <a:pt x="50542" y="150953"/>
                        <a:pt x="55084" y="169119"/>
                      </a:cubicBezTo>
                      <a:cubicBezTo>
                        <a:pt x="57901" y="180385"/>
                        <a:pt x="57889" y="193958"/>
                        <a:pt x="66101" y="202170"/>
                      </a:cubicBezTo>
                      <a:cubicBezTo>
                        <a:pt x="74313" y="210382"/>
                        <a:pt x="88478" y="208613"/>
                        <a:pt x="99152" y="213187"/>
                      </a:cubicBezTo>
                      <a:cubicBezTo>
                        <a:pt x="194447" y="254027"/>
                        <a:pt x="98759" y="220400"/>
                        <a:pt x="176270" y="246237"/>
                      </a:cubicBezTo>
                      <a:cubicBezTo>
                        <a:pt x="187287" y="253582"/>
                        <a:pt x="196102" y="267493"/>
                        <a:pt x="209320" y="268271"/>
                      </a:cubicBezTo>
                      <a:cubicBezTo>
                        <a:pt x="260774" y="271298"/>
                        <a:pt x="312367" y="263276"/>
                        <a:pt x="363557" y="257254"/>
                      </a:cubicBezTo>
                      <a:cubicBezTo>
                        <a:pt x="375090" y="255897"/>
                        <a:pt x="385441" y="249427"/>
                        <a:pt x="396607" y="246237"/>
                      </a:cubicBezTo>
                      <a:cubicBezTo>
                        <a:pt x="411166" y="242077"/>
                        <a:pt x="425986" y="238892"/>
                        <a:pt x="440675" y="235220"/>
                      </a:cubicBezTo>
                      <a:lnTo>
                        <a:pt x="506776" y="191153"/>
                      </a:lnTo>
                      <a:lnTo>
                        <a:pt x="539826" y="169119"/>
                      </a:lnTo>
                      <a:lnTo>
                        <a:pt x="528810" y="191153"/>
                      </a:lnTo>
                    </a:path>
                  </a:pathLst>
                </a:custGeom>
                <a:grpFill/>
                <a:ln w="9525" cap="flat" cmpd="sng" algn="ctr">
                  <a:solidFill>
                    <a:schemeClr val="tx1">
                      <a:alpha val="63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sp>
            <p:nvSpPr>
              <p:cNvPr id="61" name="Freeform 12"/>
              <p:cNvSpPr/>
              <p:nvPr/>
            </p:nvSpPr>
            <p:spPr bwMode="auto">
              <a:xfrm>
                <a:off x="5273300" y="2038478"/>
                <a:ext cx="50645" cy="173587"/>
              </a:xfrm>
              <a:custGeom>
                <a:avLst/>
                <a:gdLst>
                  <a:gd name="connsiteX0" fmla="*/ 55084 w 539826"/>
                  <a:gd name="connsiteY0" fmla="*/ 103018 h 3356832"/>
                  <a:gd name="connsiteX1" fmla="*/ 55084 w 539826"/>
                  <a:gd name="connsiteY1" fmla="*/ 103018 h 3356832"/>
                  <a:gd name="connsiteX2" fmla="*/ 44067 w 539826"/>
                  <a:gd name="connsiteY2" fmla="*/ 345389 h 3356832"/>
                  <a:gd name="connsiteX3" fmla="*/ 33050 w 539826"/>
                  <a:gd name="connsiteY3" fmla="*/ 455558 h 3356832"/>
                  <a:gd name="connsiteX4" fmla="*/ 22034 w 539826"/>
                  <a:gd name="connsiteY4" fmla="*/ 1215722 h 3356832"/>
                  <a:gd name="connsiteX5" fmla="*/ 0 w 539826"/>
                  <a:gd name="connsiteY5" fmla="*/ 1458093 h 3356832"/>
                  <a:gd name="connsiteX6" fmla="*/ 11017 w 539826"/>
                  <a:gd name="connsiteY6" fmla="*/ 3077572 h 3356832"/>
                  <a:gd name="connsiteX7" fmla="*/ 44067 w 539826"/>
                  <a:gd name="connsiteY7" fmla="*/ 3198758 h 3356832"/>
                  <a:gd name="connsiteX8" fmla="*/ 55084 w 539826"/>
                  <a:gd name="connsiteY8" fmla="*/ 3231808 h 3356832"/>
                  <a:gd name="connsiteX9" fmla="*/ 88135 w 539826"/>
                  <a:gd name="connsiteY9" fmla="*/ 3242825 h 3356832"/>
                  <a:gd name="connsiteX10" fmla="*/ 154236 w 539826"/>
                  <a:gd name="connsiteY10" fmla="*/ 3286893 h 3356832"/>
                  <a:gd name="connsiteX11" fmla="*/ 286438 w 539826"/>
                  <a:gd name="connsiteY11" fmla="*/ 3319943 h 3356832"/>
                  <a:gd name="connsiteX12" fmla="*/ 528810 w 539826"/>
                  <a:gd name="connsiteY12" fmla="*/ 3275876 h 3356832"/>
                  <a:gd name="connsiteX13" fmla="*/ 539826 w 539826"/>
                  <a:gd name="connsiteY13" fmla="*/ 3242825 h 3356832"/>
                  <a:gd name="connsiteX14" fmla="*/ 528810 w 539826"/>
                  <a:gd name="connsiteY14" fmla="*/ 136069 h 3356832"/>
                  <a:gd name="connsiteX15" fmla="*/ 506776 w 539826"/>
                  <a:gd name="connsiteY15" fmla="*/ 103018 h 3356832"/>
                  <a:gd name="connsiteX16" fmla="*/ 418641 w 539826"/>
                  <a:gd name="connsiteY16" fmla="*/ 58951 h 3356832"/>
                  <a:gd name="connsiteX17" fmla="*/ 99152 w 539826"/>
                  <a:gd name="connsiteY17" fmla="*/ 47934 h 3356832"/>
                  <a:gd name="connsiteX18" fmla="*/ 44067 w 539826"/>
                  <a:gd name="connsiteY18" fmla="*/ 114035 h 3356832"/>
                  <a:gd name="connsiteX19" fmla="*/ 55084 w 539826"/>
                  <a:gd name="connsiteY19" fmla="*/ 169119 h 3356832"/>
                  <a:gd name="connsiteX20" fmla="*/ 66101 w 539826"/>
                  <a:gd name="connsiteY20" fmla="*/ 202170 h 3356832"/>
                  <a:gd name="connsiteX21" fmla="*/ 99152 w 539826"/>
                  <a:gd name="connsiteY21" fmla="*/ 213187 h 3356832"/>
                  <a:gd name="connsiteX22" fmla="*/ 176270 w 539826"/>
                  <a:gd name="connsiteY22" fmla="*/ 246237 h 3356832"/>
                  <a:gd name="connsiteX23" fmla="*/ 209320 w 539826"/>
                  <a:gd name="connsiteY23" fmla="*/ 268271 h 3356832"/>
                  <a:gd name="connsiteX24" fmla="*/ 363557 w 539826"/>
                  <a:gd name="connsiteY24" fmla="*/ 257254 h 3356832"/>
                  <a:gd name="connsiteX25" fmla="*/ 396607 w 539826"/>
                  <a:gd name="connsiteY25" fmla="*/ 246237 h 3356832"/>
                  <a:gd name="connsiteX26" fmla="*/ 440675 w 539826"/>
                  <a:gd name="connsiteY26" fmla="*/ 235220 h 3356832"/>
                  <a:gd name="connsiteX27" fmla="*/ 506776 w 539826"/>
                  <a:gd name="connsiteY27" fmla="*/ 191153 h 3356832"/>
                  <a:gd name="connsiteX28" fmla="*/ 539826 w 539826"/>
                  <a:gd name="connsiteY28" fmla="*/ 169119 h 3356832"/>
                  <a:gd name="connsiteX29" fmla="*/ 528810 w 539826"/>
                  <a:gd name="connsiteY29" fmla="*/ 191153 h 3356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539826" h="3356832">
                    <a:moveTo>
                      <a:pt x="55084" y="103018"/>
                    </a:moveTo>
                    <a:lnTo>
                      <a:pt x="55084" y="103018"/>
                    </a:lnTo>
                    <a:cubicBezTo>
                      <a:pt x="51412" y="183808"/>
                      <a:pt x="49112" y="264673"/>
                      <a:pt x="44067" y="345389"/>
                    </a:cubicBezTo>
                    <a:cubicBezTo>
                      <a:pt x="41765" y="382223"/>
                      <a:pt x="33984" y="418664"/>
                      <a:pt x="33050" y="455558"/>
                    </a:cubicBezTo>
                    <a:cubicBezTo>
                      <a:pt x="26637" y="708891"/>
                      <a:pt x="27926" y="962376"/>
                      <a:pt x="22034" y="1215722"/>
                    </a:cubicBezTo>
                    <a:cubicBezTo>
                      <a:pt x="18208" y="1380248"/>
                      <a:pt x="20799" y="1354098"/>
                      <a:pt x="0" y="1458093"/>
                    </a:cubicBezTo>
                    <a:cubicBezTo>
                      <a:pt x="3672" y="1997919"/>
                      <a:pt x="3914" y="2537780"/>
                      <a:pt x="11017" y="3077572"/>
                    </a:cubicBezTo>
                    <a:cubicBezTo>
                      <a:pt x="11444" y="3109994"/>
                      <a:pt x="34898" y="3171250"/>
                      <a:pt x="44067" y="3198758"/>
                    </a:cubicBezTo>
                    <a:cubicBezTo>
                      <a:pt x="47739" y="3209775"/>
                      <a:pt x="44067" y="3228136"/>
                      <a:pt x="55084" y="3231808"/>
                    </a:cubicBezTo>
                    <a:lnTo>
                      <a:pt x="88135" y="3242825"/>
                    </a:lnTo>
                    <a:lnTo>
                      <a:pt x="154236" y="3286893"/>
                    </a:lnTo>
                    <a:cubicBezTo>
                      <a:pt x="214953" y="3327371"/>
                      <a:pt x="174135" y="3307465"/>
                      <a:pt x="286438" y="3319943"/>
                    </a:cubicBezTo>
                    <a:cubicBezTo>
                      <a:pt x="383564" y="3314831"/>
                      <a:pt x="474840" y="3356832"/>
                      <a:pt x="528810" y="3275876"/>
                    </a:cubicBezTo>
                    <a:cubicBezTo>
                      <a:pt x="535252" y="3266214"/>
                      <a:pt x="536154" y="3253842"/>
                      <a:pt x="539826" y="3242825"/>
                    </a:cubicBezTo>
                    <a:cubicBezTo>
                      <a:pt x="536154" y="2207240"/>
                      <a:pt x="539710" y="1171603"/>
                      <a:pt x="528810" y="136069"/>
                    </a:cubicBezTo>
                    <a:cubicBezTo>
                      <a:pt x="528671" y="122829"/>
                      <a:pt x="516139" y="112381"/>
                      <a:pt x="506776" y="103018"/>
                    </a:cubicBezTo>
                    <a:cubicBezTo>
                      <a:pt x="469322" y="65564"/>
                      <a:pt x="465080" y="70560"/>
                      <a:pt x="418641" y="58951"/>
                    </a:cubicBezTo>
                    <a:cubicBezTo>
                      <a:pt x="300739" y="0"/>
                      <a:pt x="344291" y="12915"/>
                      <a:pt x="99152" y="47934"/>
                    </a:cubicBezTo>
                    <a:cubicBezTo>
                      <a:pt x="83525" y="50166"/>
                      <a:pt x="51979" y="102168"/>
                      <a:pt x="44067" y="114035"/>
                    </a:cubicBezTo>
                    <a:cubicBezTo>
                      <a:pt x="47739" y="132396"/>
                      <a:pt x="50542" y="150953"/>
                      <a:pt x="55084" y="169119"/>
                    </a:cubicBezTo>
                    <a:cubicBezTo>
                      <a:pt x="57901" y="180385"/>
                      <a:pt x="57889" y="193958"/>
                      <a:pt x="66101" y="202170"/>
                    </a:cubicBezTo>
                    <a:cubicBezTo>
                      <a:pt x="74313" y="210382"/>
                      <a:pt x="88478" y="208613"/>
                      <a:pt x="99152" y="213187"/>
                    </a:cubicBezTo>
                    <a:cubicBezTo>
                      <a:pt x="194447" y="254027"/>
                      <a:pt x="98759" y="220400"/>
                      <a:pt x="176270" y="246237"/>
                    </a:cubicBezTo>
                    <a:cubicBezTo>
                      <a:pt x="187287" y="253582"/>
                      <a:pt x="196102" y="267493"/>
                      <a:pt x="209320" y="268271"/>
                    </a:cubicBezTo>
                    <a:cubicBezTo>
                      <a:pt x="260774" y="271298"/>
                      <a:pt x="312367" y="263276"/>
                      <a:pt x="363557" y="257254"/>
                    </a:cubicBezTo>
                    <a:cubicBezTo>
                      <a:pt x="375090" y="255897"/>
                      <a:pt x="385441" y="249427"/>
                      <a:pt x="396607" y="246237"/>
                    </a:cubicBezTo>
                    <a:cubicBezTo>
                      <a:pt x="411166" y="242077"/>
                      <a:pt x="425986" y="238892"/>
                      <a:pt x="440675" y="235220"/>
                    </a:cubicBezTo>
                    <a:lnTo>
                      <a:pt x="506776" y="191153"/>
                    </a:lnTo>
                    <a:lnTo>
                      <a:pt x="539826" y="169119"/>
                    </a:lnTo>
                    <a:lnTo>
                      <a:pt x="528810" y="191153"/>
                    </a:lnTo>
                  </a:path>
                </a:pathLst>
              </a:custGeom>
              <a:grpFill/>
              <a:ln w="9525" cap="flat" cmpd="sng" algn="ctr">
                <a:solidFill>
                  <a:schemeClr val="tx1">
                    <a:alpha val="63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7" name="Group 17"/>
            <p:cNvGrpSpPr/>
            <p:nvPr/>
          </p:nvGrpSpPr>
          <p:grpSpPr>
            <a:xfrm>
              <a:off x="2011601" y="1982776"/>
              <a:ext cx="915836" cy="424381"/>
              <a:chOff x="5273052" y="1951390"/>
              <a:chExt cx="686877" cy="424381"/>
            </a:xfrm>
            <a:solidFill>
              <a:schemeClr val="accent4"/>
            </a:solidFill>
          </p:grpSpPr>
          <p:grpSp>
            <p:nvGrpSpPr>
              <p:cNvPr id="8" name="Group 186"/>
              <p:cNvGrpSpPr/>
              <p:nvPr/>
            </p:nvGrpSpPr>
            <p:grpSpPr>
              <a:xfrm>
                <a:off x="5273052" y="1951390"/>
                <a:ext cx="686877" cy="424381"/>
                <a:chOff x="1729648" y="1361448"/>
                <a:chExt cx="2390660" cy="2568080"/>
              </a:xfrm>
              <a:grpFill/>
            </p:grpSpPr>
            <p:sp>
              <p:nvSpPr>
                <p:cNvPr id="56" name="Freeform 55"/>
                <p:cNvSpPr/>
                <p:nvPr/>
              </p:nvSpPr>
              <p:spPr bwMode="auto">
                <a:xfrm>
                  <a:off x="1729648" y="2774261"/>
                  <a:ext cx="1202059" cy="1155267"/>
                </a:xfrm>
                <a:custGeom>
                  <a:avLst/>
                  <a:gdLst>
                    <a:gd name="connsiteX0" fmla="*/ 88135 w 1202059"/>
                    <a:gd name="connsiteY0" fmla="*/ 13006 h 1155267"/>
                    <a:gd name="connsiteX1" fmla="*/ 88135 w 1202059"/>
                    <a:gd name="connsiteY1" fmla="*/ 13006 h 1155267"/>
                    <a:gd name="connsiteX2" fmla="*/ 286439 w 1202059"/>
                    <a:gd name="connsiteY2" fmla="*/ 112158 h 1155267"/>
                    <a:gd name="connsiteX3" fmla="*/ 330506 w 1202059"/>
                    <a:gd name="connsiteY3" fmla="*/ 145209 h 1155267"/>
                    <a:gd name="connsiteX4" fmla="*/ 363557 w 1202059"/>
                    <a:gd name="connsiteY4" fmla="*/ 156226 h 1155267"/>
                    <a:gd name="connsiteX5" fmla="*/ 440675 w 1202059"/>
                    <a:gd name="connsiteY5" fmla="*/ 200293 h 1155267"/>
                    <a:gd name="connsiteX6" fmla="*/ 517793 w 1202059"/>
                    <a:gd name="connsiteY6" fmla="*/ 233344 h 1155267"/>
                    <a:gd name="connsiteX7" fmla="*/ 550844 w 1202059"/>
                    <a:gd name="connsiteY7" fmla="*/ 255378 h 1155267"/>
                    <a:gd name="connsiteX8" fmla="*/ 616945 w 1202059"/>
                    <a:gd name="connsiteY8" fmla="*/ 277411 h 1155267"/>
                    <a:gd name="connsiteX9" fmla="*/ 661012 w 1202059"/>
                    <a:gd name="connsiteY9" fmla="*/ 299445 h 1155267"/>
                    <a:gd name="connsiteX10" fmla="*/ 727113 w 1202059"/>
                    <a:gd name="connsiteY10" fmla="*/ 321479 h 1155267"/>
                    <a:gd name="connsiteX11" fmla="*/ 760164 w 1202059"/>
                    <a:gd name="connsiteY11" fmla="*/ 343512 h 1155267"/>
                    <a:gd name="connsiteX12" fmla="*/ 859316 w 1202059"/>
                    <a:gd name="connsiteY12" fmla="*/ 376563 h 1155267"/>
                    <a:gd name="connsiteX13" fmla="*/ 892366 w 1202059"/>
                    <a:gd name="connsiteY13" fmla="*/ 387580 h 1155267"/>
                    <a:gd name="connsiteX14" fmla="*/ 925417 w 1202059"/>
                    <a:gd name="connsiteY14" fmla="*/ 409614 h 1155267"/>
                    <a:gd name="connsiteX15" fmla="*/ 991518 w 1202059"/>
                    <a:gd name="connsiteY15" fmla="*/ 475715 h 1155267"/>
                    <a:gd name="connsiteX16" fmla="*/ 1024569 w 1202059"/>
                    <a:gd name="connsiteY16" fmla="*/ 486732 h 1155267"/>
                    <a:gd name="connsiteX17" fmla="*/ 1057619 w 1202059"/>
                    <a:gd name="connsiteY17" fmla="*/ 508766 h 1155267"/>
                    <a:gd name="connsiteX18" fmla="*/ 1112704 w 1202059"/>
                    <a:gd name="connsiteY18" fmla="*/ 519782 h 1155267"/>
                    <a:gd name="connsiteX19" fmla="*/ 1145754 w 1202059"/>
                    <a:gd name="connsiteY19" fmla="*/ 552833 h 1155267"/>
                    <a:gd name="connsiteX20" fmla="*/ 1178805 w 1202059"/>
                    <a:gd name="connsiteY20" fmla="*/ 574867 h 1155267"/>
                    <a:gd name="connsiteX21" fmla="*/ 1189822 w 1202059"/>
                    <a:gd name="connsiteY21" fmla="*/ 607917 h 1155267"/>
                    <a:gd name="connsiteX22" fmla="*/ 1167788 w 1202059"/>
                    <a:gd name="connsiteY22" fmla="*/ 773170 h 1155267"/>
                    <a:gd name="connsiteX23" fmla="*/ 1156771 w 1202059"/>
                    <a:gd name="connsiteY23" fmla="*/ 1114693 h 1155267"/>
                    <a:gd name="connsiteX24" fmla="*/ 1024569 w 1202059"/>
                    <a:gd name="connsiteY24" fmla="*/ 1103676 h 1155267"/>
                    <a:gd name="connsiteX25" fmla="*/ 958468 w 1202059"/>
                    <a:gd name="connsiteY25" fmla="*/ 1059609 h 1155267"/>
                    <a:gd name="connsiteX26" fmla="*/ 892366 w 1202059"/>
                    <a:gd name="connsiteY26" fmla="*/ 1004525 h 1155267"/>
                    <a:gd name="connsiteX27" fmla="*/ 815248 w 1202059"/>
                    <a:gd name="connsiteY27" fmla="*/ 949440 h 1155267"/>
                    <a:gd name="connsiteX28" fmla="*/ 738130 w 1202059"/>
                    <a:gd name="connsiteY28" fmla="*/ 905373 h 1155267"/>
                    <a:gd name="connsiteX29" fmla="*/ 705080 w 1202059"/>
                    <a:gd name="connsiteY29" fmla="*/ 872322 h 1155267"/>
                    <a:gd name="connsiteX30" fmla="*/ 638979 w 1202059"/>
                    <a:gd name="connsiteY30" fmla="*/ 828255 h 1155267"/>
                    <a:gd name="connsiteX31" fmla="*/ 605928 w 1202059"/>
                    <a:gd name="connsiteY31" fmla="*/ 806221 h 1155267"/>
                    <a:gd name="connsiteX32" fmla="*/ 495759 w 1202059"/>
                    <a:gd name="connsiteY32" fmla="*/ 707069 h 1155267"/>
                    <a:gd name="connsiteX33" fmla="*/ 396607 w 1202059"/>
                    <a:gd name="connsiteY33" fmla="*/ 629951 h 1155267"/>
                    <a:gd name="connsiteX34" fmla="*/ 330506 w 1202059"/>
                    <a:gd name="connsiteY34" fmla="*/ 596900 h 1155267"/>
                    <a:gd name="connsiteX35" fmla="*/ 297456 w 1202059"/>
                    <a:gd name="connsiteY35" fmla="*/ 585884 h 1155267"/>
                    <a:gd name="connsiteX36" fmla="*/ 242371 w 1202059"/>
                    <a:gd name="connsiteY36" fmla="*/ 552833 h 1155267"/>
                    <a:gd name="connsiteX37" fmla="*/ 176270 w 1202059"/>
                    <a:gd name="connsiteY37" fmla="*/ 530799 h 1155267"/>
                    <a:gd name="connsiteX38" fmla="*/ 99152 w 1202059"/>
                    <a:gd name="connsiteY38" fmla="*/ 486732 h 1155267"/>
                    <a:gd name="connsiteX39" fmla="*/ 66101 w 1202059"/>
                    <a:gd name="connsiteY39" fmla="*/ 475715 h 1155267"/>
                    <a:gd name="connsiteX40" fmla="*/ 22034 w 1202059"/>
                    <a:gd name="connsiteY40" fmla="*/ 398597 h 1155267"/>
                    <a:gd name="connsiteX41" fmla="*/ 0 w 1202059"/>
                    <a:gd name="connsiteY41" fmla="*/ 365546 h 1155267"/>
                    <a:gd name="connsiteX42" fmla="*/ 11017 w 1202059"/>
                    <a:gd name="connsiteY42" fmla="*/ 266394 h 1155267"/>
                    <a:gd name="connsiteX43" fmla="*/ 22034 w 1202059"/>
                    <a:gd name="connsiteY43" fmla="*/ 222327 h 1155267"/>
                    <a:gd name="connsiteX44" fmla="*/ 33051 w 1202059"/>
                    <a:gd name="connsiteY44" fmla="*/ 13006 h 1155267"/>
                    <a:gd name="connsiteX45" fmla="*/ 88135 w 1202059"/>
                    <a:gd name="connsiteY45" fmla="*/ 13006 h 11552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</a:cxnLst>
                  <a:rect l="l" t="t" r="r" b="b"/>
                  <a:pathLst>
                    <a:path w="1202059" h="1155267">
                      <a:moveTo>
                        <a:pt x="88135" y="13006"/>
                      </a:moveTo>
                      <a:lnTo>
                        <a:pt x="88135" y="13006"/>
                      </a:lnTo>
                      <a:cubicBezTo>
                        <a:pt x="255517" y="108653"/>
                        <a:pt x="184925" y="86780"/>
                        <a:pt x="286439" y="112158"/>
                      </a:cubicBezTo>
                      <a:cubicBezTo>
                        <a:pt x="301128" y="123175"/>
                        <a:pt x="314564" y="136099"/>
                        <a:pt x="330506" y="145209"/>
                      </a:cubicBezTo>
                      <a:cubicBezTo>
                        <a:pt x="340589" y="150971"/>
                        <a:pt x="353474" y="150464"/>
                        <a:pt x="363557" y="156226"/>
                      </a:cubicBezTo>
                      <a:cubicBezTo>
                        <a:pt x="456933" y="209583"/>
                        <a:pt x="364894" y="175033"/>
                        <a:pt x="440675" y="200293"/>
                      </a:cubicBezTo>
                      <a:cubicBezTo>
                        <a:pt x="523646" y="255609"/>
                        <a:pt x="418199" y="190661"/>
                        <a:pt x="517793" y="233344"/>
                      </a:cubicBezTo>
                      <a:cubicBezTo>
                        <a:pt x="529963" y="238560"/>
                        <a:pt x="538744" y="250000"/>
                        <a:pt x="550844" y="255378"/>
                      </a:cubicBezTo>
                      <a:cubicBezTo>
                        <a:pt x="572068" y="264811"/>
                        <a:pt x="595381" y="268785"/>
                        <a:pt x="616945" y="277411"/>
                      </a:cubicBezTo>
                      <a:cubicBezTo>
                        <a:pt x="632193" y="283510"/>
                        <a:pt x="645764" y="293346"/>
                        <a:pt x="661012" y="299445"/>
                      </a:cubicBezTo>
                      <a:cubicBezTo>
                        <a:pt x="682576" y="308071"/>
                        <a:pt x="707788" y="308596"/>
                        <a:pt x="727113" y="321479"/>
                      </a:cubicBezTo>
                      <a:cubicBezTo>
                        <a:pt x="738130" y="328823"/>
                        <a:pt x="747942" y="338420"/>
                        <a:pt x="760164" y="343512"/>
                      </a:cubicBezTo>
                      <a:cubicBezTo>
                        <a:pt x="792323" y="356911"/>
                        <a:pt x="826265" y="365546"/>
                        <a:pt x="859316" y="376563"/>
                      </a:cubicBezTo>
                      <a:cubicBezTo>
                        <a:pt x="870333" y="380235"/>
                        <a:pt x="882704" y="381138"/>
                        <a:pt x="892366" y="387580"/>
                      </a:cubicBezTo>
                      <a:cubicBezTo>
                        <a:pt x="903383" y="394925"/>
                        <a:pt x="915521" y="400817"/>
                        <a:pt x="925417" y="409614"/>
                      </a:cubicBezTo>
                      <a:cubicBezTo>
                        <a:pt x="948707" y="430316"/>
                        <a:pt x="961957" y="465861"/>
                        <a:pt x="991518" y="475715"/>
                      </a:cubicBezTo>
                      <a:lnTo>
                        <a:pt x="1024569" y="486732"/>
                      </a:lnTo>
                      <a:cubicBezTo>
                        <a:pt x="1035586" y="494077"/>
                        <a:pt x="1045221" y="504117"/>
                        <a:pt x="1057619" y="508766"/>
                      </a:cubicBezTo>
                      <a:cubicBezTo>
                        <a:pt x="1075152" y="515341"/>
                        <a:pt x="1095956" y="511408"/>
                        <a:pt x="1112704" y="519782"/>
                      </a:cubicBezTo>
                      <a:cubicBezTo>
                        <a:pt x="1126639" y="526750"/>
                        <a:pt x="1133785" y="542859"/>
                        <a:pt x="1145754" y="552833"/>
                      </a:cubicBezTo>
                      <a:cubicBezTo>
                        <a:pt x="1155926" y="561310"/>
                        <a:pt x="1167788" y="567522"/>
                        <a:pt x="1178805" y="574867"/>
                      </a:cubicBezTo>
                      <a:cubicBezTo>
                        <a:pt x="1182477" y="585884"/>
                        <a:pt x="1189822" y="596304"/>
                        <a:pt x="1189822" y="607917"/>
                      </a:cubicBezTo>
                      <a:cubicBezTo>
                        <a:pt x="1189822" y="694632"/>
                        <a:pt x="1184019" y="708248"/>
                        <a:pt x="1167788" y="773170"/>
                      </a:cubicBezTo>
                      <a:cubicBezTo>
                        <a:pt x="1164116" y="887011"/>
                        <a:pt x="1202059" y="1010183"/>
                        <a:pt x="1156771" y="1114693"/>
                      </a:cubicBezTo>
                      <a:cubicBezTo>
                        <a:pt x="1139189" y="1155267"/>
                        <a:pt x="1067176" y="1115511"/>
                        <a:pt x="1024569" y="1103676"/>
                      </a:cubicBezTo>
                      <a:cubicBezTo>
                        <a:pt x="999054" y="1096589"/>
                        <a:pt x="980502" y="1074298"/>
                        <a:pt x="958468" y="1059609"/>
                      </a:cubicBezTo>
                      <a:cubicBezTo>
                        <a:pt x="885426" y="1010915"/>
                        <a:pt x="966583" y="1068139"/>
                        <a:pt x="892366" y="1004525"/>
                      </a:cubicBezTo>
                      <a:cubicBezTo>
                        <a:pt x="880539" y="994388"/>
                        <a:pt x="832689" y="959406"/>
                        <a:pt x="815248" y="949440"/>
                      </a:cubicBezTo>
                      <a:cubicBezTo>
                        <a:pt x="780971" y="929853"/>
                        <a:pt x="767405" y="929769"/>
                        <a:pt x="738130" y="905373"/>
                      </a:cubicBezTo>
                      <a:cubicBezTo>
                        <a:pt x="726161" y="895399"/>
                        <a:pt x="717378" y="881887"/>
                        <a:pt x="705080" y="872322"/>
                      </a:cubicBezTo>
                      <a:cubicBezTo>
                        <a:pt x="684177" y="856064"/>
                        <a:pt x="661013" y="842944"/>
                        <a:pt x="638979" y="828255"/>
                      </a:cubicBezTo>
                      <a:cubicBezTo>
                        <a:pt x="627962" y="820910"/>
                        <a:pt x="615291" y="815584"/>
                        <a:pt x="605928" y="806221"/>
                      </a:cubicBezTo>
                      <a:cubicBezTo>
                        <a:pt x="439029" y="639322"/>
                        <a:pt x="616501" y="810562"/>
                        <a:pt x="495759" y="707069"/>
                      </a:cubicBezTo>
                      <a:cubicBezTo>
                        <a:pt x="459464" y="675959"/>
                        <a:pt x="449360" y="647536"/>
                        <a:pt x="396607" y="629951"/>
                      </a:cubicBezTo>
                      <a:cubicBezTo>
                        <a:pt x="313529" y="602258"/>
                        <a:pt x="415939" y="639616"/>
                        <a:pt x="330506" y="596900"/>
                      </a:cubicBezTo>
                      <a:cubicBezTo>
                        <a:pt x="320119" y="591707"/>
                        <a:pt x="307843" y="591077"/>
                        <a:pt x="297456" y="585884"/>
                      </a:cubicBezTo>
                      <a:cubicBezTo>
                        <a:pt x="278303" y="576308"/>
                        <a:pt x="261865" y="561694"/>
                        <a:pt x="242371" y="552833"/>
                      </a:cubicBezTo>
                      <a:cubicBezTo>
                        <a:pt x="221227" y="543222"/>
                        <a:pt x="195595" y="543682"/>
                        <a:pt x="176270" y="530799"/>
                      </a:cubicBezTo>
                      <a:cubicBezTo>
                        <a:pt x="143080" y="508673"/>
                        <a:pt x="138285" y="503503"/>
                        <a:pt x="99152" y="486732"/>
                      </a:cubicBezTo>
                      <a:cubicBezTo>
                        <a:pt x="88478" y="482157"/>
                        <a:pt x="77118" y="479387"/>
                        <a:pt x="66101" y="475715"/>
                      </a:cubicBezTo>
                      <a:cubicBezTo>
                        <a:pt x="12414" y="395181"/>
                        <a:pt x="77953" y="496453"/>
                        <a:pt x="22034" y="398597"/>
                      </a:cubicBezTo>
                      <a:cubicBezTo>
                        <a:pt x="15465" y="387101"/>
                        <a:pt x="7345" y="376563"/>
                        <a:pt x="0" y="365546"/>
                      </a:cubicBezTo>
                      <a:cubicBezTo>
                        <a:pt x="3672" y="332495"/>
                        <a:pt x="5960" y="299261"/>
                        <a:pt x="11017" y="266394"/>
                      </a:cubicBezTo>
                      <a:cubicBezTo>
                        <a:pt x="13319" y="251429"/>
                        <a:pt x="20722" y="237411"/>
                        <a:pt x="22034" y="222327"/>
                      </a:cubicBezTo>
                      <a:cubicBezTo>
                        <a:pt x="28087" y="152719"/>
                        <a:pt x="19978" y="81642"/>
                        <a:pt x="33051" y="13006"/>
                      </a:cubicBezTo>
                      <a:cubicBezTo>
                        <a:pt x="35528" y="0"/>
                        <a:pt x="78954" y="13006"/>
                        <a:pt x="88135" y="13006"/>
                      </a:cubicBezTo>
                      <a:close/>
                    </a:path>
                  </a:pathLst>
                </a:custGeom>
                <a:grpFill/>
                <a:ln w="9525" cap="flat" cmpd="sng" algn="ctr">
                  <a:solidFill>
                    <a:schemeClr val="tx1">
                      <a:alpha val="63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7" name="Freeform 56"/>
                <p:cNvSpPr/>
                <p:nvPr/>
              </p:nvSpPr>
              <p:spPr bwMode="auto">
                <a:xfrm>
                  <a:off x="2857943" y="2699133"/>
                  <a:ext cx="1262365" cy="1200838"/>
                </a:xfrm>
                <a:custGeom>
                  <a:avLst/>
                  <a:gdLst>
                    <a:gd name="connsiteX0" fmla="*/ 72544 w 1262365"/>
                    <a:gd name="connsiteY0" fmla="*/ 638978 h 1200838"/>
                    <a:gd name="connsiteX1" fmla="*/ 72544 w 1262365"/>
                    <a:gd name="connsiteY1" fmla="*/ 638978 h 1200838"/>
                    <a:gd name="connsiteX2" fmla="*/ 226780 w 1262365"/>
                    <a:gd name="connsiteY2" fmla="*/ 572877 h 1200838"/>
                    <a:gd name="connsiteX3" fmla="*/ 303898 w 1262365"/>
                    <a:gd name="connsiteY3" fmla="*/ 550843 h 1200838"/>
                    <a:gd name="connsiteX4" fmla="*/ 336949 w 1262365"/>
                    <a:gd name="connsiteY4" fmla="*/ 528809 h 1200838"/>
                    <a:gd name="connsiteX5" fmla="*/ 369999 w 1262365"/>
                    <a:gd name="connsiteY5" fmla="*/ 517792 h 1200838"/>
                    <a:gd name="connsiteX6" fmla="*/ 469151 w 1262365"/>
                    <a:gd name="connsiteY6" fmla="*/ 462708 h 1200838"/>
                    <a:gd name="connsiteX7" fmla="*/ 557286 w 1262365"/>
                    <a:gd name="connsiteY7" fmla="*/ 407624 h 1200838"/>
                    <a:gd name="connsiteX8" fmla="*/ 634404 w 1262365"/>
                    <a:gd name="connsiteY8" fmla="*/ 363556 h 1200838"/>
                    <a:gd name="connsiteX9" fmla="*/ 667455 w 1262365"/>
                    <a:gd name="connsiteY9" fmla="*/ 352539 h 1200838"/>
                    <a:gd name="connsiteX10" fmla="*/ 733556 w 1262365"/>
                    <a:gd name="connsiteY10" fmla="*/ 308472 h 1200838"/>
                    <a:gd name="connsiteX11" fmla="*/ 777623 w 1262365"/>
                    <a:gd name="connsiteY11" fmla="*/ 286438 h 1200838"/>
                    <a:gd name="connsiteX12" fmla="*/ 854741 w 1262365"/>
                    <a:gd name="connsiteY12" fmla="*/ 242371 h 1200838"/>
                    <a:gd name="connsiteX13" fmla="*/ 887792 w 1262365"/>
                    <a:gd name="connsiteY13" fmla="*/ 220337 h 1200838"/>
                    <a:gd name="connsiteX14" fmla="*/ 964910 w 1262365"/>
                    <a:gd name="connsiteY14" fmla="*/ 198303 h 1200838"/>
                    <a:gd name="connsiteX15" fmla="*/ 1064062 w 1262365"/>
                    <a:gd name="connsiteY15" fmla="*/ 132202 h 1200838"/>
                    <a:gd name="connsiteX16" fmla="*/ 1097112 w 1262365"/>
                    <a:gd name="connsiteY16" fmla="*/ 110168 h 1200838"/>
                    <a:gd name="connsiteX17" fmla="*/ 1130163 w 1262365"/>
                    <a:gd name="connsiteY17" fmla="*/ 77118 h 1200838"/>
                    <a:gd name="connsiteX18" fmla="*/ 1196264 w 1262365"/>
                    <a:gd name="connsiteY18" fmla="*/ 33050 h 1200838"/>
                    <a:gd name="connsiteX19" fmla="*/ 1262365 w 1262365"/>
                    <a:gd name="connsiteY19" fmla="*/ 0 h 1200838"/>
                    <a:gd name="connsiteX20" fmla="*/ 1251349 w 1262365"/>
                    <a:gd name="connsiteY20" fmla="*/ 143219 h 1200838"/>
                    <a:gd name="connsiteX21" fmla="*/ 1240332 w 1262365"/>
                    <a:gd name="connsiteY21" fmla="*/ 407624 h 1200838"/>
                    <a:gd name="connsiteX22" fmla="*/ 1207281 w 1262365"/>
                    <a:gd name="connsiteY22" fmla="*/ 440674 h 1200838"/>
                    <a:gd name="connsiteX23" fmla="*/ 1119146 w 1262365"/>
                    <a:gd name="connsiteY23" fmla="*/ 517792 h 1200838"/>
                    <a:gd name="connsiteX24" fmla="*/ 1119146 w 1262365"/>
                    <a:gd name="connsiteY24" fmla="*/ 517792 h 1200838"/>
                    <a:gd name="connsiteX25" fmla="*/ 1086096 w 1262365"/>
                    <a:gd name="connsiteY25" fmla="*/ 550843 h 1200838"/>
                    <a:gd name="connsiteX26" fmla="*/ 986944 w 1262365"/>
                    <a:gd name="connsiteY26" fmla="*/ 605927 h 1200838"/>
                    <a:gd name="connsiteX27" fmla="*/ 953893 w 1262365"/>
                    <a:gd name="connsiteY27" fmla="*/ 638978 h 1200838"/>
                    <a:gd name="connsiteX28" fmla="*/ 920843 w 1262365"/>
                    <a:gd name="connsiteY28" fmla="*/ 661012 h 1200838"/>
                    <a:gd name="connsiteX29" fmla="*/ 887792 w 1262365"/>
                    <a:gd name="connsiteY29" fmla="*/ 705079 h 1200838"/>
                    <a:gd name="connsiteX30" fmla="*/ 854741 w 1262365"/>
                    <a:gd name="connsiteY30" fmla="*/ 727113 h 1200838"/>
                    <a:gd name="connsiteX31" fmla="*/ 810674 w 1262365"/>
                    <a:gd name="connsiteY31" fmla="*/ 760163 h 1200838"/>
                    <a:gd name="connsiteX32" fmla="*/ 788640 w 1262365"/>
                    <a:gd name="connsiteY32" fmla="*/ 793214 h 1200838"/>
                    <a:gd name="connsiteX33" fmla="*/ 722539 w 1262365"/>
                    <a:gd name="connsiteY33" fmla="*/ 848298 h 1200838"/>
                    <a:gd name="connsiteX34" fmla="*/ 656438 w 1262365"/>
                    <a:gd name="connsiteY34" fmla="*/ 870332 h 1200838"/>
                    <a:gd name="connsiteX35" fmla="*/ 590337 w 1262365"/>
                    <a:gd name="connsiteY35" fmla="*/ 925416 h 1200838"/>
                    <a:gd name="connsiteX36" fmla="*/ 524235 w 1262365"/>
                    <a:gd name="connsiteY36" fmla="*/ 947450 h 1200838"/>
                    <a:gd name="connsiteX37" fmla="*/ 436100 w 1262365"/>
                    <a:gd name="connsiteY37" fmla="*/ 1002534 h 1200838"/>
                    <a:gd name="connsiteX38" fmla="*/ 403050 w 1262365"/>
                    <a:gd name="connsiteY38" fmla="*/ 1013551 h 1200838"/>
                    <a:gd name="connsiteX39" fmla="*/ 325932 w 1262365"/>
                    <a:gd name="connsiteY39" fmla="*/ 1046602 h 1200838"/>
                    <a:gd name="connsiteX40" fmla="*/ 259830 w 1262365"/>
                    <a:gd name="connsiteY40" fmla="*/ 1112703 h 1200838"/>
                    <a:gd name="connsiteX41" fmla="*/ 226780 w 1262365"/>
                    <a:gd name="connsiteY41" fmla="*/ 1145754 h 1200838"/>
                    <a:gd name="connsiteX42" fmla="*/ 138645 w 1262365"/>
                    <a:gd name="connsiteY42" fmla="*/ 1167787 h 1200838"/>
                    <a:gd name="connsiteX43" fmla="*/ 72544 w 1262365"/>
                    <a:gd name="connsiteY43" fmla="*/ 1189821 h 1200838"/>
                    <a:gd name="connsiteX44" fmla="*/ 39493 w 1262365"/>
                    <a:gd name="connsiteY44" fmla="*/ 1200838 h 1200838"/>
                    <a:gd name="connsiteX45" fmla="*/ 28476 w 1262365"/>
                    <a:gd name="connsiteY45" fmla="*/ 1112703 h 1200838"/>
                    <a:gd name="connsiteX46" fmla="*/ 72544 w 1262365"/>
                    <a:gd name="connsiteY46" fmla="*/ 638978 h 12008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</a:cxnLst>
                  <a:rect l="l" t="t" r="r" b="b"/>
                  <a:pathLst>
                    <a:path w="1262365" h="1200838">
                      <a:moveTo>
                        <a:pt x="72544" y="638978"/>
                      </a:moveTo>
                      <a:lnTo>
                        <a:pt x="72544" y="638978"/>
                      </a:lnTo>
                      <a:cubicBezTo>
                        <a:pt x="92489" y="630114"/>
                        <a:pt x="191304" y="584702"/>
                        <a:pt x="226780" y="572877"/>
                      </a:cubicBezTo>
                      <a:cubicBezTo>
                        <a:pt x="247957" y="565818"/>
                        <a:pt x="282680" y="561452"/>
                        <a:pt x="303898" y="550843"/>
                      </a:cubicBezTo>
                      <a:cubicBezTo>
                        <a:pt x="315741" y="544922"/>
                        <a:pt x="325106" y="534731"/>
                        <a:pt x="336949" y="528809"/>
                      </a:cubicBezTo>
                      <a:cubicBezTo>
                        <a:pt x="347336" y="523616"/>
                        <a:pt x="359848" y="523432"/>
                        <a:pt x="369999" y="517792"/>
                      </a:cubicBezTo>
                      <a:cubicBezTo>
                        <a:pt x="483642" y="454657"/>
                        <a:pt x="394366" y="487636"/>
                        <a:pt x="469151" y="462708"/>
                      </a:cubicBezTo>
                      <a:cubicBezTo>
                        <a:pt x="553408" y="399514"/>
                        <a:pt x="472599" y="456015"/>
                        <a:pt x="557286" y="407624"/>
                      </a:cubicBezTo>
                      <a:cubicBezTo>
                        <a:pt x="612611" y="376011"/>
                        <a:pt x="567816" y="392094"/>
                        <a:pt x="634404" y="363556"/>
                      </a:cubicBezTo>
                      <a:cubicBezTo>
                        <a:pt x="645078" y="358981"/>
                        <a:pt x="657303" y="358179"/>
                        <a:pt x="667455" y="352539"/>
                      </a:cubicBezTo>
                      <a:cubicBezTo>
                        <a:pt x="690604" y="339679"/>
                        <a:pt x="709871" y="320315"/>
                        <a:pt x="733556" y="308472"/>
                      </a:cubicBezTo>
                      <a:cubicBezTo>
                        <a:pt x="748245" y="301127"/>
                        <a:pt x="763696" y="295142"/>
                        <a:pt x="777623" y="286438"/>
                      </a:cubicBezTo>
                      <a:cubicBezTo>
                        <a:pt x="853845" y="238799"/>
                        <a:pt x="789811" y="264013"/>
                        <a:pt x="854741" y="242371"/>
                      </a:cubicBezTo>
                      <a:cubicBezTo>
                        <a:pt x="865758" y="235026"/>
                        <a:pt x="875949" y="226258"/>
                        <a:pt x="887792" y="220337"/>
                      </a:cubicBezTo>
                      <a:cubicBezTo>
                        <a:pt x="903596" y="212435"/>
                        <a:pt x="950791" y="201833"/>
                        <a:pt x="964910" y="198303"/>
                      </a:cubicBezTo>
                      <a:lnTo>
                        <a:pt x="1064062" y="132202"/>
                      </a:lnTo>
                      <a:cubicBezTo>
                        <a:pt x="1075079" y="124857"/>
                        <a:pt x="1087749" y="119530"/>
                        <a:pt x="1097112" y="110168"/>
                      </a:cubicBezTo>
                      <a:cubicBezTo>
                        <a:pt x="1108129" y="99151"/>
                        <a:pt x="1117865" y="86683"/>
                        <a:pt x="1130163" y="77118"/>
                      </a:cubicBezTo>
                      <a:cubicBezTo>
                        <a:pt x="1151066" y="60860"/>
                        <a:pt x="1171142" y="41424"/>
                        <a:pt x="1196264" y="33050"/>
                      </a:cubicBezTo>
                      <a:cubicBezTo>
                        <a:pt x="1241876" y="17846"/>
                        <a:pt x="1219652" y="28475"/>
                        <a:pt x="1262365" y="0"/>
                      </a:cubicBezTo>
                      <a:cubicBezTo>
                        <a:pt x="1258693" y="47740"/>
                        <a:pt x="1253933" y="95408"/>
                        <a:pt x="1251349" y="143219"/>
                      </a:cubicBezTo>
                      <a:cubicBezTo>
                        <a:pt x="1246588" y="231302"/>
                        <a:pt x="1253259" y="320365"/>
                        <a:pt x="1240332" y="407624"/>
                      </a:cubicBezTo>
                      <a:cubicBezTo>
                        <a:pt x="1238049" y="423036"/>
                        <a:pt x="1217255" y="428705"/>
                        <a:pt x="1207281" y="440674"/>
                      </a:cubicBezTo>
                      <a:cubicBezTo>
                        <a:pt x="1149899" y="509531"/>
                        <a:pt x="1237580" y="438836"/>
                        <a:pt x="1119146" y="517792"/>
                      </a:cubicBezTo>
                      <a:lnTo>
                        <a:pt x="1119146" y="517792"/>
                      </a:lnTo>
                      <a:cubicBezTo>
                        <a:pt x="1108129" y="528809"/>
                        <a:pt x="1099059" y="542201"/>
                        <a:pt x="1086096" y="550843"/>
                      </a:cubicBezTo>
                      <a:cubicBezTo>
                        <a:pt x="1002973" y="606259"/>
                        <a:pt x="1119602" y="473269"/>
                        <a:pt x="986944" y="605927"/>
                      </a:cubicBezTo>
                      <a:cubicBezTo>
                        <a:pt x="975927" y="616944"/>
                        <a:pt x="965862" y="629004"/>
                        <a:pt x="953893" y="638978"/>
                      </a:cubicBezTo>
                      <a:cubicBezTo>
                        <a:pt x="943721" y="647454"/>
                        <a:pt x="930205" y="651650"/>
                        <a:pt x="920843" y="661012"/>
                      </a:cubicBezTo>
                      <a:cubicBezTo>
                        <a:pt x="907860" y="673995"/>
                        <a:pt x="900776" y="692096"/>
                        <a:pt x="887792" y="705079"/>
                      </a:cubicBezTo>
                      <a:cubicBezTo>
                        <a:pt x="878429" y="714442"/>
                        <a:pt x="865515" y="719417"/>
                        <a:pt x="854741" y="727113"/>
                      </a:cubicBezTo>
                      <a:cubicBezTo>
                        <a:pt x="839800" y="737785"/>
                        <a:pt x="825363" y="749146"/>
                        <a:pt x="810674" y="760163"/>
                      </a:cubicBezTo>
                      <a:cubicBezTo>
                        <a:pt x="803329" y="771180"/>
                        <a:pt x="797116" y="783042"/>
                        <a:pt x="788640" y="793214"/>
                      </a:cubicBezTo>
                      <a:cubicBezTo>
                        <a:pt x="773376" y="811531"/>
                        <a:pt x="745482" y="838101"/>
                        <a:pt x="722539" y="848298"/>
                      </a:cubicBezTo>
                      <a:cubicBezTo>
                        <a:pt x="701315" y="857731"/>
                        <a:pt x="656438" y="870332"/>
                        <a:pt x="656438" y="870332"/>
                      </a:cubicBezTo>
                      <a:cubicBezTo>
                        <a:pt x="635682" y="891088"/>
                        <a:pt x="617946" y="913146"/>
                        <a:pt x="590337" y="925416"/>
                      </a:cubicBezTo>
                      <a:cubicBezTo>
                        <a:pt x="569113" y="934849"/>
                        <a:pt x="524235" y="947450"/>
                        <a:pt x="524235" y="947450"/>
                      </a:cubicBezTo>
                      <a:cubicBezTo>
                        <a:pt x="498011" y="964933"/>
                        <a:pt x="462687" y="989241"/>
                        <a:pt x="436100" y="1002534"/>
                      </a:cubicBezTo>
                      <a:cubicBezTo>
                        <a:pt x="425713" y="1007727"/>
                        <a:pt x="413437" y="1008358"/>
                        <a:pt x="403050" y="1013551"/>
                      </a:cubicBezTo>
                      <a:cubicBezTo>
                        <a:pt x="326970" y="1051592"/>
                        <a:pt x="417643" y="1023674"/>
                        <a:pt x="325932" y="1046602"/>
                      </a:cubicBezTo>
                      <a:lnTo>
                        <a:pt x="259830" y="1112703"/>
                      </a:lnTo>
                      <a:cubicBezTo>
                        <a:pt x="248813" y="1123720"/>
                        <a:pt x="241895" y="1141975"/>
                        <a:pt x="226780" y="1145754"/>
                      </a:cubicBezTo>
                      <a:cubicBezTo>
                        <a:pt x="197402" y="1153098"/>
                        <a:pt x="167373" y="1158211"/>
                        <a:pt x="138645" y="1167787"/>
                      </a:cubicBezTo>
                      <a:lnTo>
                        <a:pt x="72544" y="1189821"/>
                      </a:lnTo>
                      <a:lnTo>
                        <a:pt x="39493" y="1200838"/>
                      </a:lnTo>
                      <a:cubicBezTo>
                        <a:pt x="0" y="1141598"/>
                        <a:pt x="24864" y="1195774"/>
                        <a:pt x="28476" y="1112703"/>
                      </a:cubicBezTo>
                      <a:cubicBezTo>
                        <a:pt x="49308" y="633573"/>
                        <a:pt x="65199" y="717932"/>
                        <a:pt x="72544" y="638978"/>
                      </a:cubicBezTo>
                      <a:close/>
                    </a:path>
                  </a:pathLst>
                </a:custGeom>
                <a:grpFill/>
                <a:ln w="9525" cap="flat" cmpd="sng" algn="ctr">
                  <a:solidFill>
                    <a:schemeClr val="tx1">
                      <a:alpha val="63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8" name="Freeform 57"/>
                <p:cNvSpPr/>
                <p:nvPr/>
              </p:nvSpPr>
              <p:spPr bwMode="auto">
                <a:xfrm>
                  <a:off x="1816268" y="2346594"/>
                  <a:ext cx="2293023" cy="1035586"/>
                </a:xfrm>
                <a:custGeom>
                  <a:avLst/>
                  <a:gdLst>
                    <a:gd name="connsiteX0" fmla="*/ 12531 w 2282006"/>
                    <a:gd name="connsiteY0" fmla="*/ 407598 h 1002509"/>
                    <a:gd name="connsiteX1" fmla="*/ 12531 w 2282006"/>
                    <a:gd name="connsiteY1" fmla="*/ 407598 h 1002509"/>
                    <a:gd name="connsiteX2" fmla="*/ 122700 w 2282006"/>
                    <a:gd name="connsiteY2" fmla="*/ 385564 h 1002509"/>
                    <a:gd name="connsiteX3" fmla="*/ 166767 w 2282006"/>
                    <a:gd name="connsiteY3" fmla="*/ 374547 h 1002509"/>
                    <a:gd name="connsiteX4" fmla="*/ 321004 w 2282006"/>
                    <a:gd name="connsiteY4" fmla="*/ 341497 h 1002509"/>
                    <a:gd name="connsiteX5" fmla="*/ 354054 w 2282006"/>
                    <a:gd name="connsiteY5" fmla="*/ 330480 h 1002509"/>
                    <a:gd name="connsiteX6" fmla="*/ 442189 w 2282006"/>
                    <a:gd name="connsiteY6" fmla="*/ 286412 h 1002509"/>
                    <a:gd name="connsiteX7" fmla="*/ 486257 w 2282006"/>
                    <a:gd name="connsiteY7" fmla="*/ 264379 h 1002509"/>
                    <a:gd name="connsiteX8" fmla="*/ 530324 w 2282006"/>
                    <a:gd name="connsiteY8" fmla="*/ 242345 h 1002509"/>
                    <a:gd name="connsiteX9" fmla="*/ 574392 w 2282006"/>
                    <a:gd name="connsiteY9" fmla="*/ 231328 h 1002509"/>
                    <a:gd name="connsiteX10" fmla="*/ 651510 w 2282006"/>
                    <a:gd name="connsiteY10" fmla="*/ 198277 h 1002509"/>
                    <a:gd name="connsiteX11" fmla="*/ 739645 w 2282006"/>
                    <a:gd name="connsiteY11" fmla="*/ 176244 h 1002509"/>
                    <a:gd name="connsiteX12" fmla="*/ 794729 w 2282006"/>
                    <a:gd name="connsiteY12" fmla="*/ 165227 h 1002509"/>
                    <a:gd name="connsiteX13" fmla="*/ 860830 w 2282006"/>
                    <a:gd name="connsiteY13" fmla="*/ 143193 h 1002509"/>
                    <a:gd name="connsiteX14" fmla="*/ 893881 w 2282006"/>
                    <a:gd name="connsiteY14" fmla="*/ 132176 h 1002509"/>
                    <a:gd name="connsiteX15" fmla="*/ 937948 w 2282006"/>
                    <a:gd name="connsiteY15" fmla="*/ 121159 h 1002509"/>
                    <a:gd name="connsiteX16" fmla="*/ 1037100 w 2282006"/>
                    <a:gd name="connsiteY16" fmla="*/ 110142 h 1002509"/>
                    <a:gd name="connsiteX17" fmla="*/ 1081167 w 2282006"/>
                    <a:gd name="connsiteY17" fmla="*/ 99126 h 1002509"/>
                    <a:gd name="connsiteX18" fmla="*/ 1147269 w 2282006"/>
                    <a:gd name="connsiteY18" fmla="*/ 55058 h 1002509"/>
                    <a:gd name="connsiteX19" fmla="*/ 1279471 w 2282006"/>
                    <a:gd name="connsiteY19" fmla="*/ 33024 h 1002509"/>
                    <a:gd name="connsiteX20" fmla="*/ 1312522 w 2282006"/>
                    <a:gd name="connsiteY20" fmla="*/ 10991 h 1002509"/>
                    <a:gd name="connsiteX21" fmla="*/ 1422690 w 2282006"/>
                    <a:gd name="connsiteY21" fmla="*/ 44041 h 1002509"/>
                    <a:gd name="connsiteX22" fmla="*/ 1477775 w 2282006"/>
                    <a:gd name="connsiteY22" fmla="*/ 55058 h 1002509"/>
                    <a:gd name="connsiteX23" fmla="*/ 1587943 w 2282006"/>
                    <a:gd name="connsiteY23" fmla="*/ 121159 h 1002509"/>
                    <a:gd name="connsiteX24" fmla="*/ 1643028 w 2282006"/>
                    <a:gd name="connsiteY24" fmla="*/ 154210 h 1002509"/>
                    <a:gd name="connsiteX25" fmla="*/ 1731163 w 2282006"/>
                    <a:gd name="connsiteY25" fmla="*/ 187261 h 1002509"/>
                    <a:gd name="connsiteX26" fmla="*/ 1764213 w 2282006"/>
                    <a:gd name="connsiteY26" fmla="*/ 209294 h 1002509"/>
                    <a:gd name="connsiteX27" fmla="*/ 1863365 w 2282006"/>
                    <a:gd name="connsiteY27" fmla="*/ 242345 h 1002509"/>
                    <a:gd name="connsiteX28" fmla="*/ 1896416 w 2282006"/>
                    <a:gd name="connsiteY28" fmla="*/ 253362 h 1002509"/>
                    <a:gd name="connsiteX29" fmla="*/ 1929466 w 2282006"/>
                    <a:gd name="connsiteY29" fmla="*/ 264379 h 1002509"/>
                    <a:gd name="connsiteX30" fmla="*/ 2127770 w 2282006"/>
                    <a:gd name="connsiteY30" fmla="*/ 275395 h 1002509"/>
                    <a:gd name="connsiteX31" fmla="*/ 2193871 w 2282006"/>
                    <a:gd name="connsiteY31" fmla="*/ 319463 h 1002509"/>
                    <a:gd name="connsiteX32" fmla="*/ 2226922 w 2282006"/>
                    <a:gd name="connsiteY32" fmla="*/ 352514 h 1002509"/>
                    <a:gd name="connsiteX33" fmla="*/ 2282006 w 2282006"/>
                    <a:gd name="connsiteY33" fmla="*/ 363530 h 1002509"/>
                    <a:gd name="connsiteX34" fmla="*/ 2248955 w 2282006"/>
                    <a:gd name="connsiteY34" fmla="*/ 385564 h 1002509"/>
                    <a:gd name="connsiteX35" fmla="*/ 2182854 w 2282006"/>
                    <a:gd name="connsiteY35" fmla="*/ 407598 h 1002509"/>
                    <a:gd name="connsiteX36" fmla="*/ 2105736 w 2282006"/>
                    <a:gd name="connsiteY36" fmla="*/ 440648 h 1002509"/>
                    <a:gd name="connsiteX37" fmla="*/ 2072685 w 2282006"/>
                    <a:gd name="connsiteY37" fmla="*/ 462682 h 1002509"/>
                    <a:gd name="connsiteX38" fmla="*/ 2039635 w 2282006"/>
                    <a:gd name="connsiteY38" fmla="*/ 473699 h 1002509"/>
                    <a:gd name="connsiteX39" fmla="*/ 1973534 w 2282006"/>
                    <a:gd name="connsiteY39" fmla="*/ 550817 h 1002509"/>
                    <a:gd name="connsiteX40" fmla="*/ 1940483 w 2282006"/>
                    <a:gd name="connsiteY40" fmla="*/ 572851 h 1002509"/>
                    <a:gd name="connsiteX41" fmla="*/ 1918449 w 2282006"/>
                    <a:gd name="connsiteY41" fmla="*/ 605901 h 1002509"/>
                    <a:gd name="connsiteX42" fmla="*/ 1885399 w 2282006"/>
                    <a:gd name="connsiteY42" fmla="*/ 616918 h 1002509"/>
                    <a:gd name="connsiteX43" fmla="*/ 1852348 w 2282006"/>
                    <a:gd name="connsiteY43" fmla="*/ 638952 h 1002509"/>
                    <a:gd name="connsiteX44" fmla="*/ 1819298 w 2282006"/>
                    <a:gd name="connsiteY44" fmla="*/ 672003 h 1002509"/>
                    <a:gd name="connsiteX45" fmla="*/ 1797264 w 2282006"/>
                    <a:gd name="connsiteY45" fmla="*/ 705053 h 1002509"/>
                    <a:gd name="connsiteX46" fmla="*/ 1731163 w 2282006"/>
                    <a:gd name="connsiteY46" fmla="*/ 727087 h 1002509"/>
                    <a:gd name="connsiteX47" fmla="*/ 1687095 w 2282006"/>
                    <a:gd name="connsiteY47" fmla="*/ 738104 h 1002509"/>
                    <a:gd name="connsiteX48" fmla="*/ 1654045 w 2282006"/>
                    <a:gd name="connsiteY48" fmla="*/ 749121 h 1002509"/>
                    <a:gd name="connsiteX49" fmla="*/ 1598960 w 2282006"/>
                    <a:gd name="connsiteY49" fmla="*/ 760138 h 1002509"/>
                    <a:gd name="connsiteX50" fmla="*/ 1554893 w 2282006"/>
                    <a:gd name="connsiteY50" fmla="*/ 771154 h 1002509"/>
                    <a:gd name="connsiteX51" fmla="*/ 1521842 w 2282006"/>
                    <a:gd name="connsiteY51" fmla="*/ 793188 h 1002509"/>
                    <a:gd name="connsiteX52" fmla="*/ 1488792 w 2282006"/>
                    <a:gd name="connsiteY52" fmla="*/ 804205 h 1002509"/>
                    <a:gd name="connsiteX53" fmla="*/ 1411673 w 2282006"/>
                    <a:gd name="connsiteY53" fmla="*/ 859289 h 1002509"/>
                    <a:gd name="connsiteX54" fmla="*/ 1378623 w 2282006"/>
                    <a:gd name="connsiteY54" fmla="*/ 881323 h 1002509"/>
                    <a:gd name="connsiteX55" fmla="*/ 1345572 w 2282006"/>
                    <a:gd name="connsiteY55" fmla="*/ 892340 h 1002509"/>
                    <a:gd name="connsiteX56" fmla="*/ 1246420 w 2282006"/>
                    <a:gd name="connsiteY56" fmla="*/ 947424 h 1002509"/>
                    <a:gd name="connsiteX57" fmla="*/ 1169302 w 2282006"/>
                    <a:gd name="connsiteY57" fmla="*/ 980475 h 1002509"/>
                    <a:gd name="connsiteX58" fmla="*/ 1103201 w 2282006"/>
                    <a:gd name="connsiteY58" fmla="*/ 1002509 h 1002509"/>
                    <a:gd name="connsiteX59" fmla="*/ 1081167 w 2282006"/>
                    <a:gd name="connsiteY59" fmla="*/ 969458 h 1002509"/>
                    <a:gd name="connsiteX60" fmla="*/ 982016 w 2282006"/>
                    <a:gd name="connsiteY60" fmla="*/ 892340 h 1002509"/>
                    <a:gd name="connsiteX61" fmla="*/ 948965 w 2282006"/>
                    <a:gd name="connsiteY61" fmla="*/ 870306 h 1002509"/>
                    <a:gd name="connsiteX62" fmla="*/ 904898 w 2282006"/>
                    <a:gd name="connsiteY62" fmla="*/ 859289 h 1002509"/>
                    <a:gd name="connsiteX63" fmla="*/ 838796 w 2282006"/>
                    <a:gd name="connsiteY63" fmla="*/ 837256 h 1002509"/>
                    <a:gd name="connsiteX64" fmla="*/ 805746 w 2282006"/>
                    <a:gd name="connsiteY64" fmla="*/ 815222 h 1002509"/>
                    <a:gd name="connsiteX65" fmla="*/ 772695 w 2282006"/>
                    <a:gd name="connsiteY65" fmla="*/ 804205 h 1002509"/>
                    <a:gd name="connsiteX66" fmla="*/ 706594 w 2282006"/>
                    <a:gd name="connsiteY66" fmla="*/ 760138 h 1002509"/>
                    <a:gd name="connsiteX67" fmla="*/ 673543 w 2282006"/>
                    <a:gd name="connsiteY67" fmla="*/ 738104 h 1002509"/>
                    <a:gd name="connsiteX68" fmla="*/ 629476 w 2282006"/>
                    <a:gd name="connsiteY68" fmla="*/ 727087 h 1002509"/>
                    <a:gd name="connsiteX69" fmla="*/ 596425 w 2282006"/>
                    <a:gd name="connsiteY69" fmla="*/ 705053 h 1002509"/>
                    <a:gd name="connsiteX70" fmla="*/ 530324 w 2282006"/>
                    <a:gd name="connsiteY70" fmla="*/ 683020 h 1002509"/>
                    <a:gd name="connsiteX71" fmla="*/ 497273 w 2282006"/>
                    <a:gd name="connsiteY71" fmla="*/ 672003 h 1002509"/>
                    <a:gd name="connsiteX72" fmla="*/ 409138 w 2282006"/>
                    <a:gd name="connsiteY72" fmla="*/ 649969 h 1002509"/>
                    <a:gd name="connsiteX73" fmla="*/ 343037 w 2282006"/>
                    <a:gd name="connsiteY73" fmla="*/ 627935 h 1002509"/>
                    <a:gd name="connsiteX74" fmla="*/ 309987 w 2282006"/>
                    <a:gd name="connsiteY74" fmla="*/ 605901 h 1002509"/>
                    <a:gd name="connsiteX75" fmla="*/ 243885 w 2282006"/>
                    <a:gd name="connsiteY75" fmla="*/ 583868 h 1002509"/>
                    <a:gd name="connsiteX76" fmla="*/ 210835 w 2282006"/>
                    <a:gd name="connsiteY76" fmla="*/ 561834 h 1002509"/>
                    <a:gd name="connsiteX77" fmla="*/ 177784 w 2282006"/>
                    <a:gd name="connsiteY77" fmla="*/ 528783 h 1002509"/>
                    <a:gd name="connsiteX78" fmla="*/ 144734 w 2282006"/>
                    <a:gd name="connsiteY78" fmla="*/ 517767 h 1002509"/>
                    <a:gd name="connsiteX79" fmla="*/ 78632 w 2282006"/>
                    <a:gd name="connsiteY79" fmla="*/ 473699 h 1002509"/>
                    <a:gd name="connsiteX80" fmla="*/ 45582 w 2282006"/>
                    <a:gd name="connsiteY80" fmla="*/ 440648 h 1002509"/>
                    <a:gd name="connsiteX81" fmla="*/ 12531 w 2282006"/>
                    <a:gd name="connsiteY81" fmla="*/ 407598 h 10025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</a:cxnLst>
                  <a:rect l="l" t="t" r="r" b="b"/>
                  <a:pathLst>
                    <a:path w="2282006" h="1002509">
                      <a:moveTo>
                        <a:pt x="12531" y="407598"/>
                      </a:moveTo>
                      <a:lnTo>
                        <a:pt x="12531" y="407598"/>
                      </a:lnTo>
                      <a:lnTo>
                        <a:pt x="122700" y="385564"/>
                      </a:lnTo>
                      <a:cubicBezTo>
                        <a:pt x="137505" y="382391"/>
                        <a:pt x="151920" y="377516"/>
                        <a:pt x="166767" y="374547"/>
                      </a:cubicBezTo>
                      <a:cubicBezTo>
                        <a:pt x="236100" y="360680"/>
                        <a:pt x="247312" y="366062"/>
                        <a:pt x="321004" y="341497"/>
                      </a:cubicBezTo>
                      <a:cubicBezTo>
                        <a:pt x="332021" y="337825"/>
                        <a:pt x="343482" y="335285"/>
                        <a:pt x="354054" y="330480"/>
                      </a:cubicBezTo>
                      <a:cubicBezTo>
                        <a:pt x="383956" y="316888"/>
                        <a:pt x="412811" y="301101"/>
                        <a:pt x="442189" y="286412"/>
                      </a:cubicBezTo>
                      <a:lnTo>
                        <a:pt x="486257" y="264379"/>
                      </a:lnTo>
                      <a:cubicBezTo>
                        <a:pt x="500946" y="257035"/>
                        <a:pt x="514391" y="246328"/>
                        <a:pt x="530324" y="242345"/>
                      </a:cubicBezTo>
                      <a:lnTo>
                        <a:pt x="574392" y="231328"/>
                      </a:lnTo>
                      <a:cubicBezTo>
                        <a:pt x="610506" y="213271"/>
                        <a:pt x="615847" y="208003"/>
                        <a:pt x="651510" y="198277"/>
                      </a:cubicBezTo>
                      <a:cubicBezTo>
                        <a:pt x="680725" y="190309"/>
                        <a:pt x="709951" y="182183"/>
                        <a:pt x="739645" y="176244"/>
                      </a:cubicBezTo>
                      <a:cubicBezTo>
                        <a:pt x="758006" y="172572"/>
                        <a:pt x="776664" y="170154"/>
                        <a:pt x="794729" y="165227"/>
                      </a:cubicBezTo>
                      <a:cubicBezTo>
                        <a:pt x="817136" y="159116"/>
                        <a:pt x="838796" y="150538"/>
                        <a:pt x="860830" y="143193"/>
                      </a:cubicBezTo>
                      <a:cubicBezTo>
                        <a:pt x="871847" y="139521"/>
                        <a:pt x="882615" y="134993"/>
                        <a:pt x="893881" y="132176"/>
                      </a:cubicBezTo>
                      <a:cubicBezTo>
                        <a:pt x="908570" y="128504"/>
                        <a:pt x="922983" y="123461"/>
                        <a:pt x="937948" y="121159"/>
                      </a:cubicBezTo>
                      <a:cubicBezTo>
                        <a:pt x="970815" y="116102"/>
                        <a:pt x="1004049" y="113814"/>
                        <a:pt x="1037100" y="110142"/>
                      </a:cubicBezTo>
                      <a:cubicBezTo>
                        <a:pt x="1051789" y="106470"/>
                        <a:pt x="1067624" y="105897"/>
                        <a:pt x="1081167" y="99126"/>
                      </a:cubicBezTo>
                      <a:cubicBezTo>
                        <a:pt x="1104853" y="87283"/>
                        <a:pt x="1121054" y="58803"/>
                        <a:pt x="1147269" y="55058"/>
                      </a:cubicBezTo>
                      <a:cubicBezTo>
                        <a:pt x="1242924" y="41393"/>
                        <a:pt x="1198924" y="49134"/>
                        <a:pt x="1279471" y="33024"/>
                      </a:cubicBezTo>
                      <a:cubicBezTo>
                        <a:pt x="1290488" y="25680"/>
                        <a:pt x="1299347" y="12308"/>
                        <a:pt x="1312522" y="10991"/>
                      </a:cubicBezTo>
                      <a:cubicBezTo>
                        <a:pt x="1422438" y="0"/>
                        <a:pt x="1357994" y="19781"/>
                        <a:pt x="1422690" y="44041"/>
                      </a:cubicBezTo>
                      <a:cubicBezTo>
                        <a:pt x="1440223" y="50616"/>
                        <a:pt x="1459413" y="51386"/>
                        <a:pt x="1477775" y="55058"/>
                      </a:cubicBezTo>
                      <a:cubicBezTo>
                        <a:pt x="1612165" y="144653"/>
                        <a:pt x="1486314" y="64699"/>
                        <a:pt x="1587943" y="121159"/>
                      </a:cubicBezTo>
                      <a:cubicBezTo>
                        <a:pt x="1606662" y="131558"/>
                        <a:pt x="1623460" y="145513"/>
                        <a:pt x="1643028" y="154210"/>
                      </a:cubicBezTo>
                      <a:cubicBezTo>
                        <a:pt x="1765033" y="208435"/>
                        <a:pt x="1606297" y="115910"/>
                        <a:pt x="1731163" y="187261"/>
                      </a:cubicBezTo>
                      <a:cubicBezTo>
                        <a:pt x="1742659" y="193830"/>
                        <a:pt x="1752114" y="203917"/>
                        <a:pt x="1764213" y="209294"/>
                      </a:cubicBezTo>
                      <a:cubicBezTo>
                        <a:pt x="1764217" y="209296"/>
                        <a:pt x="1846838" y="236836"/>
                        <a:pt x="1863365" y="242345"/>
                      </a:cubicBezTo>
                      <a:lnTo>
                        <a:pt x="1896416" y="253362"/>
                      </a:lnTo>
                      <a:cubicBezTo>
                        <a:pt x="1907433" y="257034"/>
                        <a:pt x="1917871" y="263735"/>
                        <a:pt x="1929466" y="264379"/>
                      </a:cubicBezTo>
                      <a:lnTo>
                        <a:pt x="2127770" y="275395"/>
                      </a:lnTo>
                      <a:cubicBezTo>
                        <a:pt x="2149804" y="290084"/>
                        <a:pt x="2175146" y="300738"/>
                        <a:pt x="2193871" y="319463"/>
                      </a:cubicBezTo>
                      <a:cubicBezTo>
                        <a:pt x="2204888" y="330480"/>
                        <a:pt x="2212986" y="345546"/>
                        <a:pt x="2226922" y="352514"/>
                      </a:cubicBezTo>
                      <a:cubicBezTo>
                        <a:pt x="2243670" y="360888"/>
                        <a:pt x="2263645" y="359858"/>
                        <a:pt x="2282006" y="363530"/>
                      </a:cubicBezTo>
                      <a:cubicBezTo>
                        <a:pt x="2270989" y="370875"/>
                        <a:pt x="2261055" y="380186"/>
                        <a:pt x="2248955" y="385564"/>
                      </a:cubicBezTo>
                      <a:cubicBezTo>
                        <a:pt x="2227731" y="394997"/>
                        <a:pt x="2182854" y="407598"/>
                        <a:pt x="2182854" y="407598"/>
                      </a:cubicBezTo>
                      <a:cubicBezTo>
                        <a:pt x="2099883" y="462914"/>
                        <a:pt x="2205331" y="397966"/>
                        <a:pt x="2105736" y="440648"/>
                      </a:cubicBezTo>
                      <a:cubicBezTo>
                        <a:pt x="2093566" y="445864"/>
                        <a:pt x="2084528" y="456760"/>
                        <a:pt x="2072685" y="462682"/>
                      </a:cubicBezTo>
                      <a:cubicBezTo>
                        <a:pt x="2062298" y="467875"/>
                        <a:pt x="2050652" y="470027"/>
                        <a:pt x="2039635" y="473699"/>
                      </a:cubicBezTo>
                      <a:cubicBezTo>
                        <a:pt x="2015321" y="506118"/>
                        <a:pt x="2004223" y="525243"/>
                        <a:pt x="1973534" y="550817"/>
                      </a:cubicBezTo>
                      <a:cubicBezTo>
                        <a:pt x="1963362" y="559294"/>
                        <a:pt x="1951500" y="565506"/>
                        <a:pt x="1940483" y="572851"/>
                      </a:cubicBezTo>
                      <a:cubicBezTo>
                        <a:pt x="1933138" y="583868"/>
                        <a:pt x="1928788" y="597630"/>
                        <a:pt x="1918449" y="605901"/>
                      </a:cubicBezTo>
                      <a:cubicBezTo>
                        <a:pt x="1909381" y="613155"/>
                        <a:pt x="1895786" y="611725"/>
                        <a:pt x="1885399" y="616918"/>
                      </a:cubicBezTo>
                      <a:cubicBezTo>
                        <a:pt x="1873556" y="622840"/>
                        <a:pt x="1862520" y="630475"/>
                        <a:pt x="1852348" y="638952"/>
                      </a:cubicBezTo>
                      <a:cubicBezTo>
                        <a:pt x="1840379" y="648926"/>
                        <a:pt x="1829272" y="660034"/>
                        <a:pt x="1819298" y="672003"/>
                      </a:cubicBezTo>
                      <a:cubicBezTo>
                        <a:pt x="1810822" y="682175"/>
                        <a:pt x="1808492" y="698036"/>
                        <a:pt x="1797264" y="705053"/>
                      </a:cubicBezTo>
                      <a:cubicBezTo>
                        <a:pt x="1777569" y="717362"/>
                        <a:pt x="1753695" y="721454"/>
                        <a:pt x="1731163" y="727087"/>
                      </a:cubicBezTo>
                      <a:cubicBezTo>
                        <a:pt x="1716474" y="730759"/>
                        <a:pt x="1701654" y="733944"/>
                        <a:pt x="1687095" y="738104"/>
                      </a:cubicBezTo>
                      <a:cubicBezTo>
                        <a:pt x="1675929" y="741294"/>
                        <a:pt x="1665311" y="746304"/>
                        <a:pt x="1654045" y="749121"/>
                      </a:cubicBezTo>
                      <a:cubicBezTo>
                        <a:pt x="1635879" y="753663"/>
                        <a:pt x="1617239" y="756076"/>
                        <a:pt x="1598960" y="760138"/>
                      </a:cubicBezTo>
                      <a:cubicBezTo>
                        <a:pt x="1584180" y="763422"/>
                        <a:pt x="1569582" y="767482"/>
                        <a:pt x="1554893" y="771154"/>
                      </a:cubicBezTo>
                      <a:cubicBezTo>
                        <a:pt x="1543876" y="778499"/>
                        <a:pt x="1533685" y="787266"/>
                        <a:pt x="1521842" y="793188"/>
                      </a:cubicBezTo>
                      <a:cubicBezTo>
                        <a:pt x="1511455" y="798381"/>
                        <a:pt x="1498242" y="797455"/>
                        <a:pt x="1488792" y="804205"/>
                      </a:cubicBezTo>
                      <a:cubicBezTo>
                        <a:pt x="1397308" y="869551"/>
                        <a:pt x="1486348" y="834400"/>
                        <a:pt x="1411673" y="859289"/>
                      </a:cubicBezTo>
                      <a:cubicBezTo>
                        <a:pt x="1400656" y="866634"/>
                        <a:pt x="1390466" y="875402"/>
                        <a:pt x="1378623" y="881323"/>
                      </a:cubicBezTo>
                      <a:cubicBezTo>
                        <a:pt x="1368236" y="886517"/>
                        <a:pt x="1355724" y="886700"/>
                        <a:pt x="1345572" y="892340"/>
                      </a:cubicBezTo>
                      <a:cubicBezTo>
                        <a:pt x="1231931" y="955474"/>
                        <a:pt x="1321204" y="922498"/>
                        <a:pt x="1246420" y="947424"/>
                      </a:cubicBezTo>
                      <a:cubicBezTo>
                        <a:pt x="1193985" y="982382"/>
                        <a:pt x="1233976" y="961073"/>
                        <a:pt x="1169302" y="980475"/>
                      </a:cubicBezTo>
                      <a:cubicBezTo>
                        <a:pt x="1147056" y="987149"/>
                        <a:pt x="1103201" y="1002509"/>
                        <a:pt x="1103201" y="1002509"/>
                      </a:cubicBezTo>
                      <a:cubicBezTo>
                        <a:pt x="1095856" y="991492"/>
                        <a:pt x="1089644" y="979630"/>
                        <a:pt x="1081167" y="969458"/>
                      </a:cubicBezTo>
                      <a:cubicBezTo>
                        <a:pt x="1048808" y="930627"/>
                        <a:pt x="1028078" y="923048"/>
                        <a:pt x="982016" y="892340"/>
                      </a:cubicBezTo>
                      <a:cubicBezTo>
                        <a:pt x="970999" y="884995"/>
                        <a:pt x="961810" y="873517"/>
                        <a:pt x="948965" y="870306"/>
                      </a:cubicBezTo>
                      <a:cubicBezTo>
                        <a:pt x="934276" y="866634"/>
                        <a:pt x="919401" y="863640"/>
                        <a:pt x="904898" y="859289"/>
                      </a:cubicBezTo>
                      <a:cubicBezTo>
                        <a:pt x="882652" y="852615"/>
                        <a:pt x="838796" y="837256"/>
                        <a:pt x="838796" y="837256"/>
                      </a:cubicBezTo>
                      <a:cubicBezTo>
                        <a:pt x="827779" y="829911"/>
                        <a:pt x="817589" y="821143"/>
                        <a:pt x="805746" y="815222"/>
                      </a:cubicBezTo>
                      <a:cubicBezTo>
                        <a:pt x="795359" y="810028"/>
                        <a:pt x="782847" y="809845"/>
                        <a:pt x="772695" y="804205"/>
                      </a:cubicBezTo>
                      <a:cubicBezTo>
                        <a:pt x="749546" y="791345"/>
                        <a:pt x="728628" y="774827"/>
                        <a:pt x="706594" y="760138"/>
                      </a:cubicBezTo>
                      <a:cubicBezTo>
                        <a:pt x="695577" y="752793"/>
                        <a:pt x="686388" y="741315"/>
                        <a:pt x="673543" y="738104"/>
                      </a:cubicBezTo>
                      <a:lnTo>
                        <a:pt x="629476" y="727087"/>
                      </a:lnTo>
                      <a:cubicBezTo>
                        <a:pt x="618459" y="719742"/>
                        <a:pt x="608525" y="710431"/>
                        <a:pt x="596425" y="705053"/>
                      </a:cubicBezTo>
                      <a:cubicBezTo>
                        <a:pt x="575201" y="695620"/>
                        <a:pt x="552358" y="690364"/>
                        <a:pt x="530324" y="683020"/>
                      </a:cubicBezTo>
                      <a:cubicBezTo>
                        <a:pt x="519307" y="679348"/>
                        <a:pt x="508539" y="674820"/>
                        <a:pt x="497273" y="672003"/>
                      </a:cubicBezTo>
                      <a:cubicBezTo>
                        <a:pt x="467895" y="664658"/>
                        <a:pt x="437866" y="659545"/>
                        <a:pt x="409138" y="649969"/>
                      </a:cubicBezTo>
                      <a:lnTo>
                        <a:pt x="343037" y="627935"/>
                      </a:lnTo>
                      <a:cubicBezTo>
                        <a:pt x="332020" y="620590"/>
                        <a:pt x="322086" y="611278"/>
                        <a:pt x="309987" y="605901"/>
                      </a:cubicBezTo>
                      <a:cubicBezTo>
                        <a:pt x="288763" y="596468"/>
                        <a:pt x="243885" y="583868"/>
                        <a:pt x="243885" y="583868"/>
                      </a:cubicBezTo>
                      <a:cubicBezTo>
                        <a:pt x="232868" y="576523"/>
                        <a:pt x="221007" y="570310"/>
                        <a:pt x="210835" y="561834"/>
                      </a:cubicBezTo>
                      <a:cubicBezTo>
                        <a:pt x="198866" y="551860"/>
                        <a:pt x="190748" y="537425"/>
                        <a:pt x="177784" y="528783"/>
                      </a:cubicBezTo>
                      <a:cubicBezTo>
                        <a:pt x="168122" y="522342"/>
                        <a:pt x="155751" y="521439"/>
                        <a:pt x="144734" y="517767"/>
                      </a:cubicBezTo>
                      <a:cubicBezTo>
                        <a:pt x="122700" y="503078"/>
                        <a:pt x="97357" y="492425"/>
                        <a:pt x="78632" y="473699"/>
                      </a:cubicBezTo>
                      <a:cubicBezTo>
                        <a:pt x="67615" y="462682"/>
                        <a:pt x="57551" y="450622"/>
                        <a:pt x="45582" y="440648"/>
                      </a:cubicBezTo>
                      <a:cubicBezTo>
                        <a:pt x="0" y="402663"/>
                        <a:pt x="21987" y="437526"/>
                        <a:pt x="12531" y="407598"/>
                      </a:cubicBezTo>
                      <a:close/>
                    </a:path>
                  </a:pathLst>
                </a:custGeom>
                <a:grpFill/>
                <a:ln w="9525" cap="flat" cmpd="sng" algn="ctr">
                  <a:solidFill>
                    <a:schemeClr val="tx1">
                      <a:alpha val="63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9" name="Freeform 58"/>
                <p:cNvSpPr/>
                <p:nvPr/>
              </p:nvSpPr>
              <p:spPr bwMode="auto">
                <a:xfrm>
                  <a:off x="3018622" y="1361448"/>
                  <a:ext cx="176269" cy="1050437"/>
                </a:xfrm>
                <a:custGeom>
                  <a:avLst/>
                  <a:gdLst>
                    <a:gd name="connsiteX0" fmla="*/ 55084 w 539826"/>
                    <a:gd name="connsiteY0" fmla="*/ 103018 h 3356832"/>
                    <a:gd name="connsiteX1" fmla="*/ 55084 w 539826"/>
                    <a:gd name="connsiteY1" fmla="*/ 103018 h 3356832"/>
                    <a:gd name="connsiteX2" fmla="*/ 44067 w 539826"/>
                    <a:gd name="connsiteY2" fmla="*/ 345389 h 3356832"/>
                    <a:gd name="connsiteX3" fmla="*/ 33050 w 539826"/>
                    <a:gd name="connsiteY3" fmla="*/ 455558 h 3356832"/>
                    <a:gd name="connsiteX4" fmla="*/ 22034 w 539826"/>
                    <a:gd name="connsiteY4" fmla="*/ 1215722 h 3356832"/>
                    <a:gd name="connsiteX5" fmla="*/ 0 w 539826"/>
                    <a:gd name="connsiteY5" fmla="*/ 1458093 h 3356832"/>
                    <a:gd name="connsiteX6" fmla="*/ 11017 w 539826"/>
                    <a:gd name="connsiteY6" fmla="*/ 3077572 h 3356832"/>
                    <a:gd name="connsiteX7" fmla="*/ 44067 w 539826"/>
                    <a:gd name="connsiteY7" fmla="*/ 3198758 h 3356832"/>
                    <a:gd name="connsiteX8" fmla="*/ 55084 w 539826"/>
                    <a:gd name="connsiteY8" fmla="*/ 3231808 h 3356832"/>
                    <a:gd name="connsiteX9" fmla="*/ 88135 w 539826"/>
                    <a:gd name="connsiteY9" fmla="*/ 3242825 h 3356832"/>
                    <a:gd name="connsiteX10" fmla="*/ 154236 w 539826"/>
                    <a:gd name="connsiteY10" fmla="*/ 3286893 h 3356832"/>
                    <a:gd name="connsiteX11" fmla="*/ 286438 w 539826"/>
                    <a:gd name="connsiteY11" fmla="*/ 3319943 h 3356832"/>
                    <a:gd name="connsiteX12" fmla="*/ 528810 w 539826"/>
                    <a:gd name="connsiteY12" fmla="*/ 3275876 h 3356832"/>
                    <a:gd name="connsiteX13" fmla="*/ 539826 w 539826"/>
                    <a:gd name="connsiteY13" fmla="*/ 3242825 h 3356832"/>
                    <a:gd name="connsiteX14" fmla="*/ 528810 w 539826"/>
                    <a:gd name="connsiteY14" fmla="*/ 136069 h 3356832"/>
                    <a:gd name="connsiteX15" fmla="*/ 506776 w 539826"/>
                    <a:gd name="connsiteY15" fmla="*/ 103018 h 3356832"/>
                    <a:gd name="connsiteX16" fmla="*/ 418641 w 539826"/>
                    <a:gd name="connsiteY16" fmla="*/ 58951 h 3356832"/>
                    <a:gd name="connsiteX17" fmla="*/ 99152 w 539826"/>
                    <a:gd name="connsiteY17" fmla="*/ 47934 h 3356832"/>
                    <a:gd name="connsiteX18" fmla="*/ 44067 w 539826"/>
                    <a:gd name="connsiteY18" fmla="*/ 114035 h 3356832"/>
                    <a:gd name="connsiteX19" fmla="*/ 55084 w 539826"/>
                    <a:gd name="connsiteY19" fmla="*/ 169119 h 3356832"/>
                    <a:gd name="connsiteX20" fmla="*/ 66101 w 539826"/>
                    <a:gd name="connsiteY20" fmla="*/ 202170 h 3356832"/>
                    <a:gd name="connsiteX21" fmla="*/ 99152 w 539826"/>
                    <a:gd name="connsiteY21" fmla="*/ 213187 h 3356832"/>
                    <a:gd name="connsiteX22" fmla="*/ 176270 w 539826"/>
                    <a:gd name="connsiteY22" fmla="*/ 246237 h 3356832"/>
                    <a:gd name="connsiteX23" fmla="*/ 209320 w 539826"/>
                    <a:gd name="connsiteY23" fmla="*/ 268271 h 3356832"/>
                    <a:gd name="connsiteX24" fmla="*/ 363557 w 539826"/>
                    <a:gd name="connsiteY24" fmla="*/ 257254 h 3356832"/>
                    <a:gd name="connsiteX25" fmla="*/ 396607 w 539826"/>
                    <a:gd name="connsiteY25" fmla="*/ 246237 h 3356832"/>
                    <a:gd name="connsiteX26" fmla="*/ 440675 w 539826"/>
                    <a:gd name="connsiteY26" fmla="*/ 235220 h 3356832"/>
                    <a:gd name="connsiteX27" fmla="*/ 506776 w 539826"/>
                    <a:gd name="connsiteY27" fmla="*/ 191153 h 3356832"/>
                    <a:gd name="connsiteX28" fmla="*/ 539826 w 539826"/>
                    <a:gd name="connsiteY28" fmla="*/ 169119 h 3356832"/>
                    <a:gd name="connsiteX29" fmla="*/ 528810 w 539826"/>
                    <a:gd name="connsiteY29" fmla="*/ 191153 h 33568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539826" h="3356832">
                      <a:moveTo>
                        <a:pt x="55084" y="103018"/>
                      </a:moveTo>
                      <a:lnTo>
                        <a:pt x="55084" y="103018"/>
                      </a:lnTo>
                      <a:cubicBezTo>
                        <a:pt x="51412" y="183808"/>
                        <a:pt x="49112" y="264673"/>
                        <a:pt x="44067" y="345389"/>
                      </a:cubicBezTo>
                      <a:cubicBezTo>
                        <a:pt x="41765" y="382223"/>
                        <a:pt x="33984" y="418664"/>
                        <a:pt x="33050" y="455558"/>
                      </a:cubicBezTo>
                      <a:cubicBezTo>
                        <a:pt x="26637" y="708891"/>
                        <a:pt x="27926" y="962376"/>
                        <a:pt x="22034" y="1215722"/>
                      </a:cubicBezTo>
                      <a:cubicBezTo>
                        <a:pt x="18208" y="1380248"/>
                        <a:pt x="20799" y="1354098"/>
                        <a:pt x="0" y="1458093"/>
                      </a:cubicBezTo>
                      <a:cubicBezTo>
                        <a:pt x="3672" y="1997919"/>
                        <a:pt x="3914" y="2537780"/>
                        <a:pt x="11017" y="3077572"/>
                      </a:cubicBezTo>
                      <a:cubicBezTo>
                        <a:pt x="11444" y="3109994"/>
                        <a:pt x="34898" y="3171250"/>
                        <a:pt x="44067" y="3198758"/>
                      </a:cubicBezTo>
                      <a:cubicBezTo>
                        <a:pt x="47739" y="3209775"/>
                        <a:pt x="44067" y="3228136"/>
                        <a:pt x="55084" y="3231808"/>
                      </a:cubicBezTo>
                      <a:lnTo>
                        <a:pt x="88135" y="3242825"/>
                      </a:lnTo>
                      <a:lnTo>
                        <a:pt x="154236" y="3286893"/>
                      </a:lnTo>
                      <a:cubicBezTo>
                        <a:pt x="214953" y="3327371"/>
                        <a:pt x="174135" y="3307465"/>
                        <a:pt x="286438" y="3319943"/>
                      </a:cubicBezTo>
                      <a:cubicBezTo>
                        <a:pt x="383564" y="3314831"/>
                        <a:pt x="474840" y="3356832"/>
                        <a:pt x="528810" y="3275876"/>
                      </a:cubicBezTo>
                      <a:cubicBezTo>
                        <a:pt x="535252" y="3266214"/>
                        <a:pt x="536154" y="3253842"/>
                        <a:pt x="539826" y="3242825"/>
                      </a:cubicBezTo>
                      <a:cubicBezTo>
                        <a:pt x="536154" y="2207240"/>
                        <a:pt x="539710" y="1171603"/>
                        <a:pt x="528810" y="136069"/>
                      </a:cubicBezTo>
                      <a:cubicBezTo>
                        <a:pt x="528671" y="122829"/>
                        <a:pt x="516139" y="112381"/>
                        <a:pt x="506776" y="103018"/>
                      </a:cubicBezTo>
                      <a:cubicBezTo>
                        <a:pt x="469322" y="65564"/>
                        <a:pt x="465080" y="70560"/>
                        <a:pt x="418641" y="58951"/>
                      </a:cubicBezTo>
                      <a:cubicBezTo>
                        <a:pt x="300739" y="0"/>
                        <a:pt x="344291" y="12915"/>
                        <a:pt x="99152" y="47934"/>
                      </a:cubicBezTo>
                      <a:cubicBezTo>
                        <a:pt x="83525" y="50166"/>
                        <a:pt x="51979" y="102168"/>
                        <a:pt x="44067" y="114035"/>
                      </a:cubicBezTo>
                      <a:cubicBezTo>
                        <a:pt x="47739" y="132396"/>
                        <a:pt x="50542" y="150953"/>
                        <a:pt x="55084" y="169119"/>
                      </a:cubicBezTo>
                      <a:cubicBezTo>
                        <a:pt x="57901" y="180385"/>
                        <a:pt x="57889" y="193958"/>
                        <a:pt x="66101" y="202170"/>
                      </a:cubicBezTo>
                      <a:cubicBezTo>
                        <a:pt x="74313" y="210382"/>
                        <a:pt x="88478" y="208613"/>
                        <a:pt x="99152" y="213187"/>
                      </a:cubicBezTo>
                      <a:cubicBezTo>
                        <a:pt x="194447" y="254027"/>
                        <a:pt x="98759" y="220400"/>
                        <a:pt x="176270" y="246237"/>
                      </a:cubicBezTo>
                      <a:cubicBezTo>
                        <a:pt x="187287" y="253582"/>
                        <a:pt x="196102" y="267493"/>
                        <a:pt x="209320" y="268271"/>
                      </a:cubicBezTo>
                      <a:cubicBezTo>
                        <a:pt x="260774" y="271298"/>
                        <a:pt x="312367" y="263276"/>
                        <a:pt x="363557" y="257254"/>
                      </a:cubicBezTo>
                      <a:cubicBezTo>
                        <a:pt x="375090" y="255897"/>
                        <a:pt x="385441" y="249427"/>
                        <a:pt x="396607" y="246237"/>
                      </a:cubicBezTo>
                      <a:cubicBezTo>
                        <a:pt x="411166" y="242077"/>
                        <a:pt x="425986" y="238892"/>
                        <a:pt x="440675" y="235220"/>
                      </a:cubicBezTo>
                      <a:lnTo>
                        <a:pt x="506776" y="191153"/>
                      </a:lnTo>
                      <a:lnTo>
                        <a:pt x="539826" y="169119"/>
                      </a:lnTo>
                      <a:lnTo>
                        <a:pt x="528810" y="191153"/>
                      </a:lnTo>
                    </a:path>
                  </a:pathLst>
                </a:custGeom>
                <a:grpFill/>
                <a:ln w="9525" cap="flat" cmpd="sng" algn="ctr">
                  <a:solidFill>
                    <a:schemeClr val="tx1">
                      <a:alpha val="63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sp>
            <p:nvSpPr>
              <p:cNvPr id="55" name="Freeform 19"/>
              <p:cNvSpPr/>
              <p:nvPr/>
            </p:nvSpPr>
            <p:spPr bwMode="auto">
              <a:xfrm>
                <a:off x="5273300" y="2038478"/>
                <a:ext cx="50645" cy="173587"/>
              </a:xfrm>
              <a:custGeom>
                <a:avLst/>
                <a:gdLst>
                  <a:gd name="connsiteX0" fmla="*/ 55084 w 539826"/>
                  <a:gd name="connsiteY0" fmla="*/ 103018 h 3356832"/>
                  <a:gd name="connsiteX1" fmla="*/ 55084 w 539826"/>
                  <a:gd name="connsiteY1" fmla="*/ 103018 h 3356832"/>
                  <a:gd name="connsiteX2" fmla="*/ 44067 w 539826"/>
                  <a:gd name="connsiteY2" fmla="*/ 345389 h 3356832"/>
                  <a:gd name="connsiteX3" fmla="*/ 33050 w 539826"/>
                  <a:gd name="connsiteY3" fmla="*/ 455558 h 3356832"/>
                  <a:gd name="connsiteX4" fmla="*/ 22034 w 539826"/>
                  <a:gd name="connsiteY4" fmla="*/ 1215722 h 3356832"/>
                  <a:gd name="connsiteX5" fmla="*/ 0 w 539826"/>
                  <a:gd name="connsiteY5" fmla="*/ 1458093 h 3356832"/>
                  <a:gd name="connsiteX6" fmla="*/ 11017 w 539826"/>
                  <a:gd name="connsiteY6" fmla="*/ 3077572 h 3356832"/>
                  <a:gd name="connsiteX7" fmla="*/ 44067 w 539826"/>
                  <a:gd name="connsiteY7" fmla="*/ 3198758 h 3356832"/>
                  <a:gd name="connsiteX8" fmla="*/ 55084 w 539826"/>
                  <a:gd name="connsiteY8" fmla="*/ 3231808 h 3356832"/>
                  <a:gd name="connsiteX9" fmla="*/ 88135 w 539826"/>
                  <a:gd name="connsiteY9" fmla="*/ 3242825 h 3356832"/>
                  <a:gd name="connsiteX10" fmla="*/ 154236 w 539826"/>
                  <a:gd name="connsiteY10" fmla="*/ 3286893 h 3356832"/>
                  <a:gd name="connsiteX11" fmla="*/ 286438 w 539826"/>
                  <a:gd name="connsiteY11" fmla="*/ 3319943 h 3356832"/>
                  <a:gd name="connsiteX12" fmla="*/ 528810 w 539826"/>
                  <a:gd name="connsiteY12" fmla="*/ 3275876 h 3356832"/>
                  <a:gd name="connsiteX13" fmla="*/ 539826 w 539826"/>
                  <a:gd name="connsiteY13" fmla="*/ 3242825 h 3356832"/>
                  <a:gd name="connsiteX14" fmla="*/ 528810 w 539826"/>
                  <a:gd name="connsiteY14" fmla="*/ 136069 h 3356832"/>
                  <a:gd name="connsiteX15" fmla="*/ 506776 w 539826"/>
                  <a:gd name="connsiteY15" fmla="*/ 103018 h 3356832"/>
                  <a:gd name="connsiteX16" fmla="*/ 418641 w 539826"/>
                  <a:gd name="connsiteY16" fmla="*/ 58951 h 3356832"/>
                  <a:gd name="connsiteX17" fmla="*/ 99152 w 539826"/>
                  <a:gd name="connsiteY17" fmla="*/ 47934 h 3356832"/>
                  <a:gd name="connsiteX18" fmla="*/ 44067 w 539826"/>
                  <a:gd name="connsiteY18" fmla="*/ 114035 h 3356832"/>
                  <a:gd name="connsiteX19" fmla="*/ 55084 w 539826"/>
                  <a:gd name="connsiteY19" fmla="*/ 169119 h 3356832"/>
                  <a:gd name="connsiteX20" fmla="*/ 66101 w 539826"/>
                  <a:gd name="connsiteY20" fmla="*/ 202170 h 3356832"/>
                  <a:gd name="connsiteX21" fmla="*/ 99152 w 539826"/>
                  <a:gd name="connsiteY21" fmla="*/ 213187 h 3356832"/>
                  <a:gd name="connsiteX22" fmla="*/ 176270 w 539826"/>
                  <a:gd name="connsiteY22" fmla="*/ 246237 h 3356832"/>
                  <a:gd name="connsiteX23" fmla="*/ 209320 w 539826"/>
                  <a:gd name="connsiteY23" fmla="*/ 268271 h 3356832"/>
                  <a:gd name="connsiteX24" fmla="*/ 363557 w 539826"/>
                  <a:gd name="connsiteY24" fmla="*/ 257254 h 3356832"/>
                  <a:gd name="connsiteX25" fmla="*/ 396607 w 539826"/>
                  <a:gd name="connsiteY25" fmla="*/ 246237 h 3356832"/>
                  <a:gd name="connsiteX26" fmla="*/ 440675 w 539826"/>
                  <a:gd name="connsiteY26" fmla="*/ 235220 h 3356832"/>
                  <a:gd name="connsiteX27" fmla="*/ 506776 w 539826"/>
                  <a:gd name="connsiteY27" fmla="*/ 191153 h 3356832"/>
                  <a:gd name="connsiteX28" fmla="*/ 539826 w 539826"/>
                  <a:gd name="connsiteY28" fmla="*/ 169119 h 3356832"/>
                  <a:gd name="connsiteX29" fmla="*/ 528810 w 539826"/>
                  <a:gd name="connsiteY29" fmla="*/ 191153 h 3356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539826" h="3356832">
                    <a:moveTo>
                      <a:pt x="55084" y="103018"/>
                    </a:moveTo>
                    <a:lnTo>
                      <a:pt x="55084" y="103018"/>
                    </a:lnTo>
                    <a:cubicBezTo>
                      <a:pt x="51412" y="183808"/>
                      <a:pt x="49112" y="264673"/>
                      <a:pt x="44067" y="345389"/>
                    </a:cubicBezTo>
                    <a:cubicBezTo>
                      <a:pt x="41765" y="382223"/>
                      <a:pt x="33984" y="418664"/>
                      <a:pt x="33050" y="455558"/>
                    </a:cubicBezTo>
                    <a:cubicBezTo>
                      <a:pt x="26637" y="708891"/>
                      <a:pt x="27926" y="962376"/>
                      <a:pt x="22034" y="1215722"/>
                    </a:cubicBezTo>
                    <a:cubicBezTo>
                      <a:pt x="18208" y="1380248"/>
                      <a:pt x="20799" y="1354098"/>
                      <a:pt x="0" y="1458093"/>
                    </a:cubicBezTo>
                    <a:cubicBezTo>
                      <a:pt x="3672" y="1997919"/>
                      <a:pt x="3914" y="2537780"/>
                      <a:pt x="11017" y="3077572"/>
                    </a:cubicBezTo>
                    <a:cubicBezTo>
                      <a:pt x="11444" y="3109994"/>
                      <a:pt x="34898" y="3171250"/>
                      <a:pt x="44067" y="3198758"/>
                    </a:cubicBezTo>
                    <a:cubicBezTo>
                      <a:pt x="47739" y="3209775"/>
                      <a:pt x="44067" y="3228136"/>
                      <a:pt x="55084" y="3231808"/>
                    </a:cubicBezTo>
                    <a:lnTo>
                      <a:pt x="88135" y="3242825"/>
                    </a:lnTo>
                    <a:lnTo>
                      <a:pt x="154236" y="3286893"/>
                    </a:lnTo>
                    <a:cubicBezTo>
                      <a:pt x="214953" y="3327371"/>
                      <a:pt x="174135" y="3307465"/>
                      <a:pt x="286438" y="3319943"/>
                    </a:cubicBezTo>
                    <a:cubicBezTo>
                      <a:pt x="383564" y="3314831"/>
                      <a:pt x="474840" y="3356832"/>
                      <a:pt x="528810" y="3275876"/>
                    </a:cubicBezTo>
                    <a:cubicBezTo>
                      <a:pt x="535252" y="3266214"/>
                      <a:pt x="536154" y="3253842"/>
                      <a:pt x="539826" y="3242825"/>
                    </a:cubicBezTo>
                    <a:cubicBezTo>
                      <a:pt x="536154" y="2207240"/>
                      <a:pt x="539710" y="1171603"/>
                      <a:pt x="528810" y="136069"/>
                    </a:cubicBezTo>
                    <a:cubicBezTo>
                      <a:pt x="528671" y="122829"/>
                      <a:pt x="516139" y="112381"/>
                      <a:pt x="506776" y="103018"/>
                    </a:cubicBezTo>
                    <a:cubicBezTo>
                      <a:pt x="469322" y="65564"/>
                      <a:pt x="465080" y="70560"/>
                      <a:pt x="418641" y="58951"/>
                    </a:cubicBezTo>
                    <a:cubicBezTo>
                      <a:pt x="300739" y="0"/>
                      <a:pt x="344291" y="12915"/>
                      <a:pt x="99152" y="47934"/>
                    </a:cubicBezTo>
                    <a:cubicBezTo>
                      <a:pt x="83525" y="50166"/>
                      <a:pt x="51979" y="102168"/>
                      <a:pt x="44067" y="114035"/>
                    </a:cubicBezTo>
                    <a:cubicBezTo>
                      <a:pt x="47739" y="132396"/>
                      <a:pt x="50542" y="150953"/>
                      <a:pt x="55084" y="169119"/>
                    </a:cubicBezTo>
                    <a:cubicBezTo>
                      <a:pt x="57901" y="180385"/>
                      <a:pt x="57889" y="193958"/>
                      <a:pt x="66101" y="202170"/>
                    </a:cubicBezTo>
                    <a:cubicBezTo>
                      <a:pt x="74313" y="210382"/>
                      <a:pt x="88478" y="208613"/>
                      <a:pt x="99152" y="213187"/>
                    </a:cubicBezTo>
                    <a:cubicBezTo>
                      <a:pt x="194447" y="254027"/>
                      <a:pt x="98759" y="220400"/>
                      <a:pt x="176270" y="246237"/>
                    </a:cubicBezTo>
                    <a:cubicBezTo>
                      <a:pt x="187287" y="253582"/>
                      <a:pt x="196102" y="267493"/>
                      <a:pt x="209320" y="268271"/>
                    </a:cubicBezTo>
                    <a:cubicBezTo>
                      <a:pt x="260774" y="271298"/>
                      <a:pt x="312367" y="263276"/>
                      <a:pt x="363557" y="257254"/>
                    </a:cubicBezTo>
                    <a:cubicBezTo>
                      <a:pt x="375090" y="255897"/>
                      <a:pt x="385441" y="249427"/>
                      <a:pt x="396607" y="246237"/>
                    </a:cubicBezTo>
                    <a:cubicBezTo>
                      <a:pt x="411166" y="242077"/>
                      <a:pt x="425986" y="238892"/>
                      <a:pt x="440675" y="235220"/>
                    </a:cubicBezTo>
                    <a:lnTo>
                      <a:pt x="506776" y="191153"/>
                    </a:lnTo>
                    <a:lnTo>
                      <a:pt x="539826" y="169119"/>
                    </a:lnTo>
                    <a:lnTo>
                      <a:pt x="528810" y="191153"/>
                    </a:lnTo>
                  </a:path>
                </a:pathLst>
              </a:custGeom>
              <a:grpFill/>
              <a:ln w="9525" cap="flat" cmpd="sng" algn="ctr">
                <a:solidFill>
                  <a:schemeClr val="tx1">
                    <a:alpha val="63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48" name="Straight Arrow Connector 47"/>
            <p:cNvCxnSpPr/>
            <p:nvPr/>
          </p:nvCxnSpPr>
          <p:spPr>
            <a:xfrm flipH="1">
              <a:off x="1533414" y="2570510"/>
              <a:ext cx="2223024" cy="289682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H="1">
              <a:off x="1576546" y="2603500"/>
              <a:ext cx="1093113" cy="2905269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50" name="Arc 49"/>
            <p:cNvSpPr/>
            <p:nvPr/>
          </p:nvSpPr>
          <p:spPr>
            <a:xfrm rot="9300658">
              <a:off x="3502937" y="4582111"/>
              <a:ext cx="1709056" cy="1028700"/>
            </a:xfrm>
            <a:prstGeom prst="arc">
              <a:avLst>
                <a:gd name="adj1" fmla="val 16118167"/>
                <a:gd name="adj2" fmla="val 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Arc 50"/>
            <p:cNvSpPr/>
            <p:nvPr/>
          </p:nvSpPr>
          <p:spPr>
            <a:xfrm rot="7440443">
              <a:off x="2868364" y="4383448"/>
              <a:ext cx="1709056" cy="1028700"/>
            </a:xfrm>
            <a:prstGeom prst="arc">
              <a:avLst>
                <a:gd name="adj1" fmla="val 16118167"/>
                <a:gd name="adj2" fmla="val 0"/>
              </a:avLst>
            </a:prstGeom>
            <a:ln w="28575">
              <a:solidFill>
                <a:srgbClr val="A921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Arrow Connector 51"/>
            <p:cNvCxnSpPr/>
            <p:nvPr/>
          </p:nvCxnSpPr>
          <p:spPr>
            <a:xfrm>
              <a:off x="3756438" y="2600835"/>
              <a:ext cx="1305420" cy="2617603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Arc 52"/>
            <p:cNvSpPr/>
            <p:nvPr/>
          </p:nvSpPr>
          <p:spPr>
            <a:xfrm rot="9300658">
              <a:off x="4538057" y="4280201"/>
              <a:ext cx="1709056" cy="1028700"/>
            </a:xfrm>
            <a:prstGeom prst="arc">
              <a:avLst>
                <a:gd name="adj1" fmla="val 16118167"/>
                <a:gd name="adj2" fmla="val 0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2: </a:t>
            </a:r>
            <a:r>
              <a:rPr lang="en-US" dirty="0" err="1" smtClean="0"/>
              <a:t>AoD</a:t>
            </a:r>
            <a:r>
              <a:rPr lang="en-US" dirty="0" smtClean="0"/>
              <a:t> Positioning in Mall, simultaneously to many users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203848" y="1628800"/>
            <a:ext cx="5940152" cy="5105400"/>
          </a:xfrm>
        </p:spPr>
        <p:txBody>
          <a:bodyPr/>
          <a:lstStyle/>
          <a:p>
            <a:r>
              <a:rPr lang="en-US" sz="1600" b="0" dirty="0" smtClean="0"/>
              <a:t>Providing indoor location to multiple users in a Mall floor </a:t>
            </a:r>
            <a:r>
              <a:rPr lang="en-US" sz="1400" b="0" dirty="0" smtClean="0"/>
              <a:t>via single multi-antenna device (example shows 3x3 MIMO)</a:t>
            </a:r>
          </a:p>
          <a:p>
            <a:r>
              <a:rPr lang="en-US" sz="1400" b="0" dirty="0" smtClean="0"/>
              <a:t>Two independent AOD measurements possible with single packet</a:t>
            </a:r>
          </a:p>
          <a:p>
            <a:pPr lvl="1"/>
            <a:r>
              <a:rPr lang="en-US" sz="1400" dirty="0" smtClean="0"/>
              <a:t>1) </a:t>
            </a:r>
            <a:r>
              <a:rPr lang="en-US" sz="1400" b="0" dirty="0" smtClean="0"/>
              <a:t>with respect to orientation of ANT0-ANT1</a:t>
            </a:r>
          </a:p>
          <a:p>
            <a:pPr lvl="1"/>
            <a:r>
              <a:rPr lang="en-US" sz="1400" dirty="0" smtClean="0"/>
              <a:t>2) with respect to orientation of ANT1-ANT2</a:t>
            </a:r>
          </a:p>
          <a:p>
            <a:pPr lvl="1"/>
            <a:r>
              <a:rPr lang="en-US" sz="1400" b="0" dirty="0" smtClean="0"/>
              <a:t>3) With multiple devices – can locate  position ; One device possible, but ambitious   </a:t>
            </a:r>
          </a:p>
          <a:p>
            <a:r>
              <a:rPr lang="en-US" sz="1400" b="0" dirty="0" smtClean="0"/>
              <a:t>For AOD, the transmitter is required to have multiple antennas, receivers are required to have only one antenna</a:t>
            </a:r>
          </a:p>
          <a:p>
            <a:r>
              <a:rPr lang="en-US" sz="1400" b="0" dirty="0" smtClean="0"/>
              <a:t>Let us consider Beacon like Broadcast packets that have the phase information (e.g. NDP) with sequential LTRN or VHT-LTRN from each antenna. Such frames are used in sounding. [TBD]</a:t>
            </a:r>
          </a:p>
          <a:p>
            <a:r>
              <a:rPr lang="en-US" sz="1400" b="0" dirty="0" smtClean="0"/>
              <a:t>Antenna location and orientation information is exchanged a-priori </a:t>
            </a:r>
          </a:p>
          <a:p>
            <a:r>
              <a:rPr lang="en-US" sz="1400" b="0" dirty="0" smtClean="0"/>
              <a:t>Each user can compute 2x AOD by measuring the phase deltas observed at its own 1x1 antenna;  After computation of </a:t>
            </a:r>
            <a:r>
              <a:rPr lang="en-US" sz="1400" b="0" dirty="0" err="1" smtClean="0"/>
              <a:t>AoD</a:t>
            </a:r>
            <a:r>
              <a:rPr lang="en-US" sz="1400" b="0" dirty="0" smtClean="0"/>
              <a:t>, users may optionally share it with beacon devices, or other users and peers in same neighborhood </a:t>
            </a:r>
          </a:p>
          <a:p>
            <a:r>
              <a:rPr lang="en-US" sz="1400" b="0" dirty="0" smtClean="0"/>
              <a:t>Much more efficient than current FTM; No channel change/1-device sufficient</a:t>
            </a:r>
          </a:p>
        </p:txBody>
      </p:sp>
      <p:sp>
        <p:nvSpPr>
          <p:cNvPr id="13319" name="Isosceles Triangle 40"/>
          <p:cNvSpPr>
            <a:spLocks noChangeArrowheads="1"/>
          </p:cNvSpPr>
          <p:nvPr/>
        </p:nvSpPr>
        <p:spPr bwMode="auto">
          <a:xfrm flipV="1">
            <a:off x="1623095" y="3789040"/>
            <a:ext cx="428625" cy="2143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13320" name="Straight Connector 41"/>
          <p:cNvCxnSpPr>
            <a:cxnSpLocks noChangeShapeType="1"/>
            <a:stCxn id="13319" idx="0"/>
          </p:cNvCxnSpPr>
          <p:nvPr/>
        </p:nvCxnSpPr>
        <p:spPr bwMode="auto">
          <a:xfrm rot="5400000">
            <a:off x="1730250" y="4110509"/>
            <a:ext cx="21431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3321" name="TextBox 42"/>
          <p:cNvSpPr txBox="1">
            <a:spLocks noChangeArrowheads="1"/>
          </p:cNvSpPr>
          <p:nvPr/>
        </p:nvSpPr>
        <p:spPr bwMode="auto">
          <a:xfrm>
            <a:off x="1828800" y="3886200"/>
            <a:ext cx="15190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AP/DF </a:t>
            </a:r>
            <a:r>
              <a:rPr lang="en-US" dirty="0" err="1" smtClean="0"/>
              <a:t>Beaconer</a:t>
            </a:r>
            <a:endParaRPr lang="en-US" dirty="0" smtClean="0"/>
          </a:p>
        </p:txBody>
      </p:sp>
      <p:sp>
        <p:nvSpPr>
          <p:cNvPr id="13322" name="Isosceles Triangle 46"/>
          <p:cNvSpPr>
            <a:spLocks noChangeArrowheads="1"/>
          </p:cNvSpPr>
          <p:nvPr/>
        </p:nvSpPr>
        <p:spPr bwMode="auto">
          <a:xfrm flipV="1">
            <a:off x="2247900" y="5245100"/>
            <a:ext cx="428625" cy="2143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13323" name="Straight Connector 47"/>
          <p:cNvCxnSpPr>
            <a:cxnSpLocks noChangeShapeType="1"/>
            <a:stCxn id="13322" idx="0"/>
            <a:endCxn id="13324" idx="0"/>
          </p:cNvCxnSpPr>
          <p:nvPr/>
        </p:nvCxnSpPr>
        <p:spPr bwMode="auto">
          <a:xfrm rot="5400000">
            <a:off x="2418557" y="5503069"/>
            <a:ext cx="8731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3324" name="TextBox 48"/>
          <p:cNvSpPr txBox="1">
            <a:spLocks noChangeArrowheads="1"/>
          </p:cNvSpPr>
          <p:nvPr/>
        </p:nvSpPr>
        <p:spPr bwMode="auto">
          <a:xfrm>
            <a:off x="2176463" y="5546725"/>
            <a:ext cx="571500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User3</a:t>
            </a:r>
            <a:endParaRPr lang="en-US" dirty="0"/>
          </a:p>
        </p:txBody>
      </p:sp>
      <p:sp>
        <p:nvSpPr>
          <p:cNvPr id="13325" name="Isosceles Triangle 56"/>
          <p:cNvSpPr>
            <a:spLocks noChangeArrowheads="1"/>
          </p:cNvSpPr>
          <p:nvPr/>
        </p:nvSpPr>
        <p:spPr bwMode="auto">
          <a:xfrm flipV="1">
            <a:off x="1562100" y="5702300"/>
            <a:ext cx="428625" cy="2143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13326" name="Straight Connector 57"/>
          <p:cNvCxnSpPr>
            <a:cxnSpLocks noChangeShapeType="1"/>
            <a:stCxn id="13325" idx="0"/>
            <a:endCxn id="13327" idx="0"/>
          </p:cNvCxnSpPr>
          <p:nvPr/>
        </p:nvCxnSpPr>
        <p:spPr bwMode="auto">
          <a:xfrm rot="5400000">
            <a:off x="1732757" y="5960269"/>
            <a:ext cx="8731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3327" name="TextBox 58"/>
          <p:cNvSpPr txBox="1">
            <a:spLocks noChangeArrowheads="1"/>
          </p:cNvSpPr>
          <p:nvPr/>
        </p:nvSpPr>
        <p:spPr bwMode="auto">
          <a:xfrm>
            <a:off x="1490663" y="6003925"/>
            <a:ext cx="571500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User2</a:t>
            </a:r>
            <a:endParaRPr lang="en-US" dirty="0"/>
          </a:p>
        </p:txBody>
      </p:sp>
      <p:sp>
        <p:nvSpPr>
          <p:cNvPr id="13328" name="Isosceles Triangle 59"/>
          <p:cNvSpPr>
            <a:spLocks noChangeArrowheads="1"/>
          </p:cNvSpPr>
          <p:nvPr/>
        </p:nvSpPr>
        <p:spPr bwMode="auto">
          <a:xfrm flipV="1">
            <a:off x="441325" y="5276850"/>
            <a:ext cx="428625" cy="2143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13329" name="Straight Connector 60"/>
          <p:cNvCxnSpPr>
            <a:cxnSpLocks noChangeShapeType="1"/>
            <a:stCxn id="13328" idx="0"/>
            <a:endCxn id="13330" idx="0"/>
          </p:cNvCxnSpPr>
          <p:nvPr/>
        </p:nvCxnSpPr>
        <p:spPr bwMode="auto">
          <a:xfrm rot="5400000">
            <a:off x="611982" y="5534819"/>
            <a:ext cx="8731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3330" name="TextBox 61"/>
          <p:cNvSpPr txBox="1">
            <a:spLocks noChangeArrowheads="1"/>
          </p:cNvSpPr>
          <p:nvPr/>
        </p:nvSpPr>
        <p:spPr bwMode="auto">
          <a:xfrm>
            <a:off x="369888" y="5578475"/>
            <a:ext cx="571500" cy="27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User1</a:t>
            </a:r>
            <a:endParaRPr lang="en-US" dirty="0"/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1004888" y="3927475"/>
            <a:ext cx="1163637" cy="593725"/>
            <a:chOff x="1971304" y="4166260"/>
            <a:chExt cx="1553688" cy="890649"/>
          </a:xfrm>
        </p:grpSpPr>
        <p:sp>
          <p:nvSpPr>
            <p:cNvPr id="20" name="Arc 19"/>
            <p:cNvSpPr/>
            <p:nvPr/>
          </p:nvSpPr>
          <p:spPr bwMode="auto">
            <a:xfrm flipV="1">
              <a:off x="1971304" y="4166260"/>
              <a:ext cx="1401075" cy="890649"/>
            </a:xfrm>
            <a:prstGeom prst="arc">
              <a:avLst>
                <a:gd name="adj1" fmla="val 16701048"/>
                <a:gd name="adj2" fmla="val 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Arc 20"/>
            <p:cNvSpPr/>
            <p:nvPr/>
          </p:nvSpPr>
          <p:spPr bwMode="auto">
            <a:xfrm flipH="1" flipV="1">
              <a:off x="2123917" y="4166260"/>
              <a:ext cx="1401075" cy="890649"/>
            </a:xfrm>
            <a:prstGeom prst="arc">
              <a:avLst>
                <a:gd name="adj1" fmla="val 16590506"/>
                <a:gd name="adj2" fmla="val 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636588" y="4079875"/>
            <a:ext cx="1684337" cy="774700"/>
            <a:chOff x="1971304" y="4166260"/>
            <a:chExt cx="1553688" cy="890649"/>
          </a:xfrm>
        </p:grpSpPr>
        <p:sp>
          <p:nvSpPr>
            <p:cNvPr id="23" name="Arc 22"/>
            <p:cNvSpPr/>
            <p:nvPr/>
          </p:nvSpPr>
          <p:spPr bwMode="auto">
            <a:xfrm flipV="1">
              <a:off x="1971304" y="4166260"/>
              <a:ext cx="1401394" cy="890649"/>
            </a:xfrm>
            <a:prstGeom prst="arc">
              <a:avLst>
                <a:gd name="adj1" fmla="val 16721945"/>
                <a:gd name="adj2" fmla="val 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rc 23"/>
            <p:cNvSpPr/>
            <p:nvPr/>
          </p:nvSpPr>
          <p:spPr bwMode="auto">
            <a:xfrm flipH="1" flipV="1">
              <a:off x="2123598" y="4166260"/>
              <a:ext cx="1401394" cy="890649"/>
            </a:xfrm>
            <a:prstGeom prst="arc">
              <a:avLst>
                <a:gd name="adj1" fmla="val 16499813"/>
                <a:gd name="adj2" fmla="val 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6" name="Arc 25"/>
          <p:cNvSpPr/>
          <p:nvPr/>
        </p:nvSpPr>
        <p:spPr bwMode="auto">
          <a:xfrm flipV="1">
            <a:off x="152400" y="3962400"/>
            <a:ext cx="2344738" cy="1320800"/>
          </a:xfrm>
          <a:prstGeom prst="arc">
            <a:avLst>
              <a:gd name="adj1" fmla="val 17001567"/>
              <a:gd name="adj2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Arc 26"/>
          <p:cNvSpPr/>
          <p:nvPr/>
        </p:nvSpPr>
        <p:spPr bwMode="auto">
          <a:xfrm flipH="1" flipV="1">
            <a:off x="369888" y="3949700"/>
            <a:ext cx="2344737" cy="1320800"/>
          </a:xfrm>
          <a:prstGeom prst="arc">
            <a:avLst>
              <a:gd name="adj1" fmla="val 16555892"/>
              <a:gd name="adj2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35" name="AutoShape 28" descr="Image result for Shopping Mall"/>
          <p:cNvSpPr>
            <a:spLocks noChangeAspect="1" noChangeArrowheads="1"/>
          </p:cNvSpPr>
          <p:nvPr/>
        </p:nvSpPr>
        <p:spPr bwMode="auto">
          <a:xfrm>
            <a:off x="130175" y="-411163"/>
            <a:ext cx="1209675" cy="86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AutoShape 30" descr="Image result for Shopping Mall"/>
          <p:cNvSpPr>
            <a:spLocks noChangeAspect="1" noChangeArrowheads="1"/>
          </p:cNvSpPr>
          <p:nvPr/>
        </p:nvSpPr>
        <p:spPr bwMode="auto">
          <a:xfrm>
            <a:off x="130175" y="-411163"/>
            <a:ext cx="1209675" cy="86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7" name="AutoShape 32" descr="Image result for Shopping Mall"/>
          <p:cNvSpPr>
            <a:spLocks noChangeAspect="1" noChangeArrowheads="1"/>
          </p:cNvSpPr>
          <p:nvPr/>
        </p:nvSpPr>
        <p:spPr bwMode="auto">
          <a:xfrm>
            <a:off x="920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3338" name="Picture 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828800"/>
            <a:ext cx="2857500" cy="1752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32" name="Isosceles Triangle 40"/>
          <p:cNvSpPr>
            <a:spLocks noChangeArrowheads="1"/>
          </p:cNvSpPr>
          <p:nvPr/>
        </p:nvSpPr>
        <p:spPr bwMode="auto">
          <a:xfrm flipV="1">
            <a:off x="1043608" y="3789040"/>
            <a:ext cx="428625" cy="2143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41"/>
          <p:cNvCxnSpPr>
            <a:cxnSpLocks noChangeShapeType="1"/>
          </p:cNvCxnSpPr>
          <p:nvPr/>
        </p:nvCxnSpPr>
        <p:spPr bwMode="auto">
          <a:xfrm rot="5400000">
            <a:off x="1152476" y="4113931"/>
            <a:ext cx="21431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34" name="Slide Number Placeholder 3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35" name="Footer Placeholder 3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  <p:sp>
        <p:nvSpPr>
          <p:cNvPr id="66" name="Isosceles Triangle 40"/>
          <p:cNvSpPr>
            <a:spLocks noChangeArrowheads="1"/>
          </p:cNvSpPr>
          <p:nvPr/>
        </p:nvSpPr>
        <p:spPr bwMode="auto">
          <a:xfrm flipV="1">
            <a:off x="1335063" y="3501008"/>
            <a:ext cx="428625" cy="214312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67" name="Straight Connector 41"/>
          <p:cNvCxnSpPr>
            <a:cxnSpLocks noChangeShapeType="1"/>
            <a:stCxn id="66" idx="0"/>
          </p:cNvCxnSpPr>
          <p:nvPr/>
        </p:nvCxnSpPr>
        <p:spPr bwMode="auto">
          <a:xfrm rot="5400000">
            <a:off x="1442218" y="3822477"/>
            <a:ext cx="21431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69" name="Straight Connector 68"/>
          <p:cNvCxnSpPr/>
          <p:nvPr/>
        </p:nvCxnSpPr>
        <p:spPr bwMode="auto">
          <a:xfrm>
            <a:off x="1547664" y="3861048"/>
            <a:ext cx="504056" cy="64807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1115616" y="3861048"/>
            <a:ext cx="432048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Arrow Connector 74"/>
          <p:cNvCxnSpPr>
            <a:endCxn id="13325" idx="3"/>
          </p:cNvCxnSpPr>
          <p:nvPr/>
        </p:nvCxnSpPr>
        <p:spPr bwMode="auto">
          <a:xfrm>
            <a:off x="1259632" y="4221088"/>
            <a:ext cx="516781" cy="148121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/>
          <p:cNvCxnSpPr>
            <a:endCxn id="13325" idx="3"/>
          </p:cNvCxnSpPr>
          <p:nvPr/>
        </p:nvCxnSpPr>
        <p:spPr bwMode="auto">
          <a:xfrm flipH="1">
            <a:off x="1776413" y="4221088"/>
            <a:ext cx="59283" cy="1481212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Oval 80"/>
          <p:cNvSpPr/>
          <p:nvPr/>
        </p:nvSpPr>
        <p:spPr bwMode="auto">
          <a:xfrm>
            <a:off x="1475656" y="3789040"/>
            <a:ext cx="144016" cy="21602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1187624" y="4149080"/>
            <a:ext cx="144016" cy="21602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1763688" y="4149080"/>
            <a:ext cx="144016" cy="21602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Angular information is complimentary and orthogonal to TOF (e.g. in polar coordinates) </a:t>
            </a:r>
            <a:r>
              <a:rPr lang="en-US" sz="2000" b="0" dirty="0" err="1" smtClean="0"/>
              <a:t>Wifi</a:t>
            </a:r>
            <a:r>
              <a:rPr lang="en-US" sz="2000" b="0" dirty="0" smtClean="0"/>
              <a:t> has phase and amplitude information between antennas;  Impulse response is complex; we have both measurements together</a:t>
            </a:r>
          </a:p>
          <a:p>
            <a:r>
              <a:rPr lang="en-US" sz="2000" b="0" dirty="0" smtClean="0"/>
              <a:t>Can be related to/re use FTM framework if we adopt transmission of multi-antenna (MIMO) MCS, and VHT-LTF (TBD)</a:t>
            </a:r>
          </a:p>
          <a:p>
            <a:r>
              <a:rPr lang="en-US" sz="2000" b="0" dirty="0" smtClean="0"/>
              <a:t>Even if Beacon device doesn’t know its position, we can enable exchanging relative positions between devices/mobile users</a:t>
            </a:r>
          </a:p>
          <a:p>
            <a:r>
              <a:rPr lang="en-US" sz="2000" b="0" dirty="0" smtClean="0"/>
              <a:t>One mobile, and two-fixed devices use case is common for locating printers, (AP, and Printer fixed; user mobile) etc. on a floor by mobile users</a:t>
            </a:r>
          </a:p>
          <a:p>
            <a:pPr>
              <a:buNone/>
            </a:pPr>
            <a:endParaRPr lang="en-US" sz="2000" b="0" dirty="0" smtClean="0"/>
          </a:p>
          <a:p>
            <a:pPr>
              <a:buNone/>
            </a:pPr>
            <a:endParaRPr lang="en-US" sz="1800" b="0" dirty="0" smtClean="0"/>
          </a:p>
          <a:p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3: Interactive Gaming Gestures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427984" y="1484784"/>
            <a:ext cx="4038600" cy="4114800"/>
          </a:xfrm>
        </p:spPr>
        <p:txBody>
          <a:bodyPr/>
          <a:lstStyle/>
          <a:p>
            <a:r>
              <a:rPr lang="en-US" sz="1400" b="0" dirty="0" smtClean="0"/>
              <a:t>AP with multiple antenna platform is deployed inside the gaming console  or inside the display unit.</a:t>
            </a:r>
          </a:p>
          <a:p>
            <a:r>
              <a:rPr lang="en-US" sz="1400" b="0" dirty="0" smtClean="0"/>
              <a:t>User with handheld controller or a headset is equipped with DF module.</a:t>
            </a:r>
          </a:p>
          <a:p>
            <a:r>
              <a:rPr lang="en-US" sz="1400" b="0" dirty="0" smtClean="0"/>
              <a:t>User may have more one antenna, so that orientation of the user device relative to AP can be known</a:t>
            </a:r>
          </a:p>
          <a:p>
            <a:r>
              <a:rPr lang="en-US" sz="1400" b="0" dirty="0" smtClean="0"/>
              <a:t>In this use-case both </a:t>
            </a:r>
            <a:r>
              <a:rPr lang="en-US" sz="1400" b="0" dirty="0" err="1" smtClean="0"/>
              <a:t>AoA</a:t>
            </a:r>
            <a:r>
              <a:rPr lang="en-US" sz="1400" b="0" dirty="0" smtClean="0"/>
              <a:t> and </a:t>
            </a:r>
            <a:r>
              <a:rPr lang="en-US" sz="1400" b="0" dirty="0" err="1" smtClean="0"/>
              <a:t>AoD</a:t>
            </a:r>
            <a:r>
              <a:rPr lang="en-US" sz="1400" b="0" dirty="0" smtClean="0"/>
              <a:t> measurements may be performed</a:t>
            </a:r>
          </a:p>
          <a:p>
            <a:r>
              <a:rPr lang="en-US" sz="1400" b="0" dirty="0" smtClean="0"/>
              <a:t>DF positioning is used to detect user gesture and/or helmet movement which provides control information to  the interactive gaming applications</a:t>
            </a:r>
          </a:p>
          <a:p>
            <a:r>
              <a:rPr lang="en-US" sz="1400" b="0" dirty="0" smtClean="0"/>
              <a:t>Probing with multiple antennas can be used to improve measurement accuracy</a:t>
            </a:r>
          </a:p>
          <a:p>
            <a:r>
              <a:rPr lang="en-US" sz="1400" b="0" dirty="0" smtClean="0"/>
              <a:t>AOA/AOD has higher resolution when length scales are smaller</a:t>
            </a:r>
          </a:p>
          <a:p>
            <a:r>
              <a:rPr lang="en-US" sz="1400" b="0" dirty="0" smtClean="0"/>
              <a:t>Much less multipath in such a LOS based </a:t>
            </a:r>
            <a:r>
              <a:rPr lang="en-US" sz="1400" b="0" dirty="0" err="1" smtClean="0"/>
              <a:t>gameplay</a:t>
            </a:r>
            <a:r>
              <a:rPr lang="en-US" sz="1400" b="0" dirty="0" smtClean="0"/>
              <a:t> </a:t>
            </a:r>
          </a:p>
          <a:p>
            <a:endParaRPr lang="en-US" sz="1800" b="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905000"/>
            <a:ext cx="4313238" cy="2438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In this use-case, packets can be exchanged at few </a:t>
            </a:r>
            <a:r>
              <a:rPr lang="en-US" sz="2000" b="0" dirty="0" err="1" smtClean="0"/>
              <a:t>millisec</a:t>
            </a:r>
            <a:r>
              <a:rPr lang="en-US" sz="2000" b="0" dirty="0" smtClean="0"/>
              <a:t> interval (DF signals), allowing the ability to track the user movement with high precision </a:t>
            </a:r>
          </a:p>
          <a:p>
            <a:r>
              <a:rPr lang="en-US" sz="2000" b="0" dirty="0" smtClean="0"/>
              <a:t>User gestures can be interpreted by tracking successive measurements.  Multiple antenna’s mounted in 3-D can track movements in the plane perpendicular to LOS direction, as well as movements along LOS direction </a:t>
            </a:r>
          </a:p>
          <a:p>
            <a:r>
              <a:rPr lang="en-US" sz="2000" b="0" dirty="0" smtClean="0"/>
              <a:t>Independently probing at different frequencies/channels can be used to remove spatial aliases and arrive at true relative location and orientation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4 – Asset Tracking and </a:t>
            </a:r>
            <a:r>
              <a:rPr lang="en-US" dirty="0" err="1" smtClean="0"/>
              <a:t>GeoFence</a:t>
            </a:r>
            <a:r>
              <a:rPr lang="en-US" dirty="0" smtClean="0"/>
              <a:t> Enforcement with AOA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419872" y="1772816"/>
            <a:ext cx="5038328" cy="4114800"/>
          </a:xfrm>
        </p:spPr>
        <p:txBody>
          <a:bodyPr/>
          <a:lstStyle/>
          <a:p>
            <a:r>
              <a:rPr lang="en-US" sz="2000" b="0" dirty="0" smtClean="0"/>
              <a:t>One or multiple APs equipped with multiple antennas are deployed in a venue.</a:t>
            </a:r>
          </a:p>
          <a:p>
            <a:r>
              <a:rPr lang="en-US" sz="2000" b="0" dirty="0" smtClean="0"/>
              <a:t>STA continue to transmit signal to APs.  The signals can be plain/simple packets of FTM frames; or any packets   </a:t>
            </a:r>
          </a:p>
          <a:p>
            <a:r>
              <a:rPr lang="en-US" sz="2000" b="0" dirty="0" smtClean="0"/>
              <a:t>The AP’s are coordinated in a measurement epoch.  One or multiple APs tracks STA’s position via </a:t>
            </a:r>
            <a:r>
              <a:rPr lang="en-US" sz="2000" b="0" dirty="0" err="1" smtClean="0"/>
              <a:t>AoA</a:t>
            </a:r>
            <a:r>
              <a:rPr lang="en-US" sz="2000" b="0" dirty="0" smtClean="0"/>
              <a:t> measurements.  </a:t>
            </a:r>
          </a:p>
          <a:p>
            <a:r>
              <a:rPr lang="en-US" sz="2000" b="0" dirty="0" smtClean="0"/>
              <a:t>In addition, APs may exchange TDOA information (Time difference of arrival) </a:t>
            </a:r>
          </a:p>
          <a:p>
            <a:r>
              <a:rPr lang="en-US" sz="2000" b="0" dirty="0" smtClean="0"/>
              <a:t>APs may determine when STA is in/out of a particular geo-fence region, by locating AP at strategic locations with respect to venue coordinates</a:t>
            </a:r>
          </a:p>
          <a:p>
            <a:pPr>
              <a:buNone/>
            </a:pPr>
            <a:endParaRPr lang="en-US" b="0" dirty="0" smtClean="0"/>
          </a:p>
        </p:txBody>
      </p:sp>
      <p:cxnSp>
        <p:nvCxnSpPr>
          <p:cNvPr id="17416" name="Straight Connector 41"/>
          <p:cNvCxnSpPr>
            <a:cxnSpLocks noChangeShapeType="1"/>
            <a:stCxn id="17415" idx="0"/>
          </p:cNvCxnSpPr>
          <p:nvPr/>
        </p:nvCxnSpPr>
        <p:spPr bwMode="auto">
          <a:xfrm>
            <a:off x="607602" y="2347168"/>
            <a:ext cx="2246" cy="2143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7417" name="TextBox 42"/>
          <p:cNvSpPr txBox="1">
            <a:spLocks noChangeArrowheads="1"/>
          </p:cNvSpPr>
          <p:nvPr/>
        </p:nvSpPr>
        <p:spPr bwMode="auto">
          <a:xfrm>
            <a:off x="755576" y="2276872"/>
            <a:ext cx="6096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AP1</a:t>
            </a:r>
          </a:p>
        </p:txBody>
      </p:sp>
      <p:cxnSp>
        <p:nvCxnSpPr>
          <p:cNvPr id="17419" name="Straight Connector 41"/>
          <p:cNvCxnSpPr>
            <a:cxnSpLocks noChangeShapeType="1"/>
            <a:stCxn id="17418" idx="0"/>
          </p:cNvCxnSpPr>
          <p:nvPr/>
        </p:nvCxnSpPr>
        <p:spPr bwMode="auto">
          <a:xfrm>
            <a:off x="2794232" y="4175968"/>
            <a:ext cx="25416" cy="2143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7422" name="Straight Connector 60"/>
          <p:cNvCxnSpPr>
            <a:cxnSpLocks noChangeShapeType="1"/>
            <a:endCxn id="17423" idx="0"/>
          </p:cNvCxnSpPr>
          <p:nvPr/>
        </p:nvCxnSpPr>
        <p:spPr bwMode="auto">
          <a:xfrm>
            <a:off x="961044" y="3637806"/>
            <a:ext cx="0" cy="873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7426" name="TextBox 42"/>
          <p:cNvSpPr txBox="1">
            <a:spLocks noChangeArrowheads="1"/>
          </p:cNvSpPr>
          <p:nvPr/>
        </p:nvSpPr>
        <p:spPr bwMode="auto">
          <a:xfrm>
            <a:off x="827584" y="2924944"/>
            <a:ext cx="609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/>
              <a:t>AoA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395536" y="2132856"/>
            <a:ext cx="3600400" cy="2178050"/>
            <a:chOff x="3419872" y="4149080"/>
            <a:chExt cx="3638550" cy="2178050"/>
          </a:xfrm>
        </p:grpSpPr>
        <p:sp>
          <p:nvSpPr>
            <p:cNvPr id="17424" name="Freeform 15"/>
            <p:cNvSpPr>
              <a:spLocks/>
            </p:cNvSpPr>
            <p:nvPr/>
          </p:nvSpPr>
          <p:spPr bwMode="auto">
            <a:xfrm>
              <a:off x="3700463" y="4656138"/>
              <a:ext cx="160337" cy="685800"/>
            </a:xfrm>
            <a:custGeom>
              <a:avLst/>
              <a:gdLst>
                <a:gd name="T0" fmla="*/ 154112 w 160867"/>
                <a:gd name="T1" fmla="*/ 685800 h 685800"/>
                <a:gd name="T2" fmla="*/ 64889 w 160867"/>
                <a:gd name="T3" fmla="*/ 389466 h 685800"/>
                <a:gd name="T4" fmla="*/ 105444 w 160867"/>
                <a:gd name="T5" fmla="*/ 406400 h 685800"/>
                <a:gd name="T6" fmla="*/ 0 w 160867"/>
                <a:gd name="T7" fmla="*/ 0 h 6858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867"/>
                <a:gd name="T13" fmla="*/ 0 h 685800"/>
                <a:gd name="T14" fmla="*/ 160867 w 160867"/>
                <a:gd name="T15" fmla="*/ 685800 h 6858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867" h="685800">
                  <a:moveTo>
                    <a:pt x="160867" y="685800"/>
                  </a:moveTo>
                  <a:cubicBezTo>
                    <a:pt x="118534" y="560916"/>
                    <a:pt x="76201" y="436033"/>
                    <a:pt x="67734" y="389466"/>
                  </a:cubicBezTo>
                  <a:cubicBezTo>
                    <a:pt x="59267" y="342899"/>
                    <a:pt x="121356" y="471311"/>
                    <a:pt x="110067" y="406400"/>
                  </a:cubicBezTo>
                  <a:cubicBezTo>
                    <a:pt x="98778" y="341489"/>
                    <a:pt x="49389" y="170744"/>
                    <a:pt x="0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Freeform 16"/>
            <p:cNvSpPr>
              <a:spLocks/>
            </p:cNvSpPr>
            <p:nvPr/>
          </p:nvSpPr>
          <p:spPr bwMode="auto">
            <a:xfrm rot="7800000">
              <a:off x="4729956" y="5425282"/>
              <a:ext cx="160337" cy="685800"/>
            </a:xfrm>
            <a:custGeom>
              <a:avLst/>
              <a:gdLst>
                <a:gd name="T0" fmla="*/ 154112 w 160867"/>
                <a:gd name="T1" fmla="*/ 685800 h 685800"/>
                <a:gd name="T2" fmla="*/ 64889 w 160867"/>
                <a:gd name="T3" fmla="*/ 389466 h 685800"/>
                <a:gd name="T4" fmla="*/ 105444 w 160867"/>
                <a:gd name="T5" fmla="*/ 406400 h 685800"/>
                <a:gd name="T6" fmla="*/ 0 w 160867"/>
                <a:gd name="T7" fmla="*/ 0 h 6858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867"/>
                <a:gd name="T13" fmla="*/ 0 h 685800"/>
                <a:gd name="T14" fmla="*/ 160867 w 160867"/>
                <a:gd name="T15" fmla="*/ 685800 h 6858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867" h="685800">
                  <a:moveTo>
                    <a:pt x="160867" y="685800"/>
                  </a:moveTo>
                  <a:cubicBezTo>
                    <a:pt x="118534" y="560916"/>
                    <a:pt x="76201" y="436033"/>
                    <a:pt x="67734" y="389466"/>
                  </a:cubicBezTo>
                  <a:cubicBezTo>
                    <a:pt x="59267" y="342899"/>
                    <a:pt x="121356" y="471311"/>
                    <a:pt x="110067" y="406400"/>
                  </a:cubicBezTo>
                  <a:cubicBezTo>
                    <a:pt x="98778" y="341489"/>
                    <a:pt x="49389" y="170744"/>
                    <a:pt x="0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3419872" y="4149080"/>
              <a:ext cx="3638550" cy="2178050"/>
              <a:chOff x="3376613" y="4119563"/>
              <a:chExt cx="3638550" cy="2178050"/>
            </a:xfrm>
          </p:grpSpPr>
          <p:sp>
            <p:nvSpPr>
              <p:cNvPr id="17415" name="Isosceles Triangle 40"/>
              <p:cNvSpPr>
                <a:spLocks noChangeArrowheads="1"/>
              </p:cNvSpPr>
              <p:nvPr/>
            </p:nvSpPr>
            <p:spPr bwMode="auto">
              <a:xfrm flipV="1">
                <a:off x="3376613" y="4119563"/>
                <a:ext cx="428625" cy="214312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8" name="Isosceles Triangle 40"/>
              <p:cNvSpPr>
                <a:spLocks noChangeArrowheads="1"/>
              </p:cNvSpPr>
              <p:nvPr/>
            </p:nvSpPr>
            <p:spPr bwMode="auto">
              <a:xfrm flipV="1">
                <a:off x="5586413" y="5948363"/>
                <a:ext cx="428625" cy="214312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0" name="TextBox 42"/>
              <p:cNvSpPr txBox="1">
                <a:spLocks noChangeArrowheads="1"/>
              </p:cNvSpPr>
              <p:nvPr/>
            </p:nvSpPr>
            <p:spPr bwMode="auto">
              <a:xfrm>
                <a:off x="5943600" y="6019800"/>
                <a:ext cx="1071563" cy="277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AP2</a:t>
                </a:r>
              </a:p>
            </p:txBody>
          </p:sp>
          <p:sp>
            <p:nvSpPr>
              <p:cNvPr id="17423" name="TextBox 61"/>
              <p:cNvSpPr txBox="1">
                <a:spLocks noChangeArrowheads="1"/>
              </p:cNvSpPr>
              <p:nvPr/>
            </p:nvSpPr>
            <p:spPr bwMode="auto">
              <a:xfrm>
                <a:off x="3662363" y="5711825"/>
                <a:ext cx="571500" cy="27781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/>
                  <a:t>STA1</a:t>
                </a:r>
              </a:p>
            </p:txBody>
          </p:sp>
          <p:sp>
            <p:nvSpPr>
              <p:cNvPr id="17427" name="TextBox 42"/>
              <p:cNvSpPr txBox="1">
                <a:spLocks noChangeArrowheads="1"/>
              </p:cNvSpPr>
              <p:nvPr/>
            </p:nvSpPr>
            <p:spPr bwMode="auto">
              <a:xfrm>
                <a:off x="4876800" y="5943600"/>
                <a:ext cx="609600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 err="1"/>
                  <a:t>AoA</a:t>
                </a:r>
                <a:endParaRPr lang="en-US" dirty="0"/>
              </a:p>
            </p:txBody>
          </p:sp>
        </p:grpSp>
      </p:grpSp>
      <p:sp>
        <p:nvSpPr>
          <p:cNvPr id="21" name="Slide Number Placeholder 2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907704" y="4725144"/>
            <a:ext cx="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Box 27"/>
          <p:cNvSpPr txBox="1"/>
          <p:nvPr/>
        </p:nvSpPr>
        <p:spPr>
          <a:xfrm>
            <a:off x="971600" y="515719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Outside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ve</a:t>
            </a:r>
            <a:r>
              <a:rPr lang="en-US" dirty="0" smtClean="0"/>
              <a:t> AOA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83768" y="515719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Inside</a:t>
            </a:r>
          </a:p>
          <a:p>
            <a:r>
              <a:rPr lang="en-US" dirty="0" smtClean="0"/>
              <a:t>+</a:t>
            </a:r>
            <a:r>
              <a:rPr lang="en-US" dirty="0" err="1" smtClean="0"/>
              <a:t>ve</a:t>
            </a:r>
            <a:r>
              <a:rPr lang="en-US" dirty="0" smtClean="0"/>
              <a:t> AOA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2123728" y="4941168"/>
            <a:ext cx="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 flipH="1" flipV="1">
            <a:off x="1907704" y="4725144"/>
            <a:ext cx="216024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Oval 34"/>
          <p:cNvSpPr/>
          <p:nvPr/>
        </p:nvSpPr>
        <p:spPr bwMode="auto">
          <a:xfrm>
            <a:off x="1763688" y="4797152"/>
            <a:ext cx="72008" cy="14401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2195736" y="4797152"/>
            <a:ext cx="72008" cy="14401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 flipH="1" flipV="1">
            <a:off x="2123728" y="6453336"/>
            <a:ext cx="216024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 flipH="1" flipV="1">
            <a:off x="1115616" y="5301208"/>
            <a:ext cx="792088" cy="936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Oval 39"/>
          <p:cNvSpPr/>
          <p:nvPr/>
        </p:nvSpPr>
        <p:spPr bwMode="auto">
          <a:xfrm>
            <a:off x="1403648" y="630932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1763688" y="630932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2123728" y="630932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2411760" y="630932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1115616" y="630932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2699792" y="630932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7" name="Straight Connector 46"/>
          <p:cNvCxnSpPr>
            <a:stCxn id="35" idx="6"/>
            <a:endCxn id="36" idx="2"/>
          </p:cNvCxnSpPr>
          <p:nvPr/>
        </p:nvCxnSpPr>
        <p:spPr bwMode="auto">
          <a:xfrm>
            <a:off x="1835696" y="4869160"/>
            <a:ext cx="3600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Arrow Connector 48"/>
          <p:cNvCxnSpPr>
            <a:endCxn id="44" idx="0"/>
          </p:cNvCxnSpPr>
          <p:nvPr/>
        </p:nvCxnSpPr>
        <p:spPr bwMode="auto">
          <a:xfrm flipH="1">
            <a:off x="1151620" y="4869160"/>
            <a:ext cx="900100" cy="14401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2051720" y="4869160"/>
            <a:ext cx="504056" cy="136815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>
            <a:off x="2051720" y="4869160"/>
            <a:ext cx="0" cy="15121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Box 67"/>
          <p:cNvSpPr txBox="1"/>
          <p:nvPr/>
        </p:nvSpPr>
        <p:spPr>
          <a:xfrm>
            <a:off x="1331640" y="213285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Tracking Movement with AOA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23528" y="4653136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GeoFence</a:t>
            </a:r>
            <a:r>
              <a:rPr lang="en-US" dirty="0" smtClean="0"/>
              <a:t> Enforcement with AOA</a:t>
            </a:r>
            <a:endParaRPr lang="en-US" dirty="0"/>
          </a:p>
        </p:txBody>
      </p:sp>
      <p:cxnSp>
        <p:nvCxnSpPr>
          <p:cNvPr id="71" name="Straight Arrow Connector 70"/>
          <p:cNvCxnSpPr/>
          <p:nvPr/>
        </p:nvCxnSpPr>
        <p:spPr bwMode="auto">
          <a:xfrm flipV="1">
            <a:off x="971600" y="3479917"/>
            <a:ext cx="226569" cy="930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Arrow Connector 73"/>
          <p:cNvCxnSpPr>
            <a:stCxn id="84" idx="7"/>
          </p:cNvCxnSpPr>
          <p:nvPr/>
        </p:nvCxnSpPr>
        <p:spPr bwMode="auto">
          <a:xfrm flipV="1">
            <a:off x="1249087" y="3284985"/>
            <a:ext cx="237114" cy="1545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Arrow Connector 74"/>
          <p:cNvCxnSpPr>
            <a:endCxn id="85" idx="3"/>
          </p:cNvCxnSpPr>
          <p:nvPr/>
        </p:nvCxnSpPr>
        <p:spPr bwMode="auto">
          <a:xfrm flipV="1">
            <a:off x="1547664" y="3130423"/>
            <a:ext cx="298577" cy="1036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/>
          <p:cNvCxnSpPr>
            <a:endCxn id="87" idx="2"/>
          </p:cNvCxnSpPr>
          <p:nvPr/>
        </p:nvCxnSpPr>
        <p:spPr bwMode="auto">
          <a:xfrm flipV="1">
            <a:off x="1835696" y="3104964"/>
            <a:ext cx="288032" cy="360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Arrow Connector 76"/>
          <p:cNvCxnSpPr>
            <a:stCxn id="87" idx="7"/>
          </p:cNvCxnSpPr>
          <p:nvPr/>
        </p:nvCxnSpPr>
        <p:spPr bwMode="auto">
          <a:xfrm flipV="1">
            <a:off x="2185191" y="2831846"/>
            <a:ext cx="93098" cy="247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Oval 81"/>
          <p:cNvSpPr/>
          <p:nvPr/>
        </p:nvSpPr>
        <p:spPr bwMode="auto">
          <a:xfrm>
            <a:off x="899592" y="3573016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1475656" y="3212976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1187624" y="342900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1835696" y="306896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2267744" y="2780928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2123728" y="3068960"/>
            <a:ext cx="72008" cy="72008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o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060848"/>
            <a:ext cx="4873369" cy="3312368"/>
          </a:xfrm>
          <a:prstGeom prst="rect">
            <a:avLst/>
          </a:prstGeom>
        </p:spPr>
      </p:pic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5 – Very High Resolution Positioning (Robotics/Machine Vision)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355976" y="1916832"/>
            <a:ext cx="4102224" cy="4179168"/>
          </a:xfrm>
        </p:spPr>
        <p:txBody>
          <a:bodyPr/>
          <a:lstStyle/>
          <a:p>
            <a:r>
              <a:rPr lang="en-US" sz="2000" b="0" dirty="0" smtClean="0"/>
              <a:t>Use case is position/move robotic apparatus/ machine vision systems – in factory etc. with 5GHz </a:t>
            </a:r>
            <a:r>
              <a:rPr lang="en-US" sz="2000" b="0" dirty="0" err="1" smtClean="0"/>
              <a:t>WiFi</a:t>
            </a:r>
            <a:r>
              <a:rPr lang="en-US" sz="2000" b="0" dirty="0" smtClean="0"/>
              <a:t> </a:t>
            </a:r>
          </a:p>
          <a:p>
            <a:r>
              <a:rPr lang="en-US" sz="2000" b="0" dirty="0" smtClean="0"/>
              <a:t>The diagram to the left is to scale – with 5GHz simulation; Assume AOA accuracy is ±2</a:t>
            </a:r>
            <a:r>
              <a:rPr lang="en-US" sz="2000" b="0" baseline="30000" dirty="0" smtClean="0"/>
              <a:t>o </a:t>
            </a:r>
          </a:p>
          <a:p>
            <a:r>
              <a:rPr lang="en-US" sz="2000" b="0" dirty="0" smtClean="0"/>
              <a:t>It is easy to see we can track within a </a:t>
            </a:r>
            <a:r>
              <a:rPr lang="en-US" sz="2000" dirty="0" smtClean="0"/>
              <a:t>few inch accuracy</a:t>
            </a:r>
          </a:p>
          <a:p>
            <a:r>
              <a:rPr lang="en-US" sz="2000" b="0" dirty="0" smtClean="0"/>
              <a:t>Full position calculation with 2x AOD by 2-APs using LOS assumption</a:t>
            </a:r>
          </a:p>
          <a:p>
            <a:r>
              <a:rPr lang="en-US" sz="2000" b="0" dirty="0" smtClean="0"/>
              <a:t>Note: FTM minimum resolution patch (1-meter Green circle) &gt; area of interest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  <p:pic>
        <p:nvPicPr>
          <p:cNvPr id="8195" name="Picture 3" descr="C:\Users\MTK10792\AppData\Local\Microsoft\Windows\Temporary Internet Files\Content.IE5\GX3D275H\left_foot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501008"/>
            <a:ext cx="130133" cy="31169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987824" y="329601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03648" y="494116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429309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TAG 1x1 moves on red</a:t>
            </a:r>
          </a:p>
          <a:p>
            <a:r>
              <a:rPr lang="en-US" dirty="0" smtClean="0"/>
              <a:t>circle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411760" y="450912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AP2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195119" y="2674387"/>
            <a:ext cx="2016224" cy="2016224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Should we include AOA and AOD </a:t>
            </a:r>
            <a:r>
              <a:rPr lang="en-US" sz="2000" b="0" dirty="0" err="1" smtClean="0"/>
              <a:t>usecases</a:t>
            </a:r>
            <a:r>
              <a:rPr lang="en-US" sz="2000" b="0" dirty="0" smtClean="0"/>
              <a:t> for NGP </a:t>
            </a:r>
          </a:p>
          <a:p>
            <a:pPr lvl="1"/>
            <a:r>
              <a:rPr lang="en-US" sz="1600" b="0" dirty="0" smtClean="0"/>
              <a:t>Y:</a:t>
            </a:r>
          </a:p>
          <a:p>
            <a:pPr lvl="1"/>
            <a:r>
              <a:rPr lang="en-US" sz="1600" b="0" dirty="0" smtClean="0"/>
              <a:t>N:</a:t>
            </a:r>
          </a:p>
          <a:p>
            <a:pPr lvl="1"/>
            <a:r>
              <a:rPr lang="en-US" sz="1600" b="0" dirty="0" smtClean="0"/>
              <a:t>A: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Yasantha Rajakarunanayake, MediaTek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41204</TotalTime>
  <Words>982</Words>
  <Application>Microsoft Office PowerPoint</Application>
  <PresentationFormat>On-screen Show (4:3)</PresentationFormat>
  <Paragraphs>118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ACcord-Submission</vt:lpstr>
      <vt:lpstr>Document</vt:lpstr>
      <vt:lpstr>NGP AOA Use Cases</vt:lpstr>
      <vt:lpstr>Use Case 1: Indoor Location with Single AP in one channel</vt:lpstr>
      <vt:lpstr>Use Case 2: AoD Positioning in Mall, simultaneously to many users</vt:lpstr>
      <vt:lpstr>Comments</vt:lpstr>
      <vt:lpstr>Use Case 3: Interactive Gaming Gestures</vt:lpstr>
      <vt:lpstr>Comments</vt:lpstr>
      <vt:lpstr>Use Case 4 – Asset Tracking and GeoFence Enforcement with AOA</vt:lpstr>
      <vt:lpstr>Use Case 5 – Very High Resolution Positioning (Robotics/Machine Vision)</vt:lpstr>
      <vt:lpstr>Strawpoll</vt:lpstr>
    </vt:vector>
  </TitlesOfParts>
  <Company>Cisco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Renegotiation etc</dc:title>
  <dc:creator>Brian Hart</dc:creator>
  <cp:lastModifiedBy>Mediatek</cp:lastModifiedBy>
  <cp:revision>481</cp:revision>
  <cp:lastPrinted>2013-07-10T22:27:23Z</cp:lastPrinted>
  <dcterms:created xsi:type="dcterms:W3CDTF">2009-11-13T19:11:16Z</dcterms:created>
  <dcterms:modified xsi:type="dcterms:W3CDTF">2015-07-15T18:20:19Z</dcterms:modified>
</cp:coreProperties>
</file>