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370" r:id="rId3"/>
    <p:sldId id="352" r:id="rId4"/>
    <p:sldId id="353" r:id="rId5"/>
    <p:sldId id="355" r:id="rId6"/>
    <p:sldId id="356" r:id="rId7"/>
    <p:sldId id="358" r:id="rId8"/>
    <p:sldId id="357" r:id="rId9"/>
    <p:sldId id="359" r:id="rId10"/>
    <p:sldId id="360" r:id="rId11"/>
    <p:sldId id="363" r:id="rId12"/>
    <p:sldId id="362" r:id="rId13"/>
    <p:sldId id="364" r:id="rId14"/>
    <p:sldId id="351" r:id="rId15"/>
    <p:sldId id="345" r:id="rId16"/>
    <p:sldId id="366" r:id="rId17"/>
    <p:sldId id="367" r:id="rId18"/>
    <p:sldId id="365" r:id="rId19"/>
    <p:sldId id="369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6F5"/>
    <a:srgbClr val="007F00"/>
    <a:srgbClr val="00BFBF"/>
    <a:srgbClr val="00C0C0"/>
    <a:srgbClr val="BF00B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2962" autoAdjust="0"/>
  </p:normalViewPr>
  <p:slideViewPr>
    <p:cSldViewPr>
      <p:cViewPr>
        <p:scale>
          <a:sx n="80" d="100"/>
          <a:sy n="80" d="100"/>
        </p:scale>
        <p:origin x="-1301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25012" y="6475413"/>
            <a:ext cx="14189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</a:t>
            </a:r>
            <a:r>
              <a:rPr lang="en-US" altLang="ja-JP" sz="1800" b="1" dirty="0" smtClean="0"/>
              <a:t>0835</a:t>
            </a:r>
            <a:r>
              <a:rPr lang="en-US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652-01-0wng-wng-beyond-802-11ad-a-ultra-high-capacity-and-tpt-wlan-3rd.pptx" TargetMode="External"/><Relationship Id="rId2" Type="http://schemas.openxmlformats.org/officeDocument/2006/relationships/hyperlink" Target="https://mentor.ieee.org/802.11/dcn/14/11-14-1378-03-ng60-phy-rate-for-ng60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339-00-ng60-sc-64apsk-for-11ay.pptx" TargetMode="External"/><Relationship Id="rId5" Type="http://schemas.openxmlformats.org/officeDocument/2006/relationships/hyperlink" Target="https://mentor.ieee.org/802.11/dcn/15/11-15-0601-00-00ay-non-uniform-constellations-for-64qam.pptx" TargetMode="External"/><Relationship Id="rId4" Type="http://schemas.openxmlformats.org/officeDocument/2006/relationships/hyperlink" Target="https://mentor.ieee.org/802.11/dcn/15/11-15-0096-01-ng60-non-uniform-constellations-for-higher-order-qams.pptx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 smtClean="0"/>
              <a:t>July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noProof="0" dirty="0" smtClean="0">
                <a:solidFill>
                  <a:schemeClr val="tx1"/>
                </a:solidFill>
              </a:rPr>
              <a:t>Potential of Non-Uniform Constellations with Peak Power Constraint</a:t>
            </a:r>
            <a:endParaRPr lang="en-US" noProof="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noProof="0" dirty="0"/>
              <a:t>Date</a:t>
            </a:r>
            <a:r>
              <a:rPr lang="en-US" sz="2000" noProof="0" dirty="0" smtClean="0"/>
              <a:t>: </a:t>
            </a:r>
            <a:r>
              <a:rPr lang="en-US" sz="2000" noProof="0" dirty="0" smtClean="0"/>
              <a:t>2015/0</a:t>
            </a:r>
            <a:r>
              <a:rPr lang="en-US" altLang="ja-JP" sz="2000" noProof="0" dirty="0" smtClean="0"/>
              <a:t>7</a:t>
            </a:r>
            <a:r>
              <a:rPr lang="en-US" sz="2000" noProof="0" dirty="0" smtClean="0"/>
              <a:t>/</a:t>
            </a:r>
            <a:r>
              <a:rPr lang="en-US" sz="2000" dirty="0" smtClean="0"/>
              <a:t>15</a:t>
            </a:r>
            <a:endParaRPr lang="en-US" sz="2000" b="0" noProof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523658"/>
              </p:ext>
            </p:extLst>
          </p:nvPr>
        </p:nvGraphicFramePr>
        <p:xfrm>
          <a:off x="509588" y="2679700"/>
          <a:ext cx="7912100" cy="243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0" name="Document" r:id="rId4" imgW="8252039" imgH="2544214" progId="Word.Document.8">
                  <p:embed/>
                </p:oleObj>
              </mc:Choice>
              <mc:Fallback>
                <p:oleObj name="Document" r:id="rId4" imgW="8252039" imgH="254421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79700"/>
                        <a:ext cx="7912100" cy="243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8382000" cy="4114800"/>
              </a:xfrm>
            </p:spPr>
            <p:txBody>
              <a:bodyPr/>
              <a:lstStyle/>
              <a:p>
                <a:r>
                  <a:rPr kumimoji="1" lang="en-US" altLang="ja-JP" noProof="0" dirty="0" smtClean="0"/>
                  <a:t>Coding gain and PAPR are clearly dependent</a:t>
                </a:r>
              </a:p>
              <a:p>
                <a:pPr lvl="1"/>
                <a:r>
                  <a:rPr kumimoji="1" lang="en-US" altLang="ja-JP" sz="1800" noProof="0" dirty="0" smtClean="0"/>
                  <a:t>Tradeoff between</a:t>
                </a:r>
                <a:br>
                  <a:rPr kumimoji="1" lang="en-US" altLang="ja-JP" sz="1800" noProof="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800" i="1" noProof="0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altLang="ja-JP" sz="1800" b="0" i="1" noProof="0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kumimoji="1" lang="de-DE" altLang="ja-JP" sz="1800" b="0" i="1" noProof="0" smtClean="0">
                            <a:latin typeface="Cambria Math"/>
                          </a:rPr>
                          <m:t>𝑐</m:t>
                        </m:r>
                      </m:sub>
                    </m:sSub>
                  </m:oMath>
                </a14:m>
                <a:r>
                  <a:rPr kumimoji="1" lang="en-US" altLang="ja-JP" sz="1800" noProof="0" dirty="0" smtClean="0"/>
                  <a:t> and </a:t>
                </a:r>
                <a14:m>
                  <m:oMath xmlns:m="http://schemas.openxmlformats.org/officeDocument/2006/math">
                    <m:r>
                      <a:rPr kumimoji="1" lang="ja-JP" altLang="en-US" sz="1800" i="1" noProof="0" smtClean="0">
                        <a:latin typeface="Cambria Math"/>
                      </a:rPr>
                      <m:t>𝜅</m:t>
                    </m:r>
                  </m:oMath>
                </a14:m>
                <a:r>
                  <a:rPr kumimoji="1" lang="en-US" altLang="ja-JP" sz="1800" noProof="0" dirty="0" smtClean="0"/>
                  <a:t> required</a:t>
                </a:r>
              </a:p>
              <a:p>
                <a:pPr lvl="1"/>
                <a:r>
                  <a:rPr kumimoji="1" lang="en-US" altLang="ja-JP" sz="1800" noProof="0" dirty="0" smtClean="0"/>
                  <a:t>Cat. A requires</a:t>
                </a:r>
                <a:r>
                  <a:rPr kumimoji="1" lang="de-DE" altLang="ja-JP" sz="1800" i="1" noProof="0" dirty="0" smtClean="0">
                    <a:latin typeface="Cambria Math"/>
                  </a:rPr>
                  <a:t/>
                </a:r>
                <a:br>
                  <a:rPr kumimoji="1" lang="de-DE" altLang="ja-JP" sz="1800" i="1" noProof="0" dirty="0" smtClean="0">
                    <a:latin typeface="Cambria Math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800" i="1" noProof="0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altLang="ja-JP" sz="1800" b="0" i="1" noProof="0" dirty="0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kumimoji="1" lang="de-DE" altLang="ja-JP" sz="1800" b="0" i="1" noProof="0" dirty="0" smtClean="0">
                            <a:latin typeface="Cambria Math"/>
                          </a:rPr>
                          <m:t>𝑐</m:t>
                        </m:r>
                      </m:sub>
                    </m:sSub>
                    <m:r>
                      <a:rPr kumimoji="1" lang="de-DE" altLang="ja-JP" sz="1800" b="0" i="1" noProof="0" dirty="0" smtClean="0">
                        <a:latin typeface="Cambria Math"/>
                      </a:rPr>
                      <m:t>&lt;</m:t>
                    </m:r>
                    <m:r>
                      <m:rPr>
                        <m:nor/>
                      </m:rPr>
                      <a:rPr kumimoji="1" lang="de-DE" altLang="ja-JP" sz="1800" b="0" i="0" noProof="0" dirty="0" smtClean="0">
                        <a:latin typeface="Cambria Math"/>
                      </a:rPr>
                      <m:t>0 </m:t>
                    </m:r>
                    <m:r>
                      <m:rPr>
                        <m:nor/>
                      </m:rPr>
                      <a:rPr kumimoji="1" lang="de-DE" altLang="ja-JP" sz="1800" b="0" i="0" noProof="0" dirty="0" smtClean="0">
                        <a:latin typeface="Cambria Math"/>
                      </a:rPr>
                      <m:t>dB</m:t>
                    </m:r>
                  </m:oMath>
                </a14:m>
                <a:endParaRPr kumimoji="1" lang="de-DE" altLang="ja-JP" sz="1800" b="0" noProof="0" dirty="0" smtClean="0"/>
              </a:p>
              <a:p>
                <a:pPr lvl="1"/>
                <a:r>
                  <a:rPr kumimoji="1" lang="en-US" altLang="ja-JP" sz="1800" dirty="0"/>
                  <a:t>UC has poorest </a:t>
                </a:r>
                <a:br>
                  <a:rPr kumimoji="1" lang="en-US" altLang="ja-JP" sz="1800" dirty="0"/>
                </a:br>
                <a:r>
                  <a:rPr kumimoji="1" lang="en-US" altLang="ja-JP" sz="1800" dirty="0" smtClean="0"/>
                  <a:t>performance</a:t>
                </a:r>
                <a:endParaRPr kumimoji="1" lang="en-US" altLang="ja-JP" sz="1800" noProof="0" dirty="0" smtClean="0"/>
              </a:p>
            </p:txBody>
          </p:sp>
        </mc:Choice>
        <mc:Fallback>
          <p:sp>
            <p:nvSpPr>
              <p:cNvPr id="9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8382000" cy="4114800"/>
              </a:xfrm>
              <a:blipFill rotWithShape="1">
                <a:blip r:embed="rId2"/>
                <a:stretch>
                  <a:fillRect l="-1018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Results: Coding Gain vs. PAPR for rate 1/2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 smtClean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1" y="6475413"/>
            <a:ext cx="137377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2438400"/>
            <a:ext cx="5342858" cy="40000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 bwMode="auto">
          <a:xfrm flipV="1">
            <a:off x="4495800" y="2971800"/>
            <a:ext cx="0" cy="1440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3" name="TextBox 12"/>
          <p:cNvSpPr txBox="1"/>
          <p:nvPr/>
        </p:nvSpPr>
        <p:spPr>
          <a:xfrm>
            <a:off x="4619706" y="2738735"/>
            <a:ext cx="506421" cy="461665"/>
          </a:xfrm>
          <a:prstGeom prst="rect">
            <a:avLst/>
          </a:prstGeom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mpr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perf.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rot="16200000" flipH="1" flipV="1">
            <a:off x="5215800" y="5147400"/>
            <a:ext cx="0" cy="1440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5" name="TextBox 14"/>
          <p:cNvSpPr txBox="1"/>
          <p:nvPr/>
        </p:nvSpPr>
        <p:spPr>
          <a:xfrm>
            <a:off x="4252796" y="5289604"/>
            <a:ext cx="506421" cy="461665"/>
          </a:xfrm>
          <a:prstGeom prst="rect">
            <a:avLst/>
          </a:prstGeom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 smtClean="0"/>
              <a:t>impr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perf.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47068275"/>
                  </p:ext>
                </p:extLst>
              </p:nvPr>
            </p:nvGraphicFramePr>
            <p:xfrm>
              <a:off x="1066800" y="4511040"/>
              <a:ext cx="2232000" cy="1768539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615724"/>
                    <a:gridCol w="538759"/>
                    <a:gridCol w="1077517"/>
                  </a:tblGrid>
                  <a:tr h="5153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NUC Cat.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400" i="1" dirty="0" smtClean="0">
                                    <a:latin typeface="Cambria Math"/>
                                  </a:rPr>
                                  <m:t>𝑔</m:t>
                                </m:r>
                                <m:r>
                                  <a:rPr kumimoji="1" lang="en-US" altLang="ja-JP" sz="1400" i="1" baseline="-25000" dirty="0" err="1" smtClean="0">
                                    <a:latin typeface="Cambria Math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US" sz="1400" i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smtClean="0">
                                    <a:latin typeface="Cambria Math"/>
                                    <a:ea typeface="Cambria Math"/>
                                  </a:rPr>
                                  <m:t>𝜿</m:t>
                                </m:r>
                              </m:oMath>
                            </m:oMathPara>
                          </a14:m>
                          <a:endParaRPr lang="en-US" sz="1400" i="1" dirty="0"/>
                        </a:p>
                      </a:txBody>
                      <a:tcPr anchor="ctr"/>
                    </a:tc>
                  </a:tr>
                  <a:tr h="3031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A</a:t>
                          </a:r>
                          <a:endParaRPr lang="en-US" sz="14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400" i="1" dirty="0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nor/>
                                      </m:rPr>
                                      <a:rPr lang="de-DE" sz="1400" b="0" i="0" dirty="0" smtClean="0">
                                        <a:latin typeface="Cambria Math"/>
                                      </a:rPr>
                                      <m:t>max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{"/>
                                        <m:endChr m:val="}"/>
                                        <m:ctrlPr>
                                          <a:rPr lang="en-US" sz="1400" i="1" dirty="0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 dirty="0" smtClean="0">
                                            <a:latin typeface="Cambria Math"/>
                                          </a:rPr>
                                          <m:t>𝑔</m:t>
                                        </m:r>
                                        <m:r>
                                          <a:rPr lang="en-US" sz="1400" i="1" baseline="-25000" dirty="0" err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  <m:r>
                                          <a:rPr lang="en-US" sz="1400" i="1" dirty="0" err="1" smtClean="0"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400" i="1" dirty="0" smtClean="0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sz="1400" b="0" i="1" dirty="0" smtClean="0">
                                                <a:latin typeface="Cambria Math"/>
                                              </a:rPr>
                                              <m:t>𝑔</m:t>
                                            </m:r>
                                          </m:e>
                                          <m:sub>
                                            <m:r>
                                              <a:rPr lang="de-DE" sz="1400" b="0" i="1" dirty="0" smtClean="0">
                                                <a:latin typeface="Cambria Math"/>
                                              </a:rPr>
                                              <m:t>𝑝</m:t>
                                            </m:r>
                                          </m:sub>
                                        </m:sSub>
                                        <m:r>
                                          <a:rPr lang="de-DE" sz="1400" b="0" i="1" dirty="0" smtClean="0">
                                            <a:latin typeface="Cambria Math"/>
                                          </a:rPr>
                                          <m:t>(</m:t>
                                        </m:r>
                                        <m:r>
                                          <a:rPr lang="de-DE" sz="1400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  <m:t>𝜅</m:t>
                                        </m:r>
                                        <m:r>
                                          <a:rPr lang="de-DE" sz="1400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  <m:t>)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en-US" sz="1400" i="1" dirty="0" smtClean="0">
                                    <a:latin typeface="Cambria Math"/>
                                  </a:rPr>
                                  <m:t>⁡</m:t>
                                </m:r>
                              </m:oMath>
                            </m:oMathPara>
                          </a14:m>
                          <a:endParaRPr lang="en-US" sz="1400" i="1" baseline="-25000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031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B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≈ 0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min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031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C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max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2.77dB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031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max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unconstraint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47068275"/>
                  </p:ext>
                </p:extLst>
              </p:nvPr>
            </p:nvGraphicFramePr>
            <p:xfrm>
              <a:off x="1066800" y="4511040"/>
              <a:ext cx="2232000" cy="1768539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615724"/>
                    <a:gridCol w="538759"/>
                    <a:gridCol w="1077517"/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NUC Cat.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l="-114773" t="-1176" r="-202273" b="-25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l="-106780" t="-1176" r="-565" b="-252941"/>
                          </a:stretch>
                        </a:blipFill>
                      </a:tcPr>
                    </a:tc>
                  </a:tr>
                  <a:tr h="33597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A</a:t>
                          </a:r>
                          <a:endParaRPr lang="en-US" sz="14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l="-38113" t="-156364" r="-377" b="-29090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B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≈ 0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min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C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max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2.77dB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max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unconstraint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5623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8382000" cy="4114800"/>
              </a:xfrm>
            </p:spPr>
            <p:txBody>
              <a:bodyPr/>
              <a:lstStyle/>
              <a:p>
                <a:r>
                  <a:rPr kumimoji="1" lang="en-US" altLang="ja-JP" noProof="0" dirty="0" smtClean="0"/>
                  <a:t>Coding gain and PAPR are clearly dependent</a:t>
                </a:r>
              </a:p>
              <a:p>
                <a:pPr lvl="1"/>
                <a:r>
                  <a:rPr kumimoji="1" lang="en-US" altLang="ja-JP" sz="1800" dirty="0" smtClean="0"/>
                  <a:t>Performance</a:t>
                </a:r>
                <a:br>
                  <a:rPr kumimoji="1" lang="en-US" altLang="ja-JP" sz="1800" dirty="0" smtClean="0"/>
                </a:br>
                <a:r>
                  <a:rPr kumimoji="1" lang="en-US" altLang="ja-JP" sz="1800" dirty="0" smtClean="0"/>
                  <a:t>slightly dependent</a:t>
                </a:r>
                <a:br>
                  <a:rPr kumimoji="1" lang="en-US" altLang="ja-JP" sz="1800" dirty="0" smtClean="0"/>
                </a:br>
                <a:r>
                  <a:rPr kumimoji="1" lang="en-US" altLang="ja-JP" sz="1800" dirty="0" smtClean="0"/>
                  <a:t>on code rate</a:t>
                </a:r>
              </a:p>
              <a:p>
                <a:pPr lvl="1"/>
                <a:r>
                  <a:rPr kumimoji="1" lang="en-US" altLang="ja-JP" sz="1800" noProof="0" dirty="0" smtClean="0"/>
                  <a:t>Cat. A criterion</a:t>
                </a:r>
                <a:br>
                  <a:rPr kumimoji="1" lang="en-US" altLang="ja-JP" sz="1800" noProof="0" dirty="0" smtClean="0"/>
                </a:br>
                <a:r>
                  <a:rPr kumimoji="1" lang="en-US" altLang="ja-JP" sz="1800" noProof="0" dirty="0" smtClean="0"/>
                  <a:t>yields strong </a:t>
                </a:r>
                <a:br>
                  <a:rPr kumimoji="1" lang="en-US" altLang="ja-JP" sz="1800" noProof="0" dirty="0" smtClean="0"/>
                </a:br>
                <a:r>
                  <a:rPr kumimoji="1" lang="en-US" altLang="ja-JP" sz="1800" noProof="0" dirty="0" smtClean="0"/>
                  <a:t>variation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800" i="1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altLang="ja-JP" sz="1800" i="1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kumimoji="1" lang="de-DE" altLang="ja-JP" sz="1800" i="1">
                            <a:latin typeface="Cambria Math"/>
                          </a:rPr>
                          <m:t>𝑐</m:t>
                        </m:r>
                      </m:sub>
                    </m:sSub>
                  </m:oMath>
                </a14:m>
                <a:endParaRPr kumimoji="1" lang="en-US" altLang="ja-JP" noProof="0" dirty="0" smtClean="0"/>
              </a:p>
            </p:txBody>
          </p:sp>
        </mc:Choice>
        <mc:Fallback xmlns="">
          <p:sp>
            <p:nvSpPr>
              <p:cNvPr id="9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8382000" cy="4114800"/>
              </a:xfrm>
              <a:blipFill rotWithShape="1">
                <a:blip r:embed="rId2"/>
                <a:stretch>
                  <a:fillRect l="-1018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Results: Coding Gain vs. PAPR for all rates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 smtClean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1" y="6475413"/>
            <a:ext cx="137377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161" y="2443162"/>
            <a:ext cx="5330136" cy="3990476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 bwMode="auto">
          <a:xfrm>
            <a:off x="6243678" y="3101176"/>
            <a:ext cx="457200" cy="762000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 rot="5400000">
            <a:off x="7567653" y="2226450"/>
            <a:ext cx="533400" cy="838200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 rot="10800000">
            <a:off x="7010400" y="2634451"/>
            <a:ext cx="381000" cy="609599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 rot="5400000">
            <a:off x="6956873" y="3335718"/>
            <a:ext cx="518325" cy="261937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 rot="2277921">
            <a:off x="5221755" y="3845848"/>
            <a:ext cx="785904" cy="2160850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74265193"/>
                  </p:ext>
                </p:extLst>
              </p:nvPr>
            </p:nvGraphicFramePr>
            <p:xfrm>
              <a:off x="1066800" y="4511040"/>
              <a:ext cx="2232000" cy="1768539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615724"/>
                    <a:gridCol w="538759"/>
                    <a:gridCol w="1077517"/>
                  </a:tblGrid>
                  <a:tr h="5153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NUC Cat.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400" i="1" dirty="0" smtClean="0">
                                    <a:latin typeface="Cambria Math"/>
                                  </a:rPr>
                                  <m:t>𝑔</m:t>
                                </m:r>
                                <m:r>
                                  <a:rPr kumimoji="1" lang="en-US" altLang="ja-JP" sz="1400" i="1" baseline="-25000" dirty="0" err="1" smtClean="0">
                                    <a:latin typeface="Cambria Math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US" sz="1400" i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smtClean="0">
                                    <a:latin typeface="Cambria Math"/>
                                    <a:ea typeface="Cambria Math"/>
                                  </a:rPr>
                                  <m:t>𝜿</m:t>
                                </m:r>
                              </m:oMath>
                            </m:oMathPara>
                          </a14:m>
                          <a:endParaRPr lang="en-US" sz="1400" i="1" dirty="0"/>
                        </a:p>
                      </a:txBody>
                      <a:tcPr anchor="ctr"/>
                    </a:tc>
                  </a:tr>
                  <a:tr h="3031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A</a:t>
                          </a:r>
                          <a:endParaRPr lang="en-US" sz="14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400" i="1" dirty="0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nor/>
                                      </m:rPr>
                                      <a:rPr lang="de-DE" sz="1400" b="0" i="0" dirty="0" smtClean="0">
                                        <a:latin typeface="Cambria Math"/>
                                      </a:rPr>
                                      <m:t>max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{"/>
                                        <m:endChr m:val="}"/>
                                        <m:ctrlPr>
                                          <a:rPr lang="en-US" sz="1400" i="1" dirty="0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 dirty="0" smtClean="0">
                                            <a:latin typeface="Cambria Math"/>
                                          </a:rPr>
                                          <m:t>𝑔</m:t>
                                        </m:r>
                                        <m:r>
                                          <a:rPr lang="en-US" sz="1400" i="1" baseline="-25000" dirty="0" err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  <m:r>
                                          <a:rPr lang="en-US" sz="1400" i="1" dirty="0" err="1" smtClean="0"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400" i="1" dirty="0" smtClean="0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sz="1400" b="0" i="1" dirty="0" smtClean="0">
                                                <a:latin typeface="Cambria Math"/>
                                              </a:rPr>
                                              <m:t>𝑔</m:t>
                                            </m:r>
                                          </m:e>
                                          <m:sub>
                                            <m:r>
                                              <a:rPr lang="de-DE" sz="1400" b="0" i="1" dirty="0" smtClean="0">
                                                <a:latin typeface="Cambria Math"/>
                                              </a:rPr>
                                              <m:t>𝑝</m:t>
                                            </m:r>
                                          </m:sub>
                                        </m:sSub>
                                        <m:r>
                                          <a:rPr lang="de-DE" sz="1400" b="0" i="1" dirty="0" smtClean="0">
                                            <a:latin typeface="Cambria Math"/>
                                          </a:rPr>
                                          <m:t>(</m:t>
                                        </m:r>
                                        <m:r>
                                          <a:rPr lang="de-DE" sz="1400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  <m:t>𝜅</m:t>
                                        </m:r>
                                        <m:r>
                                          <a:rPr lang="de-DE" sz="1400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  <m:t>)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en-US" sz="1400" i="1" dirty="0" smtClean="0">
                                    <a:latin typeface="Cambria Math"/>
                                  </a:rPr>
                                  <m:t>⁡</m:t>
                                </m:r>
                              </m:oMath>
                            </m:oMathPara>
                          </a14:m>
                          <a:endParaRPr lang="en-US" sz="1400" i="1" baseline="-25000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031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B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≈ 0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min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031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C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max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2.77dB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031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max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unconstraint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74265193"/>
                  </p:ext>
                </p:extLst>
              </p:nvPr>
            </p:nvGraphicFramePr>
            <p:xfrm>
              <a:off x="1066800" y="4511040"/>
              <a:ext cx="2232000" cy="1768539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615724"/>
                    <a:gridCol w="538759"/>
                    <a:gridCol w="1077517"/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NUC Cat.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l="-114773" t="-1176" r="-202273" b="-25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l="-106780" t="-1176" r="-565" b="-252941"/>
                          </a:stretch>
                        </a:blipFill>
                      </a:tcPr>
                    </a:tc>
                  </a:tr>
                  <a:tr h="33597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A</a:t>
                          </a:r>
                          <a:endParaRPr lang="en-US" sz="14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4"/>
                          <a:stretch>
                            <a:fillRect l="-38113" t="-156364" r="-377" b="-29090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B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≈ 0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min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C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max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2.77dB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max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unconstraint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9607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endParaRPr kumimoji="1" lang="en-US" altLang="ja-JP" noProof="0" dirty="0" smtClean="0"/>
          </a:p>
          <a:p>
            <a:endParaRPr kumimoji="1" lang="en-US" altLang="ja-JP" dirty="0"/>
          </a:p>
          <a:p>
            <a:endParaRPr kumimoji="1" lang="en-US" altLang="ja-JP" noProof="0" dirty="0" smtClean="0"/>
          </a:p>
          <a:p>
            <a:endParaRPr kumimoji="1" lang="en-US" altLang="ja-JP" dirty="0"/>
          </a:p>
          <a:p>
            <a:endParaRPr kumimoji="1" lang="en-US" altLang="ja-JP" noProof="0" dirty="0" smtClean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sz="1800" dirty="0" smtClean="0"/>
              <a:t>Overall gain in decreasing order (holds for all rates): </a:t>
            </a:r>
            <a:br>
              <a:rPr kumimoji="1" lang="en-US" altLang="ja-JP" sz="1800" dirty="0" smtClean="0"/>
            </a:br>
            <a:r>
              <a:rPr kumimoji="1" lang="en-US" altLang="ja-JP" sz="1800" dirty="0" smtClean="0"/>
              <a:t>Cat. A, B, C, 64-APSK,  D</a:t>
            </a:r>
          </a:p>
          <a:p>
            <a:r>
              <a:rPr kumimoji="1" lang="en-US" altLang="ja-JP" sz="1800" dirty="0" smtClean="0"/>
              <a:t>Overall gain of Cat. A and B comparable</a:t>
            </a:r>
            <a:endParaRPr kumimoji="1" lang="en-US" altLang="ja-JP" sz="1800" noProof="0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Results: Overall Gain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 smtClean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1" y="6475413"/>
            <a:ext cx="137377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70" y="1682313"/>
            <a:ext cx="8729620" cy="32706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53092" y="1811874"/>
            <a:ext cx="742383" cy="338554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Cat. 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19400" y="1826578"/>
            <a:ext cx="742383" cy="338554"/>
          </a:xfrm>
          <a:prstGeom prst="rect">
            <a:avLst/>
          </a:prstGeom>
          <a:solidFill>
            <a:srgbClr val="007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Cat. B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19600" y="1836103"/>
            <a:ext cx="753732" cy="338554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Cat. C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86475" y="2585825"/>
            <a:ext cx="753732" cy="338554"/>
          </a:xfrm>
          <a:prstGeom prst="rect">
            <a:avLst/>
          </a:prstGeom>
          <a:solidFill>
            <a:srgbClr val="00BFB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Cat. 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00" y="2598103"/>
            <a:ext cx="1005403" cy="338554"/>
          </a:xfrm>
          <a:prstGeom prst="rect">
            <a:avLst/>
          </a:prstGeom>
          <a:solidFill>
            <a:srgbClr val="BF00B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64-APSK</a:t>
            </a:r>
            <a:endParaRPr lang="en-US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2513918"/>
                  </p:ext>
                </p:extLst>
              </p:nvPr>
            </p:nvGraphicFramePr>
            <p:xfrm>
              <a:off x="6461232" y="4953000"/>
              <a:ext cx="2606568" cy="1398397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1004258"/>
                    <a:gridCol w="609600"/>
                    <a:gridCol w="992710"/>
                  </a:tblGrid>
                  <a:tr h="266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NUC Cat.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1200" i="1" dirty="0" smtClean="0">
                                    <a:latin typeface="Cambria Math"/>
                                  </a:rPr>
                                  <m:t>𝑔</m:t>
                                </m:r>
                                <m:r>
                                  <a:rPr kumimoji="1" lang="en-US" altLang="ja-JP" sz="1200" i="1" baseline="-25000" dirty="0" err="1" smtClean="0">
                                    <a:latin typeface="Cambria Math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US" sz="1200" i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 smtClean="0">
                                    <a:latin typeface="Cambria Math"/>
                                    <a:ea typeface="Cambria Math"/>
                                  </a:rPr>
                                  <m:t>𝜿</m:t>
                                </m:r>
                              </m:oMath>
                            </m:oMathPara>
                          </a14:m>
                          <a:endParaRPr lang="en-US" sz="1200" i="1" dirty="0"/>
                        </a:p>
                      </a:txBody>
                      <a:tcPr anchor="ctr"/>
                    </a:tc>
                  </a:tr>
                  <a:tr h="266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A</a:t>
                          </a:r>
                          <a:endParaRPr lang="en-US" sz="12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200" i="1" dirty="0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nor/>
                                      </m:rPr>
                                      <a:rPr lang="de-DE" sz="1200" b="0" i="0" dirty="0" smtClean="0">
                                        <a:latin typeface="Cambria Math"/>
                                      </a:rPr>
                                      <m:t>max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{"/>
                                        <m:endChr m:val="}"/>
                                        <m:ctrlPr>
                                          <a:rPr lang="en-US" sz="1200" i="1" dirty="0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200" i="1" dirty="0" smtClean="0">
                                            <a:latin typeface="Cambria Math"/>
                                          </a:rPr>
                                          <m:t>𝑔</m:t>
                                        </m:r>
                                        <m:r>
                                          <a:rPr lang="en-US" sz="1200" i="1" baseline="-25000" dirty="0" err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  <m:r>
                                          <a:rPr lang="en-US" sz="1200" i="1" dirty="0" err="1" smtClean="0"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200" i="1" dirty="0" smtClean="0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sz="1200" b="0" i="1" dirty="0" smtClean="0">
                                                <a:latin typeface="Cambria Math"/>
                                              </a:rPr>
                                              <m:t>𝑔</m:t>
                                            </m:r>
                                          </m:e>
                                          <m:sub>
                                            <m:r>
                                              <a:rPr lang="de-DE" sz="1200" b="0" i="1" dirty="0" smtClean="0">
                                                <a:latin typeface="Cambria Math"/>
                                              </a:rPr>
                                              <m:t>𝑝</m:t>
                                            </m:r>
                                          </m:sub>
                                        </m:sSub>
                                        <m:r>
                                          <a:rPr lang="de-DE" sz="1200" b="0" i="1" dirty="0" smtClean="0">
                                            <a:latin typeface="Cambria Math"/>
                                          </a:rPr>
                                          <m:t>(</m:t>
                                        </m:r>
                                        <m:r>
                                          <a:rPr lang="de-DE" sz="1200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  <m:t>𝜅</m:t>
                                        </m:r>
                                        <m:r>
                                          <a:rPr lang="de-DE" sz="1200" b="0" i="1" dirty="0" smtClean="0">
                                            <a:latin typeface="Cambria Math"/>
                                          </a:rPr>
                                          <m:t>)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en-US" sz="1200" i="1" dirty="0" smtClean="0">
                                    <a:latin typeface="Cambria Math"/>
                                  </a:rPr>
                                  <m:t>⁡</m:t>
                                </m:r>
                              </m:oMath>
                            </m:oMathPara>
                          </a14:m>
                          <a:endParaRPr lang="en-US" sz="1200" i="1" baseline="-25000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266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B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≈ 0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min</a:t>
                          </a:r>
                          <a:endParaRPr lang="en-US" sz="1200" dirty="0"/>
                        </a:p>
                      </a:txBody>
                      <a:tcPr anchor="ctr"/>
                    </a:tc>
                  </a:tr>
                  <a:tr h="266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C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max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2.77dB</a:t>
                          </a:r>
                          <a:endParaRPr lang="en-US" sz="1200" dirty="0"/>
                        </a:p>
                      </a:txBody>
                      <a:tcPr anchor="ctr"/>
                    </a:tc>
                  </a:tr>
                  <a:tr h="266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D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max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unconstraint</a:t>
                          </a:r>
                          <a:endParaRPr lang="en-US" sz="12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2513918"/>
                  </p:ext>
                </p:extLst>
              </p:nvPr>
            </p:nvGraphicFramePr>
            <p:xfrm>
              <a:off x="6461232" y="4953000"/>
              <a:ext cx="2606568" cy="1398397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1004258"/>
                    <a:gridCol w="609600"/>
                    <a:gridCol w="992710"/>
                  </a:tblGrid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NUC Cat.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66000" t="-2222" r="-163000" b="-4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63190" t="-2222" b="-426667"/>
                          </a:stretch>
                        </a:blipFill>
                      </a:tcPr>
                    </a:tc>
                  </a:tr>
                  <a:tr h="30111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A</a:t>
                          </a:r>
                          <a:endParaRPr lang="en-US" sz="1200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63118" t="-93878" b="-2918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B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≈ 0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min</a:t>
                          </a:r>
                          <a:endParaRPr lang="en-US" sz="1200" dirty="0"/>
                        </a:p>
                      </a:txBody>
                      <a:tcPr anchor="ctr"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C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max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2.77dB</a:t>
                          </a:r>
                          <a:endParaRPr lang="en-US" sz="1200" dirty="0"/>
                        </a:p>
                      </a:txBody>
                      <a:tcPr anchor="ctr"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D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max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unconstraint</a:t>
                          </a:r>
                          <a:endParaRPr lang="en-US" sz="12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2850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Conclusion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noProof="0" dirty="0" smtClean="0"/>
              <a:t>Investigation of NUCs with PAPR constraint</a:t>
            </a:r>
          </a:p>
          <a:p>
            <a:pPr lvl="1" algn="just"/>
            <a:r>
              <a:rPr kumimoji="1" lang="en-US" altLang="ja-JP" dirty="0"/>
              <a:t>There is a huge potential for NUCs with limited PAPR</a:t>
            </a:r>
          </a:p>
          <a:p>
            <a:pPr lvl="1" algn="just"/>
            <a:r>
              <a:rPr kumimoji="1" lang="en-US" altLang="ja-JP" dirty="0" smtClean="0"/>
              <a:t>64-NUCs with 4 different constraints considered</a:t>
            </a:r>
          </a:p>
          <a:p>
            <a:pPr lvl="1" algn="just"/>
            <a:r>
              <a:rPr kumimoji="1" lang="en-US" altLang="ja-JP" dirty="0" smtClean="0"/>
              <a:t>Overall gain depending on code rate and optimization constraint</a:t>
            </a:r>
          </a:p>
          <a:p>
            <a:pPr lvl="2" algn="just"/>
            <a:r>
              <a:rPr kumimoji="1" lang="en-US" altLang="ja-JP" b="1" dirty="0" smtClean="0"/>
              <a:t>1.4 dB</a:t>
            </a:r>
            <a:r>
              <a:rPr kumimoji="1" lang="en-US" altLang="ja-JP" dirty="0" smtClean="0"/>
              <a:t> to </a:t>
            </a:r>
            <a:r>
              <a:rPr kumimoji="1" lang="en-US" altLang="ja-JP" b="1" dirty="0" smtClean="0"/>
              <a:t>1.7 dB</a:t>
            </a:r>
            <a:r>
              <a:rPr kumimoji="1" lang="en-US" altLang="ja-JP" dirty="0" smtClean="0"/>
              <a:t> gain compared to uniform 64-QAM (</a:t>
            </a:r>
            <a:r>
              <a:rPr kumimoji="1" lang="en-US" altLang="ja-JP" dirty="0"/>
              <a:t>Cat. </a:t>
            </a:r>
            <a:r>
              <a:rPr kumimoji="1" lang="en-US" altLang="ja-JP" dirty="0" smtClean="0"/>
              <a:t>A)</a:t>
            </a:r>
          </a:p>
          <a:p>
            <a:pPr algn="just"/>
            <a:r>
              <a:rPr kumimoji="1" lang="en-US" altLang="ja-JP" dirty="0" smtClean="0"/>
              <a:t>NUCs are a </a:t>
            </a:r>
            <a:r>
              <a:rPr kumimoji="1" lang="en-US" altLang="ja-JP" dirty="0"/>
              <a:t>promising technology for .11ay</a:t>
            </a:r>
          </a:p>
          <a:p>
            <a:pPr lvl="1"/>
            <a:r>
              <a:rPr kumimoji="1" lang="en-US" altLang="ja-JP" dirty="0" smtClean="0"/>
              <a:t>Significant performance gains</a:t>
            </a:r>
          </a:p>
          <a:p>
            <a:pPr lvl="2"/>
            <a:r>
              <a:rPr kumimoji="1" lang="en-US" altLang="ja-JP" dirty="0" smtClean="0"/>
              <a:t>Gains </a:t>
            </a:r>
            <a:r>
              <a:rPr kumimoji="1" lang="en-US" altLang="ja-JP" dirty="0"/>
              <a:t>are in the order of a code rate </a:t>
            </a:r>
            <a:r>
              <a:rPr kumimoji="1" lang="en-US" altLang="ja-JP" dirty="0" smtClean="0"/>
              <a:t>SNR spacing</a:t>
            </a:r>
          </a:p>
          <a:p>
            <a:pPr lvl="1"/>
            <a:r>
              <a:rPr kumimoji="1" lang="en-US" altLang="ja-JP" dirty="0" smtClean="0"/>
              <a:t>Only a moderate complexity increase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Further aspects under consideration</a:t>
            </a:r>
          </a:p>
          <a:p>
            <a:pPr lvl="1" algn="just"/>
            <a:r>
              <a:rPr kumimoji="1" lang="en-US" altLang="ja-JP" dirty="0" smtClean="0"/>
              <a:t>E.g. performance in fading channels, influence of impairments, evaluation of quantization effects</a:t>
            </a:r>
          </a:p>
          <a:p>
            <a:pPr lvl="1" algn="just"/>
            <a:endParaRPr kumimoji="1" lang="en-US" altLang="ja-JP" dirty="0" smtClean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30154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References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altLang="ja-JP" dirty="0" smtClean="0">
                <a:hlinkClick r:id="rId2"/>
              </a:rPr>
              <a:t>11-14-1378-00-ng60 </a:t>
            </a:r>
            <a:r>
              <a:rPr lang="en-US" altLang="ja-JP" dirty="0">
                <a:hlinkClick r:id="rId2"/>
              </a:rPr>
              <a:t>PHY rate for </a:t>
            </a:r>
            <a:r>
              <a:rPr lang="en-US" altLang="ja-JP" dirty="0" smtClean="0">
                <a:hlinkClick r:id="rId2"/>
              </a:rPr>
              <a:t>NG60</a:t>
            </a:r>
            <a:endParaRPr lang="en-US" altLang="ja-JP" dirty="0" smtClean="0"/>
          </a:p>
          <a:p>
            <a:pPr marL="457200" indent="-457200">
              <a:buAutoNum type="arabicPeriod"/>
            </a:pPr>
            <a:r>
              <a:rPr lang="en-US" altLang="ja-JP" dirty="0" smtClean="0">
                <a:hlinkClick r:id="rId3"/>
              </a:rPr>
              <a:t>11-14-0652-01-0wng-wng </a:t>
            </a:r>
            <a:r>
              <a:rPr lang="en-US" altLang="ja-JP" dirty="0">
                <a:hlinkClick r:id="rId3"/>
              </a:rPr>
              <a:t>Next Generation </a:t>
            </a:r>
            <a:r>
              <a:rPr lang="en-US" altLang="ja-JP" dirty="0" smtClean="0">
                <a:hlinkClick r:id="rId3"/>
              </a:rPr>
              <a:t>802.11ad</a:t>
            </a:r>
            <a:endParaRPr lang="en-US" altLang="ja-JP" dirty="0" smtClean="0"/>
          </a:p>
          <a:p>
            <a:pPr marL="457200" indent="-457200">
              <a:buAutoNum type="arabicPeriod"/>
            </a:pPr>
            <a:r>
              <a:rPr lang="en-US" altLang="ja-JP" dirty="0" smtClean="0">
                <a:hlinkClick r:id="rId4"/>
              </a:rPr>
              <a:t>11-15-0096-01-ng60 Non-uniform Constellations for higher Order QAMs</a:t>
            </a:r>
            <a:endParaRPr lang="en-US" altLang="ja-JP" dirty="0" smtClean="0"/>
          </a:p>
          <a:p>
            <a:pPr marL="457200" indent="-457200">
              <a:buAutoNum type="arabicPeriod"/>
            </a:pPr>
            <a:r>
              <a:rPr lang="en-US" altLang="ja-JP" dirty="0" smtClean="0">
                <a:hlinkClick r:id="rId5"/>
              </a:rPr>
              <a:t>11-15-0601-00-00ay Non-uniform Constellations for 64QAM</a:t>
            </a:r>
            <a:endParaRPr lang="en-US" altLang="ja-JP" dirty="0" smtClean="0"/>
          </a:p>
          <a:p>
            <a:pPr marL="457200" indent="-457200">
              <a:buAutoNum type="arabicPeriod"/>
            </a:pPr>
            <a:r>
              <a:rPr lang="en-US" altLang="ja-JP" dirty="0" smtClean="0">
                <a:hlinkClick r:id="rId6"/>
              </a:rPr>
              <a:t>11-15-0339-00-ng60 SC-64APSK for 11ay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 smtClean="0"/>
              <a:t>July </a:t>
            </a:r>
            <a:r>
              <a:rPr lang="en-US" altLang="ja-JP" dirty="0"/>
              <a:t>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2D2062C0-C847-4A13-8FA5-E3D8EB01C83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25011" y="6475413"/>
            <a:ext cx="141891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71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82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NUCs of Cat. A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endParaRPr kumimoji="1" lang="en-US" altLang="ja-JP" dirty="0" smtClean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45" b="2391"/>
          <a:stretch/>
        </p:blipFill>
        <p:spPr>
          <a:xfrm>
            <a:off x="911653" y="1510748"/>
            <a:ext cx="3599000" cy="25046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04" b="3093"/>
          <a:stretch/>
        </p:blipFill>
        <p:spPr>
          <a:xfrm>
            <a:off x="911653" y="4015409"/>
            <a:ext cx="3599000" cy="244900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04" b="3093"/>
          <a:stretch/>
        </p:blipFill>
        <p:spPr>
          <a:xfrm>
            <a:off x="4953664" y="4015409"/>
            <a:ext cx="3599000" cy="24490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45" b="2391"/>
          <a:stretch/>
        </p:blipFill>
        <p:spPr>
          <a:xfrm>
            <a:off x="4953664" y="1510748"/>
            <a:ext cx="3599000" cy="250466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774208" y="4967644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13</a:t>
            </a:r>
            <a:r>
              <a:rPr lang="en-US" b="1" dirty="0" smtClean="0"/>
              <a:t>/</a:t>
            </a:r>
            <a:r>
              <a:rPr lang="en-US" b="1" baseline="-25000" dirty="0" smtClean="0"/>
              <a:t>16</a:t>
            </a:r>
            <a:endParaRPr lang="en-US" b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3891659" y="2499114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1</a:t>
            </a:r>
            <a:r>
              <a:rPr lang="en-US" b="1" dirty="0" smtClean="0"/>
              <a:t>/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3891659" y="4967644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3</a:t>
            </a:r>
            <a:r>
              <a:rPr lang="en-US" b="1" dirty="0" smtClean="0"/>
              <a:t>/</a:t>
            </a:r>
            <a:r>
              <a:rPr lang="en-US" b="1" baseline="-25000" dirty="0" smtClean="0"/>
              <a:t>4</a:t>
            </a:r>
            <a:endParaRPr lang="en-US" b="1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4876800" y="2499113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5</a:t>
            </a:r>
            <a:r>
              <a:rPr lang="en-US" b="1" dirty="0" smtClean="0"/>
              <a:t>/</a:t>
            </a:r>
            <a:r>
              <a:rPr lang="en-US" b="1" baseline="-25000" dirty="0" smtClean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78706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NUCs of Cat. B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endParaRPr kumimoji="1" lang="en-US" altLang="ja-JP" dirty="0" smtClean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28" b="2980"/>
          <a:stretch/>
        </p:blipFill>
        <p:spPr>
          <a:xfrm>
            <a:off x="911653" y="1534602"/>
            <a:ext cx="3599000" cy="24649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5" b="3092"/>
          <a:stretch/>
        </p:blipFill>
        <p:spPr>
          <a:xfrm>
            <a:off x="911653" y="3999505"/>
            <a:ext cx="3599000" cy="246490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5" b="3092"/>
          <a:stretch/>
        </p:blipFill>
        <p:spPr>
          <a:xfrm>
            <a:off x="4953663" y="3999505"/>
            <a:ext cx="3599000" cy="24649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28" b="2980"/>
          <a:stretch/>
        </p:blipFill>
        <p:spPr>
          <a:xfrm>
            <a:off x="4953663" y="1534602"/>
            <a:ext cx="3599000" cy="246490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774208" y="4967644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13</a:t>
            </a:r>
            <a:r>
              <a:rPr lang="en-US" b="1" dirty="0" smtClean="0"/>
              <a:t>/</a:t>
            </a:r>
            <a:r>
              <a:rPr lang="en-US" b="1" baseline="-25000" dirty="0" smtClean="0"/>
              <a:t>16</a:t>
            </a:r>
            <a:endParaRPr lang="en-US" b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3891659" y="2499114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1</a:t>
            </a:r>
            <a:r>
              <a:rPr lang="en-US" b="1" dirty="0" smtClean="0"/>
              <a:t>/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3891659" y="4967644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3</a:t>
            </a:r>
            <a:r>
              <a:rPr lang="en-US" b="1" dirty="0" smtClean="0"/>
              <a:t>/</a:t>
            </a:r>
            <a:r>
              <a:rPr lang="en-US" b="1" baseline="-25000" dirty="0" smtClean="0"/>
              <a:t>4</a:t>
            </a:r>
            <a:endParaRPr lang="en-US" b="1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4876800" y="2499113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5</a:t>
            </a:r>
            <a:r>
              <a:rPr lang="en-US" b="1" dirty="0" smtClean="0"/>
              <a:t>/</a:t>
            </a:r>
            <a:r>
              <a:rPr lang="en-US" b="1" baseline="-25000" dirty="0" smtClean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78706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NUCs of Cat. C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endParaRPr kumimoji="1" lang="en-US" altLang="ja-JP" dirty="0" smtClean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26"/>
          <a:stretch/>
        </p:blipFill>
        <p:spPr>
          <a:xfrm>
            <a:off x="911652" y="1463702"/>
            <a:ext cx="3599001" cy="256429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4" b="2916"/>
          <a:stretch/>
        </p:blipFill>
        <p:spPr>
          <a:xfrm>
            <a:off x="911653" y="3941067"/>
            <a:ext cx="3599001" cy="25120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0" b="3480"/>
          <a:stretch/>
        </p:blipFill>
        <p:spPr>
          <a:xfrm>
            <a:off x="4953663" y="3941857"/>
            <a:ext cx="3599001" cy="25120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3" b="2513"/>
          <a:stretch/>
        </p:blipFill>
        <p:spPr>
          <a:xfrm>
            <a:off x="4953663" y="1463702"/>
            <a:ext cx="3599001" cy="256429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774208" y="4967644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13</a:t>
            </a:r>
            <a:r>
              <a:rPr lang="en-US" b="1" dirty="0" smtClean="0"/>
              <a:t>/</a:t>
            </a:r>
            <a:r>
              <a:rPr lang="en-US" b="1" baseline="-25000" dirty="0" smtClean="0"/>
              <a:t>16</a:t>
            </a:r>
            <a:endParaRPr lang="en-US" b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3891659" y="2499114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1</a:t>
            </a:r>
            <a:r>
              <a:rPr lang="en-US" b="1" dirty="0" smtClean="0"/>
              <a:t>/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3891659" y="4967644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3</a:t>
            </a:r>
            <a:r>
              <a:rPr lang="en-US" b="1" dirty="0" smtClean="0"/>
              <a:t>/</a:t>
            </a:r>
            <a:r>
              <a:rPr lang="en-US" b="1" baseline="-25000" dirty="0" smtClean="0"/>
              <a:t>4</a:t>
            </a:r>
            <a:endParaRPr lang="en-US" b="1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4876800" y="2499113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 </a:t>
            </a:r>
            <a:r>
              <a:rPr lang="en-US" b="1" baseline="30000" dirty="0" smtClean="0"/>
              <a:t>5</a:t>
            </a:r>
            <a:r>
              <a:rPr lang="en-US" b="1" dirty="0" smtClean="0"/>
              <a:t>/</a:t>
            </a:r>
            <a:r>
              <a:rPr lang="en-US" b="1" baseline="-25000" dirty="0" smtClean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11936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NUCs of Cat. D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noProof="0" dirty="0" smtClean="0"/>
              <a:t>See [4]</a:t>
            </a:r>
            <a:endParaRPr kumimoji="1" lang="en-US" altLang="ja-JP" dirty="0" smtClean="0"/>
          </a:p>
          <a:p>
            <a:pPr lvl="1" algn="just"/>
            <a:endParaRPr kumimoji="1" lang="en-US" altLang="ja-JP" dirty="0" smtClean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261851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Abstract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/>
          </a:bodyPr>
          <a:lstStyle/>
          <a:p>
            <a:pPr algn="just"/>
            <a:r>
              <a:rPr kumimoji="1" lang="en-US" altLang="ja-JP" spc="-20" dirty="0" smtClean="0"/>
              <a:t>This contribution outlines the potential of non-uniform constellations (NUCs) for single carrier (SC) modulation</a:t>
            </a:r>
          </a:p>
          <a:p>
            <a:pPr lvl="1" algn="just"/>
            <a:r>
              <a:rPr kumimoji="1" lang="en-US" altLang="ja-JP" dirty="0" smtClean="0"/>
              <a:t>NUCs with 64 signal points are considered</a:t>
            </a:r>
          </a:p>
          <a:p>
            <a:pPr lvl="1" algn="just"/>
            <a:r>
              <a:rPr kumimoji="1" lang="en-US" altLang="ja-JP" dirty="0" smtClean="0"/>
              <a:t>The NUCs are designed for maximum coding gain at a given constraint on the peak-to-average power ratio (PAPR)</a:t>
            </a:r>
          </a:p>
          <a:p>
            <a:pPr lvl="2" algn="just"/>
            <a:r>
              <a:rPr kumimoji="1" lang="en-US" altLang="ja-JP" dirty="0" smtClean="0"/>
              <a:t>Several PAPR constraint categories are investigated</a:t>
            </a:r>
          </a:p>
          <a:p>
            <a:pPr lvl="1" algn="just"/>
            <a:r>
              <a:rPr kumimoji="1" lang="en-US" altLang="ja-JP" dirty="0" smtClean="0"/>
              <a:t>The NUCs are shown to have significant overall gain of up to </a:t>
            </a:r>
            <a:br>
              <a:rPr kumimoji="1" lang="en-US" altLang="ja-JP" dirty="0" smtClean="0"/>
            </a:br>
            <a:r>
              <a:rPr kumimoji="1" lang="en-US" altLang="ja-JP" dirty="0" smtClean="0"/>
              <a:t>1.7 dB compared to rect. uniform constellations (UCs)</a:t>
            </a:r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 smtClean="0"/>
              <a:t>July </a:t>
            </a:r>
            <a:r>
              <a:rPr lang="en-US" altLang="ja-JP" dirty="0"/>
              <a:t>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1" y="6475413"/>
            <a:ext cx="137377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08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16" t="4055" r="14628"/>
          <a:stretch/>
        </p:blipFill>
        <p:spPr>
          <a:xfrm>
            <a:off x="6296106" y="3505200"/>
            <a:ext cx="2811754" cy="2720755"/>
          </a:xfrm>
          <a:prstGeom prst="rect">
            <a:avLst/>
          </a:prstGeom>
        </p:spPr>
      </p:pic>
      <p:sp>
        <p:nvSpPr>
          <p:cNvPr id="7" name="Rectangle 6"/>
          <p:cNvSpPr>
            <a:spLocks noChangeAspect="1"/>
          </p:cNvSpPr>
          <p:nvPr/>
        </p:nvSpPr>
        <p:spPr bwMode="auto">
          <a:xfrm>
            <a:off x="7842571" y="3610641"/>
            <a:ext cx="1129130" cy="1129130"/>
          </a:xfrm>
          <a:prstGeom prst="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Motivation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kumimoji="1" lang="en-US" altLang="ja-JP" sz="2200" noProof="0" dirty="0" smtClean="0"/>
              <a:t>Higher order QAMs discussed in e.g. [1]-[4] as potential technology for 802.11ay</a:t>
            </a:r>
          </a:p>
          <a:p>
            <a:pPr lvl="1" algn="just"/>
            <a:r>
              <a:rPr kumimoji="1" lang="en-US" altLang="ja-JP" sz="1900" noProof="0" dirty="0" smtClean="0"/>
              <a:t>OFDM: 128-QAM, 256-QAM (up to 64-QAM in ad)</a:t>
            </a:r>
          </a:p>
          <a:p>
            <a:pPr lvl="1" algn="just"/>
            <a:r>
              <a:rPr kumimoji="1" lang="en-US" altLang="ja-JP" sz="1900" dirty="0" smtClean="0"/>
              <a:t>SC: 64-QAM (up to 16-QAM in ad)</a:t>
            </a:r>
            <a:endParaRPr kumimoji="1" lang="en-US" altLang="ja-JP" sz="1900" noProof="0" dirty="0" smtClean="0"/>
          </a:p>
          <a:p>
            <a:pPr algn="just"/>
            <a:r>
              <a:rPr kumimoji="1" lang="en-US" altLang="ja-JP" sz="2200" noProof="0" dirty="0" smtClean="0"/>
              <a:t>Non-uniform </a:t>
            </a:r>
            <a:r>
              <a:rPr kumimoji="1" lang="en-US" altLang="ja-JP" sz="2200" noProof="0" dirty="0"/>
              <a:t>constellations </a:t>
            </a:r>
            <a:r>
              <a:rPr kumimoji="1" lang="en-US" altLang="ja-JP" sz="2200" noProof="0" dirty="0" smtClean="0"/>
              <a:t>(NUCs) provide increased performance compared </a:t>
            </a:r>
            <a:r>
              <a:rPr kumimoji="1" lang="en-US" altLang="ja-JP" sz="2200" noProof="0" dirty="0"/>
              <a:t>to uniform </a:t>
            </a:r>
            <a:r>
              <a:rPr kumimoji="1" lang="en-US" altLang="ja-JP" sz="2200" noProof="0" dirty="0" smtClean="0"/>
              <a:t>constellations (UCs)</a:t>
            </a:r>
          </a:p>
          <a:p>
            <a:pPr algn="just"/>
            <a:r>
              <a:rPr kumimoji="1" lang="en-US" altLang="ja-JP" sz="2200" dirty="0" smtClean="0"/>
              <a:t>NUCs provide</a:t>
            </a:r>
            <a:endParaRPr kumimoji="1" lang="en-US" altLang="ja-JP" sz="2200" noProof="0" dirty="0"/>
          </a:p>
          <a:p>
            <a:pPr lvl="1"/>
            <a:r>
              <a:rPr kumimoji="1" lang="en-US" altLang="ja-JP" sz="1900" dirty="0" smtClean="0"/>
              <a:t>Coding gain</a:t>
            </a:r>
          </a:p>
          <a:p>
            <a:pPr lvl="2"/>
            <a:r>
              <a:rPr kumimoji="1" lang="en-US" altLang="ja-JP" sz="1700" dirty="0"/>
              <a:t>up to 0.7dB for 256-QAM (OFDM) </a:t>
            </a:r>
            <a:r>
              <a:rPr kumimoji="1" lang="en-US" altLang="ja-JP" sz="1700" dirty="0" smtClean="0"/>
              <a:t>[</a:t>
            </a:r>
            <a:r>
              <a:rPr kumimoji="1" lang="en-US" altLang="ja-JP" sz="1700" dirty="0"/>
              <a:t>3</a:t>
            </a:r>
            <a:r>
              <a:rPr kumimoji="1" lang="en-US" altLang="ja-JP" sz="1700" dirty="0" smtClean="0"/>
              <a:t>]</a:t>
            </a:r>
          </a:p>
          <a:p>
            <a:pPr lvl="1"/>
            <a:r>
              <a:rPr kumimoji="1" lang="en-US" altLang="ja-JP" sz="1900" dirty="0" smtClean="0"/>
              <a:t>Improved robustness </a:t>
            </a:r>
            <a:r>
              <a:rPr kumimoji="1" lang="en-US" altLang="ja-JP" sz="1900" dirty="0"/>
              <a:t>against phase </a:t>
            </a:r>
            <a:r>
              <a:rPr kumimoji="1" lang="en-US" altLang="ja-JP" sz="1900" dirty="0" smtClean="0"/>
              <a:t>noise </a:t>
            </a:r>
            <a:r>
              <a:rPr kumimoji="1" lang="en-US" altLang="ja-JP" sz="1900" dirty="0"/>
              <a:t>[4</a:t>
            </a:r>
            <a:r>
              <a:rPr kumimoji="1" lang="en-US" altLang="ja-JP" sz="1900" dirty="0" smtClean="0"/>
              <a:t>]</a:t>
            </a:r>
          </a:p>
          <a:p>
            <a:pPr lvl="1"/>
            <a:r>
              <a:rPr kumimoji="1" lang="en-US" altLang="ja-JP" sz="1900" dirty="0" smtClean="0"/>
              <a:t>Reduced PAPR and (small) coding gain</a:t>
            </a:r>
          </a:p>
          <a:p>
            <a:pPr lvl="2"/>
            <a:r>
              <a:rPr kumimoji="1" lang="en-US" altLang="ja-JP" sz="1700" dirty="0" smtClean="0"/>
              <a:t>APSK for 64-QAM (SC) [5]</a:t>
            </a:r>
          </a:p>
          <a:p>
            <a:pPr lvl="1"/>
            <a:r>
              <a:rPr kumimoji="1" lang="en-US" altLang="ja-JP" sz="1900" dirty="0" smtClean="0"/>
              <a:t>A moderate increase in </a:t>
            </a:r>
            <a:r>
              <a:rPr kumimoji="1" lang="en-US" altLang="ja-JP" sz="1900" dirty="0" err="1"/>
              <a:t>demapper</a:t>
            </a:r>
            <a:r>
              <a:rPr kumimoji="1" lang="en-US" altLang="ja-JP" sz="1900" dirty="0"/>
              <a:t> </a:t>
            </a:r>
            <a:r>
              <a:rPr kumimoji="1" lang="en-US" altLang="ja-JP" sz="1900" dirty="0" smtClean="0"/>
              <a:t>complexity [3-5]</a:t>
            </a:r>
          </a:p>
          <a:p>
            <a:pPr lvl="2"/>
            <a:r>
              <a:rPr kumimoji="1" lang="en-US" altLang="ja-JP" sz="1700" dirty="0" smtClean="0"/>
              <a:t>2D NUCs feature quadrant symmetry</a:t>
            </a:r>
            <a:endParaRPr kumimoji="1" lang="en-US" altLang="ja-JP" sz="1900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 smtClean="0"/>
              <a:t>July </a:t>
            </a:r>
            <a:r>
              <a:rPr lang="en-US" altLang="ja-JP" dirty="0"/>
              <a:t>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1" y="6475413"/>
            <a:ext cx="137377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08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Introduction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kumimoji="1" lang="en-US" altLang="ja-JP" noProof="0" dirty="0" smtClean="0"/>
              <a:t>NUCs presented in [3,4] have originally been designed for OFDM</a:t>
            </a:r>
          </a:p>
          <a:p>
            <a:pPr algn="just"/>
            <a:endParaRPr kumimoji="1" lang="en-US" altLang="ja-JP" noProof="0" dirty="0" smtClean="0"/>
          </a:p>
          <a:p>
            <a:pPr algn="just"/>
            <a:r>
              <a:rPr kumimoji="1" lang="en-US" altLang="ja-JP" noProof="0" dirty="0" smtClean="0"/>
              <a:t>Nonetheless, those NUCs feature gains in SC too</a:t>
            </a:r>
          </a:p>
          <a:p>
            <a:pPr lvl="1" algn="just"/>
            <a:r>
              <a:rPr kumimoji="1" lang="en-US" altLang="ja-JP" noProof="0" dirty="0" smtClean="0"/>
              <a:t>Compared to UCs, those NUCs feature</a:t>
            </a:r>
          </a:p>
          <a:p>
            <a:pPr lvl="2" algn="just"/>
            <a:r>
              <a:rPr kumimoji="1" lang="en-US" altLang="ja-JP" noProof="0" dirty="0" smtClean="0"/>
              <a:t>A coding gain of up to 0.4 dB [3]</a:t>
            </a:r>
          </a:p>
          <a:p>
            <a:pPr lvl="2" algn="just"/>
            <a:r>
              <a:rPr kumimoji="1" lang="en-US" altLang="ja-JP" noProof="0" dirty="0" smtClean="0"/>
              <a:t>An additional gain of 0.1 dB in presence of phase noise </a:t>
            </a:r>
            <a:r>
              <a:rPr kumimoji="1" lang="en-US" altLang="ja-JP" dirty="0"/>
              <a:t>[4]</a:t>
            </a:r>
            <a:r>
              <a:rPr kumimoji="1" lang="en-US" altLang="ja-JP" noProof="0" dirty="0" smtClean="0"/>
              <a:t> </a:t>
            </a:r>
          </a:p>
          <a:p>
            <a:pPr lvl="3" algn="just"/>
            <a:r>
              <a:rPr kumimoji="1" lang="en-US" altLang="ja-JP" noProof="0" dirty="0" smtClean="0"/>
              <a:t>i.e. 0.5 dB in </a:t>
            </a:r>
            <a:r>
              <a:rPr kumimoji="1" lang="en-US" altLang="ja-JP" dirty="0" smtClean="0"/>
              <a:t>total</a:t>
            </a:r>
          </a:p>
          <a:p>
            <a:pPr lvl="3" algn="just"/>
            <a:r>
              <a:rPr kumimoji="1" lang="en-US" altLang="ja-JP" noProof="0" dirty="0" smtClean="0"/>
              <a:t>A even higher gain can be achieved with a phase noise aware </a:t>
            </a:r>
            <a:r>
              <a:rPr kumimoji="1" lang="en-US" altLang="ja-JP" noProof="0" dirty="0" err="1" smtClean="0"/>
              <a:t>demapper</a:t>
            </a:r>
            <a:endParaRPr kumimoji="1" lang="en-US" altLang="ja-JP" noProof="0" dirty="0" smtClean="0"/>
          </a:p>
          <a:p>
            <a:pPr lvl="1" algn="just"/>
            <a:r>
              <a:rPr kumimoji="1" lang="en-US" altLang="ja-JP" dirty="0" smtClean="0"/>
              <a:t>However, optimization for PAPR has not been performed</a:t>
            </a:r>
          </a:p>
          <a:p>
            <a:pPr lvl="2" algn="just"/>
            <a:endParaRPr kumimoji="1" lang="en-US" altLang="ja-JP" dirty="0"/>
          </a:p>
          <a:p>
            <a:pPr algn="just"/>
            <a:r>
              <a:rPr kumimoji="1" lang="en-US" altLang="ja-JP" dirty="0" smtClean="0"/>
              <a:t>In this contribution, we outline the potential of NUCs which have been optimized with various PAPR constraints</a:t>
            </a:r>
          </a:p>
          <a:p>
            <a:pPr lvl="1" algn="just"/>
            <a:r>
              <a:rPr kumimoji="1" lang="en-US" altLang="ja-JP" dirty="0" smtClean="0"/>
              <a:t>Those NUCs are in particular applicable for SC modulation</a:t>
            </a:r>
          </a:p>
          <a:p>
            <a:pPr marL="0" indent="0" algn="just">
              <a:buNone/>
            </a:pPr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70475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Coding Gain of NUCs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noProof="0" dirty="0" smtClean="0"/>
              <a:t>NUCs feature a coding gain</a:t>
            </a:r>
            <a:endParaRPr kumimoji="1" lang="en-US" altLang="ja-JP" sz="2000" noProof="0" dirty="0" smtClean="0"/>
          </a:p>
          <a:p>
            <a:pPr lvl="1" algn="just"/>
            <a:r>
              <a:rPr kumimoji="1" lang="en-US" altLang="ja-JP" sz="1800" noProof="0" dirty="0" smtClean="0"/>
              <a:t>UCs not optimal in the sense </a:t>
            </a:r>
            <a:r>
              <a:rPr kumimoji="1" lang="en-US" altLang="ja-JP" sz="1800" dirty="0"/>
              <a:t>of channel </a:t>
            </a:r>
            <a:r>
              <a:rPr kumimoji="1" lang="en-US" altLang="ja-JP" sz="1800" dirty="0" smtClean="0"/>
              <a:t>capacity, results in a SNR gap</a:t>
            </a:r>
            <a:endParaRPr kumimoji="1" lang="en-US" altLang="ja-JP" sz="1800" dirty="0"/>
          </a:p>
          <a:p>
            <a:pPr lvl="1" algn="just"/>
            <a:r>
              <a:rPr kumimoji="1" lang="en-US" altLang="ja-JP" sz="1800" dirty="0" smtClean="0"/>
              <a:t>NUCs can partly exploit this gap with a small complexity increase</a:t>
            </a:r>
          </a:p>
          <a:p>
            <a:pPr lvl="1" algn="just"/>
            <a:r>
              <a:rPr kumimoji="1" lang="en-US" altLang="ja-JP" sz="1800" dirty="0" smtClean="0"/>
              <a:t>Example: rect. 64-UC and 64-NUC of [3,4] for CR=1/2</a:t>
            </a:r>
            <a:endParaRPr kumimoji="1" lang="en-US" altLang="ja-JP" sz="1800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979" y="3160800"/>
            <a:ext cx="4338043" cy="324000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>
            <a:off x="5149840" y="4653486"/>
            <a:ext cx="396902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solid"/>
            <a:round/>
            <a:headEnd type="triangle" w="lg" len="lg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9" name="TextBox 8"/>
          <p:cNvSpPr txBox="1"/>
          <p:nvPr/>
        </p:nvSpPr>
        <p:spPr>
          <a:xfrm>
            <a:off x="6324600" y="3212068"/>
            <a:ext cx="1295399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~ 0.5dB gain</a:t>
            </a:r>
            <a:endParaRPr lang="en-US" sz="1600" dirty="0"/>
          </a:p>
        </p:txBody>
      </p:sp>
      <p:cxnSp>
        <p:nvCxnSpPr>
          <p:cNvPr id="14" name="Curved Connector 13"/>
          <p:cNvCxnSpPr>
            <a:stCxn id="9" idx="1"/>
          </p:cNvCxnSpPr>
          <p:nvPr/>
        </p:nvCxnSpPr>
        <p:spPr bwMode="auto">
          <a:xfrm rot="10800000" flipV="1">
            <a:off x="5348302" y="3381344"/>
            <a:ext cx="976298" cy="1206395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7" name="TextBox 16"/>
          <p:cNvSpPr txBox="1"/>
          <p:nvPr/>
        </p:nvSpPr>
        <p:spPr>
          <a:xfrm>
            <a:off x="533400" y="4572000"/>
            <a:ext cx="1717178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Small gap remains mainly due to discrete signal pts.</a:t>
            </a:r>
            <a:endParaRPr lang="en-US" sz="1600" dirty="0"/>
          </a:p>
        </p:txBody>
      </p:sp>
      <p:cxnSp>
        <p:nvCxnSpPr>
          <p:cNvPr id="33" name="Curved Connector 32"/>
          <p:cNvCxnSpPr>
            <a:stCxn id="17" idx="3"/>
          </p:cNvCxnSpPr>
          <p:nvPr/>
        </p:nvCxnSpPr>
        <p:spPr bwMode="auto">
          <a:xfrm flipV="1">
            <a:off x="2250578" y="4653486"/>
            <a:ext cx="2473822" cy="334013"/>
          </a:xfrm>
          <a:prstGeom prst="curvedConnector3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4773599" y="4653486"/>
            <a:ext cx="3420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olid"/>
            <a:round/>
            <a:headEnd type="triangle" w="lg" len="lg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426954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PAPR requirements OFDM vs. SC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noProof="0" dirty="0" smtClean="0"/>
              <a:t>OFDM</a:t>
            </a:r>
          </a:p>
          <a:p>
            <a:pPr lvl="1" algn="just"/>
            <a:r>
              <a:rPr kumimoji="1" lang="en-US" altLang="ja-JP" dirty="0" smtClean="0"/>
              <a:t>PAPR of the constellation unimportant since the OFDM modulator determines the envelope of the transmit signal</a:t>
            </a:r>
          </a:p>
          <a:p>
            <a:pPr lvl="2" algn="just"/>
            <a:r>
              <a:rPr kumimoji="1" lang="en-US" altLang="ja-JP" dirty="0" smtClean="0"/>
              <a:t>NUCs of [3,4] have been designed </a:t>
            </a:r>
            <a:r>
              <a:rPr kumimoji="1" lang="en-US" altLang="ja-JP" dirty="0"/>
              <a:t>for maximum coding gain</a:t>
            </a:r>
          </a:p>
          <a:p>
            <a:pPr algn="just"/>
            <a:r>
              <a:rPr kumimoji="1" lang="en-US" altLang="ja-JP" dirty="0" smtClean="0"/>
              <a:t>SC</a:t>
            </a:r>
          </a:p>
          <a:p>
            <a:pPr lvl="1" algn="just"/>
            <a:r>
              <a:rPr kumimoji="1" lang="en-US" altLang="ja-JP" dirty="0" smtClean="0"/>
              <a:t>PAPR of the constellation directly influences the envelope of the transmit signal</a:t>
            </a:r>
          </a:p>
          <a:p>
            <a:pPr lvl="2" algn="just"/>
            <a:r>
              <a:rPr kumimoji="1" lang="en-US" altLang="ja-JP" dirty="0" smtClean="0"/>
              <a:t>NUCs for SC modulation require PAPR consideration</a:t>
            </a:r>
          </a:p>
          <a:p>
            <a:pPr lvl="1" algn="just"/>
            <a:r>
              <a:rPr kumimoji="1" lang="en-US" altLang="ja-JP" dirty="0" smtClean="0"/>
              <a:t>However, coding gain and PAPR not independent </a:t>
            </a:r>
          </a:p>
          <a:p>
            <a:pPr lvl="2" algn="just"/>
            <a:r>
              <a:rPr kumimoji="1" lang="en-US" altLang="ja-JP" dirty="0" smtClean="0">
                <a:solidFill>
                  <a:schemeClr val="accent2"/>
                </a:solidFill>
              </a:rPr>
              <a:t>Large coding gain means large PAPR and vice versa</a:t>
            </a:r>
          </a:p>
          <a:p>
            <a:pPr marL="857250" lvl="2" indent="0" algn="just">
              <a:buNone/>
            </a:pPr>
            <a:endParaRPr kumimoji="1" lang="en-US" altLang="ja-JP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292514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Quantifying the gain of SC NUCs</a:t>
            </a:r>
            <a:endParaRPr kumimoji="1" lang="en-US" altLang="ja-JP" noProof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1676400"/>
                <a:ext cx="7696200" cy="4114800"/>
              </a:xfrm>
            </p:spPr>
            <p:txBody>
              <a:bodyPr/>
              <a:lstStyle/>
              <a:p>
                <a:pPr algn="just"/>
                <a:r>
                  <a:rPr kumimoji="1" lang="en-US" altLang="ja-JP" noProof="0" dirty="0" smtClean="0"/>
                  <a:t>Two sources</a:t>
                </a:r>
              </a:p>
              <a:p>
                <a:pPr lvl="1" algn="just"/>
                <a:r>
                  <a:rPr kumimoji="1" lang="en-US" altLang="ja-JP" b="1" dirty="0" smtClean="0"/>
                  <a:t>Coding gain: </a:t>
                </a:r>
                <a14:m>
                  <m:oMath xmlns:m="http://schemas.openxmlformats.org/officeDocument/2006/math">
                    <m:r>
                      <a:rPr kumimoji="1" lang="en-US" altLang="ja-JP" b="1" i="1" dirty="0" smtClean="0">
                        <a:latin typeface="Cambria Math"/>
                      </a:rPr>
                      <m:t>𝒈</m:t>
                    </m:r>
                    <m:r>
                      <a:rPr kumimoji="1" lang="en-US" altLang="ja-JP" b="1" i="1" baseline="-25000" dirty="0" err="1" smtClean="0">
                        <a:latin typeface="Cambria Math"/>
                      </a:rPr>
                      <m:t>𝒄</m:t>
                    </m:r>
                  </m:oMath>
                </a14:m>
                <a:endParaRPr kumimoji="1" lang="en-US" altLang="ja-JP" b="1" dirty="0" smtClean="0"/>
              </a:p>
              <a:p>
                <a:pPr lvl="2"/>
                <a:r>
                  <a:rPr kumimoji="1" lang="en-US" altLang="ja-JP" dirty="0" smtClean="0"/>
                  <a:t>Defined as the difference in </a:t>
                </a:r>
                <a:br>
                  <a:rPr kumimoji="1" lang="en-US" altLang="ja-JP" dirty="0" smtClean="0"/>
                </a:br>
                <a:r>
                  <a:rPr kumimoji="1" lang="en-US" altLang="ja-JP" dirty="0" smtClean="0"/>
                  <a:t>target SNR </a:t>
                </a:r>
                <a14:m>
                  <m:oMath xmlns:m="http://schemas.openxmlformats.org/officeDocument/2006/math">
                    <m:r>
                      <a:rPr kumimoji="1" lang="el-GR" altLang="ja-JP" i="1" dirty="0" smtClean="0">
                        <a:latin typeface="Cambria Math"/>
                      </a:rPr>
                      <m:t>𝛾</m:t>
                    </m:r>
                  </m:oMath>
                </a14:m>
                <a:r>
                  <a:rPr kumimoji="1" lang="el-GR" altLang="ja-JP" dirty="0"/>
                  <a:t> </a:t>
                </a:r>
                <a:r>
                  <a:rPr kumimoji="1" lang="en-US" altLang="ja-JP" dirty="0" smtClean="0"/>
                  <a:t>between rect. UC </a:t>
                </a:r>
                <a:br>
                  <a:rPr kumimoji="1" lang="en-US" altLang="ja-JP" dirty="0" smtClean="0"/>
                </a:br>
                <a:r>
                  <a:rPr kumimoji="1" lang="en-US" altLang="ja-JP" dirty="0" smtClean="0"/>
                  <a:t>and NUC at a FER of 10</a:t>
                </a:r>
                <a:r>
                  <a:rPr kumimoji="1" lang="en-US" altLang="ja-JP" baseline="30000" dirty="0" smtClean="0"/>
                  <a:t>-2</a:t>
                </a:r>
              </a:p>
              <a:p>
                <a:pPr lvl="2" algn="just"/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/>
                      </a:rPr>
                      <m:t>𝑔</m:t>
                    </m:r>
                    <m:r>
                      <a:rPr kumimoji="1" lang="en-US" altLang="ja-JP" i="1" baseline="-25000" dirty="0" err="1" smtClean="0">
                        <a:latin typeface="Cambria Math"/>
                      </a:rPr>
                      <m:t>𝑐</m:t>
                    </m:r>
                    <m:r>
                      <a:rPr kumimoji="1" lang="en-US" altLang="ja-JP" i="1" dirty="0" smtClean="0">
                        <a:latin typeface="Cambria Math"/>
                      </a:rPr>
                      <m:t>=</m:t>
                    </m:r>
                    <m:r>
                      <a:rPr kumimoji="1" lang="el-GR" altLang="ja-JP" i="1" dirty="0" smtClean="0">
                        <a:latin typeface="Cambria Math"/>
                      </a:rPr>
                      <m:t>𝛾</m:t>
                    </m:r>
                    <m:r>
                      <a:rPr kumimoji="1" lang="de-DE" altLang="ja-JP" i="1" baseline="-25000" dirty="0" smtClean="0">
                        <a:latin typeface="Cambria Math"/>
                      </a:rPr>
                      <m:t>𝑈𝐶</m:t>
                    </m:r>
                    <m:r>
                      <a:rPr kumimoji="1" lang="en-US" altLang="ja-JP" i="1" dirty="0" smtClean="0">
                        <a:latin typeface="Cambria Math"/>
                      </a:rPr>
                      <m:t>–</m:t>
                    </m:r>
                    <m:r>
                      <a:rPr kumimoji="1" lang="el-GR" altLang="ja-JP" i="1" dirty="0" smtClean="0">
                        <a:latin typeface="Cambria Math"/>
                      </a:rPr>
                      <m:t>𝛾</m:t>
                    </m:r>
                    <m:r>
                      <a:rPr kumimoji="1" lang="de-DE" altLang="ja-JP" i="1" baseline="-25000" dirty="0" smtClean="0">
                        <a:latin typeface="Cambria Math"/>
                      </a:rPr>
                      <m:t>𝑁𝑈𝐶</m:t>
                    </m:r>
                  </m:oMath>
                </a14:m>
                <a:endParaRPr kumimoji="1" lang="en-US" altLang="ja-JP" dirty="0" smtClean="0"/>
              </a:p>
              <a:p>
                <a:pPr lvl="1" algn="just"/>
                <a:endParaRPr kumimoji="1" lang="en-US" altLang="ja-JP" b="1" dirty="0" smtClean="0"/>
              </a:p>
              <a:p>
                <a:pPr lvl="1" algn="just"/>
                <a:endParaRPr kumimoji="1" lang="en-US" altLang="ja-JP" sz="1600" b="1" dirty="0" smtClean="0"/>
              </a:p>
              <a:p>
                <a:pPr lvl="1" algn="just"/>
                <a:r>
                  <a:rPr kumimoji="1" lang="en-US" altLang="ja-JP" b="1" dirty="0" smtClean="0"/>
                  <a:t>PAPR gain: </a:t>
                </a:r>
                <a14:m>
                  <m:oMath xmlns:m="http://schemas.openxmlformats.org/officeDocument/2006/math">
                    <m:r>
                      <a:rPr kumimoji="1" lang="en-US" altLang="ja-JP" b="1" i="1" dirty="0" smtClean="0">
                        <a:latin typeface="Cambria Math"/>
                      </a:rPr>
                      <m:t>𝒈</m:t>
                    </m:r>
                    <m:r>
                      <a:rPr kumimoji="1" lang="en-US" altLang="ja-JP" b="1" i="1" baseline="-25000" dirty="0" err="1" smtClean="0">
                        <a:latin typeface="Cambria Math"/>
                      </a:rPr>
                      <m:t>𝒑</m:t>
                    </m:r>
                  </m:oMath>
                </a14:m>
                <a:endParaRPr kumimoji="1" lang="en-US" altLang="ja-JP" b="1" baseline="-25000" dirty="0" smtClean="0"/>
              </a:p>
              <a:p>
                <a:pPr lvl="2"/>
                <a:r>
                  <a:rPr kumimoji="1" lang="en-US" altLang="ja-JP" dirty="0" smtClean="0"/>
                  <a:t>Defined as the difference </a:t>
                </a:r>
                <a:br>
                  <a:rPr kumimoji="1" lang="en-US" altLang="ja-JP" dirty="0" smtClean="0"/>
                </a:br>
                <a:r>
                  <a:rPr kumimoji="1" lang="en-US" altLang="ja-JP" dirty="0" smtClean="0"/>
                  <a:t>between PAPR </a:t>
                </a:r>
                <a14:m>
                  <m:oMath xmlns:m="http://schemas.openxmlformats.org/officeDocument/2006/math">
                    <m:r>
                      <a:rPr kumimoji="1" lang="ja-JP" altLang="en-US" i="1" smtClean="0">
                        <a:latin typeface="Cambria Math"/>
                      </a:rPr>
                      <m:t>𝜅</m:t>
                    </m:r>
                  </m:oMath>
                </a14:m>
                <a:r>
                  <a:rPr kumimoji="1" lang="en-US" altLang="ja-JP" dirty="0" smtClean="0"/>
                  <a:t> of UC and NUC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kumimoji="1" lang="en-US" altLang="ja-JP" i="1" dirty="0" smtClean="0">
                        <a:latin typeface="Cambria Math"/>
                      </a:rPr>
                      <m:t>𝑔</m:t>
                    </m:r>
                    <m:r>
                      <a:rPr kumimoji="1" lang="en-US" altLang="ja-JP" i="1" baseline="-25000" dirty="0" err="1" smtClean="0">
                        <a:latin typeface="Cambria Math"/>
                      </a:rPr>
                      <m:t>𝑝</m:t>
                    </m:r>
                    <m:r>
                      <a:rPr kumimoji="1" lang="en-US" altLang="ja-JP" i="1" dirty="0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kumimoji="1" lang="el-GR" altLang="ja-JP" i="1" dirty="0" smtClean="0">
                        <a:latin typeface="Cambria Math"/>
                        <a:ea typeface="Cambria Math"/>
                      </a:rPr>
                      <m:t>κ</m:t>
                    </m:r>
                    <m:r>
                      <a:rPr kumimoji="1" lang="en-US" altLang="ja-JP" i="1" baseline="-25000" dirty="0" smtClean="0">
                        <a:latin typeface="Cambria Math"/>
                      </a:rPr>
                      <m:t>𝑈𝐶</m:t>
                    </m:r>
                    <m:r>
                      <m:rPr>
                        <m:nor/>
                      </m:rPr>
                      <a:rPr kumimoji="1" lang="en-US" altLang="ja-JP" i="0" dirty="0">
                        <a:latin typeface="Cambria Math"/>
                      </a:rPr>
                      <m:t>–</m:t>
                    </m:r>
                    <m:r>
                      <m:rPr>
                        <m:sty m:val="p"/>
                      </m:rPr>
                      <a:rPr kumimoji="1" lang="el-GR" altLang="ja-JP" i="1" dirty="0" smtClean="0">
                        <a:latin typeface="Cambria Math"/>
                        <a:ea typeface="Cambria Math"/>
                      </a:rPr>
                      <m:t>κ</m:t>
                    </m:r>
                    <m:r>
                      <a:rPr kumimoji="1" lang="en-US" altLang="ja-JP" i="1" baseline="-25000" dirty="0" smtClean="0">
                        <a:latin typeface="Cambria Math"/>
                      </a:rPr>
                      <m:t>𝑁𝑈𝐶</m:t>
                    </m:r>
                  </m:oMath>
                </a14:m>
                <a:endParaRPr kumimoji="1" lang="en-US" altLang="ja-JP" dirty="0" smtClean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altLang="ja-JP" b="0" i="1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kumimoji="1" lang="de-DE" altLang="ja-JP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kumimoji="1" lang="en-US" altLang="ja-JP" dirty="0" smtClean="0"/>
                  <a:t> reveals at the power amplifier (PA)</a:t>
                </a:r>
              </a:p>
              <a:p>
                <a:pPr lvl="3"/>
                <a:r>
                  <a:rPr kumimoji="1" lang="en-US" altLang="ja-JP" dirty="0" smtClean="0"/>
                  <a:t>PA </a:t>
                </a:r>
                <a:r>
                  <a:rPr kumimoji="1" lang="en-US" altLang="ja-JP" dirty="0" err="1" smtClean="0"/>
                  <a:t>backoff</a:t>
                </a:r>
                <a:r>
                  <a:rPr kumimoji="1" lang="en-US" altLang="ja-JP" dirty="0" smtClean="0"/>
                  <a:t> can be selected smaller</a:t>
                </a:r>
              </a:p>
              <a:p>
                <a:pPr algn="just"/>
                <a:endParaRPr kumimoji="1" lang="en-US" altLang="ja-JP" dirty="0" smtClean="0"/>
              </a:p>
              <a:p>
                <a:pPr lvl="1" algn="just"/>
                <a:endParaRPr kumimoji="1" lang="en-US" altLang="ja-JP" dirty="0" smtClean="0"/>
              </a:p>
              <a:p>
                <a:pPr marL="457200" lvl="1" indent="0" algn="just">
                  <a:buNone/>
                </a:pPr>
                <a:endParaRPr kumimoji="1" lang="en-US" altLang="ja-JP" dirty="0" smtClean="0"/>
              </a:p>
              <a:p>
                <a:pPr lvl="2" algn="just"/>
                <a:endParaRPr kumimoji="1" lang="en-US" altLang="ja-JP" dirty="0" smtClean="0"/>
              </a:p>
              <a:p>
                <a:pPr lvl="2" algn="just"/>
                <a:endParaRPr kumimoji="1" lang="en-US" altLang="ja-JP" dirty="0" smtClean="0"/>
              </a:p>
              <a:p>
                <a:pPr algn="just"/>
                <a:endParaRPr kumimoji="1" lang="en-US" altLang="ja-JP" dirty="0"/>
              </a:p>
              <a:p>
                <a:pPr algn="just"/>
                <a:endParaRPr kumimoji="1" lang="en-US" altLang="ja-JP" dirty="0"/>
              </a:p>
              <a:p>
                <a:pPr algn="just"/>
                <a:endParaRPr kumimoji="1" lang="en-US" altLang="ja-JP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1676400"/>
                <a:ext cx="7696200" cy="4114800"/>
              </a:xfrm>
              <a:blipFill rotWithShape="1">
                <a:blip r:embed="rId3"/>
                <a:stretch>
                  <a:fillRect l="-1029" t="-1185" b="-16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1" y="1600200"/>
            <a:ext cx="3856041" cy="28800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268" y="4468972"/>
            <a:ext cx="2653906" cy="1982150"/>
          </a:xfrm>
          <a:prstGeom prst="rect">
            <a:avLst/>
          </a:prstGeom>
        </p:spPr>
      </p:pic>
      <p:sp>
        <p:nvSpPr>
          <p:cNvPr id="28" name="Multiply 27"/>
          <p:cNvSpPr/>
          <p:nvPr/>
        </p:nvSpPr>
        <p:spPr>
          <a:xfrm>
            <a:off x="6341852" y="5714758"/>
            <a:ext cx="144016" cy="144016"/>
          </a:xfrm>
          <a:prstGeom prst="mathMultiply">
            <a:avLst/>
          </a:prstGeom>
          <a:solidFill>
            <a:srgbClr val="FF0000">
              <a:alpha val="77000"/>
            </a:srgbClr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de-DE" noProof="0" dirty="0" err="1" smtClean="0"/>
          </a:p>
        </p:txBody>
      </p:sp>
      <p:sp>
        <p:nvSpPr>
          <p:cNvPr id="29" name="TextBox 28"/>
          <p:cNvSpPr txBox="1"/>
          <p:nvPr/>
        </p:nvSpPr>
        <p:spPr>
          <a:xfrm>
            <a:off x="6262850" y="5334000"/>
            <a:ext cx="4427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de-DE" sz="1050" dirty="0" smtClean="0">
                <a:solidFill>
                  <a:srgbClr val="00B050"/>
                </a:solidFill>
                <a:latin typeface="+mn-lt"/>
              </a:rPr>
              <a:t>NUC</a:t>
            </a:r>
          </a:p>
        </p:txBody>
      </p:sp>
      <p:sp>
        <p:nvSpPr>
          <p:cNvPr id="30" name="Multiply 29"/>
          <p:cNvSpPr/>
          <p:nvPr/>
        </p:nvSpPr>
        <p:spPr>
          <a:xfrm>
            <a:off x="6586028" y="5494784"/>
            <a:ext cx="144016" cy="144016"/>
          </a:xfrm>
          <a:prstGeom prst="mathMultiply">
            <a:avLst/>
          </a:prstGeom>
          <a:solidFill>
            <a:srgbClr val="00B050">
              <a:alpha val="77000"/>
            </a:srgbClr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de-DE" noProof="0" dirty="0" err="1" smtClean="0"/>
          </a:p>
        </p:txBody>
      </p:sp>
      <p:cxnSp>
        <p:nvCxnSpPr>
          <p:cNvPr id="31" name="Straight Arrow Connector 30"/>
          <p:cNvCxnSpPr/>
          <p:nvPr/>
        </p:nvCxnSpPr>
        <p:spPr>
          <a:xfrm rot="-2700000" flipV="1">
            <a:off x="6365042" y="5628669"/>
            <a:ext cx="244176" cy="2"/>
          </a:xfrm>
          <a:prstGeom prst="straightConnector1">
            <a:avLst/>
          </a:prstGeom>
          <a:ln w="19050">
            <a:solidFill>
              <a:srgbClr val="FFC000"/>
            </a:solidFill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248400" y="5791200"/>
            <a:ext cx="3722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de-DE" sz="1050" dirty="0" smtClean="0">
                <a:solidFill>
                  <a:srgbClr val="FF0000"/>
                </a:solidFill>
                <a:latin typeface="+mn-lt"/>
              </a:rPr>
              <a:t>UC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99478" y="5542340"/>
            <a:ext cx="1523622" cy="4616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Indicates the </a:t>
            </a:r>
            <a:r>
              <a:rPr lang="en-US" dirty="0" err="1" smtClean="0"/>
              <a:t>sqrt</a:t>
            </a:r>
            <a:r>
              <a:rPr lang="en-US" dirty="0" smtClean="0"/>
              <a:t> of</a:t>
            </a:r>
            <a:br>
              <a:rPr lang="en-US" dirty="0" smtClean="0"/>
            </a:br>
            <a:r>
              <a:rPr lang="en-US" dirty="0" smtClean="0"/>
              <a:t>the average </a:t>
            </a:r>
            <a:r>
              <a:rPr lang="en-US" dirty="0" err="1" smtClean="0"/>
              <a:t>Tx</a:t>
            </a:r>
            <a:r>
              <a:rPr lang="en-US" dirty="0" smtClean="0"/>
              <a:t> power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 bwMode="auto">
          <a:xfrm flipH="1">
            <a:off x="6573460" y="5773173"/>
            <a:ext cx="926018" cy="0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1"/>
          </p:cNvCxnSpPr>
          <p:nvPr/>
        </p:nvCxnSpPr>
        <p:spPr bwMode="auto">
          <a:xfrm flipH="1" flipV="1">
            <a:off x="6730044" y="5587916"/>
            <a:ext cx="769434" cy="185257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881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SC NUC parameters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dirty="0" smtClean="0"/>
              <a:t>We optimized various NUCs for different parameters</a:t>
            </a:r>
          </a:p>
          <a:p>
            <a:pPr algn="just"/>
            <a:endParaRPr kumimoji="1" lang="en-US" altLang="ja-JP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 smtClean="0"/>
          </a:p>
          <a:p>
            <a:pPr algn="just"/>
            <a:endParaRPr kumimoji="1" lang="en-US" altLang="ja-JP" dirty="0" smtClean="0"/>
          </a:p>
          <a:p>
            <a:pPr algn="just"/>
            <a:endParaRPr kumimoji="1" lang="en-US" altLang="ja-JP" sz="1400" dirty="0"/>
          </a:p>
          <a:p>
            <a:pPr algn="just"/>
            <a:r>
              <a:rPr kumimoji="1" lang="en-US" altLang="ja-JP" dirty="0" smtClean="0"/>
              <a:t>Annotation</a:t>
            </a:r>
          </a:p>
          <a:p>
            <a:pPr marL="914400" lvl="1" indent="-457200" algn="just">
              <a:buFont typeface="+mj-lt"/>
              <a:buAutoNum type="alphaUcPeriod"/>
            </a:pPr>
            <a:r>
              <a:rPr kumimoji="1" lang="en-US" altLang="ja-JP" dirty="0" smtClean="0"/>
              <a:t>maximized overall gain, i.e. sum of PAPR and coding gain</a:t>
            </a:r>
          </a:p>
          <a:p>
            <a:pPr marL="914400" lvl="1" indent="-457200" algn="just">
              <a:buFont typeface="+mj-lt"/>
              <a:buAutoNum type="alphaUcPeriod"/>
            </a:pPr>
            <a:r>
              <a:rPr kumimoji="1" lang="en-US" altLang="ja-JP" dirty="0" smtClean="0"/>
              <a:t>same performance as UC but minimum PAPR</a:t>
            </a:r>
          </a:p>
          <a:p>
            <a:pPr marL="914400" lvl="1" indent="-457200" algn="just">
              <a:buFont typeface="+mj-lt"/>
              <a:buAutoNum type="alphaUcPeriod"/>
            </a:pPr>
            <a:r>
              <a:rPr kumimoji="1" lang="en-US" altLang="ja-JP" dirty="0" smtClean="0"/>
              <a:t>maximum coding gain at 2.77dB PAPR (same PAPR value as 64-APSK of [5])</a:t>
            </a:r>
          </a:p>
          <a:p>
            <a:pPr marL="914400" lvl="1" indent="-457200" algn="just">
              <a:buFont typeface="+mj-lt"/>
              <a:buAutoNum type="alphaUcPeriod"/>
            </a:pPr>
            <a:r>
              <a:rPr kumimoji="1" lang="en-US" altLang="ja-JP" dirty="0" smtClean="0"/>
              <a:t>NUCs for OFDM [3,4]</a:t>
            </a:r>
          </a:p>
          <a:p>
            <a:pPr marL="857250" lvl="2" indent="0" algn="just">
              <a:buNone/>
            </a:pPr>
            <a:endParaRPr kumimoji="1" lang="en-US" altLang="ja-JP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06917620"/>
                  </p:ext>
                </p:extLst>
              </p:nvPr>
            </p:nvGraphicFramePr>
            <p:xfrm>
              <a:off x="2171700" y="2260600"/>
              <a:ext cx="4800600" cy="1889252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1324303"/>
                    <a:gridCol w="1820918"/>
                    <a:gridCol w="1655379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NUC Cat.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Coding gain </a:t>
                          </a:r>
                          <a14:m>
                            <m:oMath xmlns:m="http://schemas.openxmlformats.org/officeDocument/2006/math">
                              <m:r>
                                <a:rPr kumimoji="1" lang="en-US" altLang="ja-JP" i="1" dirty="0" smtClean="0">
                                  <a:latin typeface="Cambria Math"/>
                                </a:rPr>
                                <m:t>𝑔</m:t>
                              </m:r>
                              <m:r>
                                <a:rPr kumimoji="1" lang="en-US" altLang="ja-JP" i="1" baseline="-25000" dirty="0" err="1" smtClean="0">
                                  <a:latin typeface="Cambria Math"/>
                                </a:rPr>
                                <m:t>𝑐</m:t>
                              </m:r>
                            </m:oMath>
                          </a14:m>
                          <a:endParaRPr lang="en-US" i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PAPR 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𝜿</m:t>
                              </m:r>
                            </m:oMath>
                          </a14:m>
                          <a:endParaRPr lang="en-US" i="1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</a:t>
                          </a:r>
                          <a:endParaRPr lang="en-US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de-DE" b="0" i="1" dirty="0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 dirty="0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b="0" i="1" dirty="0" smtClean="0">
                                            <a:latin typeface="Cambria Math"/>
                                          </a:rPr>
                                          <m:t>𝑔</m:t>
                                        </m:r>
                                      </m:e>
                                      <m:sub>
                                        <m:r>
                                          <a:rPr lang="de-DE" b="0" i="1" dirty="0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sub>
                                    </m:sSub>
                                    <m:r>
                                      <a:rPr lang="de-DE" b="0" i="1" dirty="0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l-GR" b="0" i="1" dirty="0" smtClean="0">
                                        <a:latin typeface="Cambria Math"/>
                                        <a:ea typeface="Cambria Math"/>
                                      </a:rPr>
                                      <m:t>κ</m:t>
                                    </m:r>
                                  </m:e>
                                </m:d>
                                <m:r>
                                  <a:rPr lang="de-DE" b="0" i="1" dirty="0" smtClean="0">
                                    <a:latin typeface="Cambria Math"/>
                                  </a:rPr>
                                  <m:t>= </m:t>
                                </m:r>
                                <m:func>
                                  <m:funcPr>
                                    <m:ctrlPr>
                                      <a:rPr lang="en-US" i="1" dirty="0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nor/>
                                      </m:rPr>
                                      <a:rPr lang="de-DE" b="0" i="0" dirty="0" smtClean="0">
                                        <a:latin typeface="Cambria Math"/>
                                      </a:rPr>
                                      <m:t>arg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e-DE" b="0" i="0" dirty="0" smtClean="0"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e-DE" b="0" i="0" dirty="0" smtClean="0">
                                        <a:latin typeface="Cambria Math"/>
                                      </a:rPr>
                                      <m:t>max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{"/>
                                        <m:endChr m:val="}"/>
                                        <m:ctrlPr>
                                          <a:rPr lang="en-US" i="1" dirty="0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 dirty="0" smtClean="0">
                                            <a:latin typeface="Cambria Math"/>
                                          </a:rPr>
                                          <m:t>𝑔</m:t>
                                        </m:r>
                                        <m:r>
                                          <a:rPr lang="en-US" i="1" baseline="-25000" dirty="0" err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  <m:r>
                                          <a:rPr lang="en-US" i="1" dirty="0" err="1" smtClean="0"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 dirty="0" smtClean="0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b="0" i="1" dirty="0" smtClean="0">
                                                <a:latin typeface="Cambria Math"/>
                                              </a:rPr>
                                              <m:t>𝑔</m:t>
                                            </m:r>
                                          </m:e>
                                          <m:sub>
                                            <m:r>
                                              <a:rPr lang="de-DE" b="0" i="1" dirty="0" smtClean="0">
                                                <a:latin typeface="Cambria Math"/>
                                              </a:rPr>
                                              <m:t>𝑝</m:t>
                                            </m:r>
                                          </m:sub>
                                        </m:sSub>
                                        <m:r>
                                          <a:rPr lang="de-DE" b="0" i="1" dirty="0" smtClean="0">
                                            <a:latin typeface="Cambria Math"/>
                                          </a:rPr>
                                          <m:t>(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l-GR" b="0" i="1" dirty="0" smtClean="0">
                                            <a:latin typeface="Cambria Math"/>
                                            <a:ea typeface="Cambria Math"/>
                                          </a:rPr>
                                          <m:t>κ</m:t>
                                        </m:r>
                                        <m:r>
                                          <a:rPr lang="de-DE" b="0" i="1" dirty="0" smtClean="0">
                                            <a:latin typeface="Cambria Math"/>
                                          </a:rPr>
                                          <m:t>)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en-US" i="1" dirty="0" smtClean="0">
                                    <a:latin typeface="Cambria Math"/>
                                  </a:rPr>
                                  <m:t>⁡</m:t>
                                </m:r>
                              </m:oMath>
                            </m:oMathPara>
                          </a14:m>
                          <a:endParaRPr lang="en-US" i="1" baseline="-25000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B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≈ 0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min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C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max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2.77dB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D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max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unconstraint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06917620"/>
                  </p:ext>
                </p:extLst>
              </p:nvPr>
            </p:nvGraphicFramePr>
            <p:xfrm>
              <a:off x="2171700" y="2260600"/>
              <a:ext cx="4800600" cy="1889252"/>
            </p:xfrm>
            <a:graphic>
              <a:graphicData uri="http://schemas.openxmlformats.org/drawingml/2006/table">
                <a:tbl>
                  <a:tblPr firstRow="1" firstCol="1" bandRow="1">
                    <a:tableStyleId>{21E4AEA4-8DFA-4A89-87EB-49C32662AFE0}</a:tableStyleId>
                  </a:tblPr>
                  <a:tblGrid>
                    <a:gridCol w="1324303"/>
                    <a:gridCol w="1820918"/>
                    <a:gridCol w="1655379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NUC Cat.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72575" t="-8197" r="-90970" b="-4327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89706" t="-8197" b="-432787"/>
                          </a:stretch>
                        </a:blipFill>
                      </a:tcPr>
                    </a:tc>
                  </a:tr>
                  <a:tr h="40589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</a:t>
                          </a:r>
                          <a:endParaRPr lang="en-US" dirty="0"/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38004" t="-100000" b="-300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B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≈ 0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min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C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max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2.77dB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D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max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unconstraint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0781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dirty="0"/>
              <a:t>Focus on </a:t>
            </a:r>
            <a:r>
              <a:rPr kumimoji="1" lang="en-US" altLang="ja-JP" dirty="0" smtClean="0"/>
              <a:t>constellations with 64 </a:t>
            </a:r>
            <a:r>
              <a:rPr kumimoji="1" lang="en-US" altLang="ja-JP" dirty="0"/>
              <a:t>signal </a:t>
            </a:r>
            <a:r>
              <a:rPr kumimoji="1" lang="en-US" altLang="ja-JP" dirty="0" smtClean="0"/>
              <a:t>points</a:t>
            </a:r>
          </a:p>
          <a:p>
            <a:pPr lvl="1"/>
            <a:r>
              <a:rPr kumimoji="1" lang="en-US" altLang="ja-JP" dirty="0" smtClean="0"/>
              <a:t>.11ad LDPC with code rates (CR): </a:t>
            </a:r>
            <a:r>
              <a:rPr kumimoji="1" lang="en-US" altLang="ja-JP" baseline="30000" dirty="0" smtClean="0"/>
              <a:t>1</a:t>
            </a:r>
            <a:r>
              <a:rPr kumimoji="1" lang="en-US" altLang="ja-JP" dirty="0" smtClean="0"/>
              <a:t>/</a:t>
            </a:r>
            <a:r>
              <a:rPr kumimoji="1" lang="en-US" altLang="ja-JP" baseline="-25000" dirty="0" smtClean="0"/>
              <a:t>2</a:t>
            </a:r>
            <a:r>
              <a:rPr kumimoji="1" lang="en-US" altLang="ja-JP" dirty="0" smtClean="0"/>
              <a:t>, </a:t>
            </a:r>
            <a:r>
              <a:rPr kumimoji="1" lang="en-US" altLang="ja-JP" baseline="30000" dirty="0" smtClean="0"/>
              <a:t>5</a:t>
            </a:r>
            <a:r>
              <a:rPr kumimoji="1" lang="en-US" altLang="ja-JP" dirty="0" smtClean="0"/>
              <a:t>/</a:t>
            </a:r>
            <a:r>
              <a:rPr kumimoji="1" lang="en-US" altLang="ja-JP" baseline="-25000" dirty="0" smtClean="0"/>
              <a:t>8</a:t>
            </a:r>
            <a:r>
              <a:rPr kumimoji="1" lang="en-US" altLang="ja-JP" dirty="0" smtClean="0"/>
              <a:t>, </a:t>
            </a:r>
            <a:r>
              <a:rPr kumimoji="1" lang="en-US" altLang="ja-JP" baseline="30000" dirty="0" smtClean="0"/>
              <a:t>3</a:t>
            </a:r>
            <a:r>
              <a:rPr kumimoji="1" lang="en-US" altLang="ja-JP" dirty="0" smtClean="0"/>
              <a:t>/</a:t>
            </a:r>
            <a:r>
              <a:rPr kumimoji="1" lang="en-US" altLang="ja-JP" baseline="-25000" dirty="0" smtClean="0"/>
              <a:t>4</a:t>
            </a:r>
            <a:r>
              <a:rPr kumimoji="1" lang="en-US" altLang="ja-JP" dirty="0" smtClean="0"/>
              <a:t>, </a:t>
            </a:r>
            <a:r>
              <a:rPr kumimoji="1" lang="en-US" altLang="ja-JP" baseline="30000" dirty="0" smtClean="0"/>
              <a:t>13</a:t>
            </a:r>
            <a:r>
              <a:rPr kumimoji="1" lang="en-US" altLang="ja-JP" dirty="0" smtClean="0"/>
              <a:t>/</a:t>
            </a:r>
            <a:r>
              <a:rPr kumimoji="1" lang="en-US" altLang="ja-JP" baseline="-25000" dirty="0" smtClean="0"/>
              <a:t>16</a:t>
            </a:r>
            <a:r>
              <a:rPr kumimoji="1" lang="en-US" altLang="ja-JP" dirty="0" smtClean="0"/>
              <a:t> </a:t>
            </a:r>
            <a:endParaRPr kumimoji="1" lang="en-US" altLang="ja-JP" dirty="0"/>
          </a:p>
          <a:p>
            <a:r>
              <a:rPr kumimoji="1" lang="en-US" altLang="ja-JP" noProof="0" dirty="0" smtClean="0"/>
              <a:t>SC modulation</a:t>
            </a:r>
            <a:endParaRPr kumimoji="1" lang="en-US" altLang="ja-JP" noProof="0" dirty="0"/>
          </a:p>
          <a:p>
            <a:r>
              <a:rPr kumimoji="1" lang="en-US" altLang="ja-JP" noProof="0" dirty="0" smtClean="0"/>
              <a:t>Message </a:t>
            </a:r>
            <a:r>
              <a:rPr kumimoji="1" lang="en-US" altLang="ja-JP" noProof="0" dirty="0"/>
              <a:t>Length: </a:t>
            </a:r>
            <a:r>
              <a:rPr kumimoji="1" lang="en-US" altLang="ja-JP" noProof="0" dirty="0" smtClean="0"/>
              <a:t>1000 bytes</a:t>
            </a:r>
            <a:endParaRPr kumimoji="1" lang="en-US" altLang="ja-JP" noProof="0" dirty="0"/>
          </a:p>
          <a:p>
            <a:r>
              <a:rPr kumimoji="1" lang="en-US" altLang="ja-JP" noProof="0" dirty="0" smtClean="0"/>
              <a:t>AWGN channel</a:t>
            </a:r>
          </a:p>
          <a:p>
            <a:r>
              <a:rPr kumimoji="1" lang="en-US" altLang="ja-JP" dirty="0" smtClean="0"/>
              <a:t>Benchmarks</a:t>
            </a:r>
          </a:p>
          <a:p>
            <a:pPr lvl="1"/>
            <a:r>
              <a:rPr kumimoji="1" lang="en-US" altLang="ja-JP" noProof="0" dirty="0" smtClean="0"/>
              <a:t>Regular rect. 64-QAM</a:t>
            </a:r>
          </a:p>
          <a:p>
            <a:pPr lvl="1"/>
            <a:r>
              <a:rPr kumimoji="1" lang="en-US" altLang="ja-JP" dirty="0" smtClean="0"/>
              <a:t>64-APSK of [5]</a:t>
            </a:r>
            <a:endParaRPr kumimoji="1" lang="en-US" altLang="ja-JP" noProof="0" dirty="0"/>
          </a:p>
          <a:p>
            <a:endParaRPr kumimoji="1" lang="en-US" altLang="ja-JP" noProof="0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Simulations Parameters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 smtClean="0"/>
              <a:t>July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1" y="6475413"/>
            <a:ext cx="137377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56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96</TotalTime>
  <Words>1234</Words>
  <Application>Microsoft Office PowerPoint</Application>
  <PresentationFormat>On-screen Show (4:3)</PresentationFormat>
  <Paragraphs>340</Paragraphs>
  <Slides>19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</vt:lpstr>
      <vt:lpstr>Document</vt:lpstr>
      <vt:lpstr>Potential of Non-Uniform Constellations with Peak Power Constraint</vt:lpstr>
      <vt:lpstr>Abstract</vt:lpstr>
      <vt:lpstr>Motivation</vt:lpstr>
      <vt:lpstr>Introduction</vt:lpstr>
      <vt:lpstr>Coding Gain of NUCs</vt:lpstr>
      <vt:lpstr>PAPR requirements OFDM vs. SC</vt:lpstr>
      <vt:lpstr>Quantifying the gain of SC NUCs</vt:lpstr>
      <vt:lpstr>SC NUC parameters</vt:lpstr>
      <vt:lpstr>Simulations Parameters</vt:lpstr>
      <vt:lpstr>Results: Coding Gain vs. PAPR for rate 1/2</vt:lpstr>
      <vt:lpstr>Results: Coding Gain vs. PAPR for all rates</vt:lpstr>
      <vt:lpstr>Results: Overall Gain</vt:lpstr>
      <vt:lpstr>Conclusion</vt:lpstr>
      <vt:lpstr>References</vt:lpstr>
      <vt:lpstr>Appendix</vt:lpstr>
      <vt:lpstr>NUCs of Cat. A</vt:lpstr>
      <vt:lpstr>NUCs of Cat. B</vt:lpstr>
      <vt:lpstr>NUCs of Cat. C</vt:lpstr>
      <vt:lpstr>NUCs of Cat. D</vt:lpstr>
    </vt:vector>
  </TitlesOfParts>
  <Company>Sony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of Non-Uniform Constellations with Peak Power Constraint</dc:title>
  <dc:creator>Handte, Thomas; Schneider, Daniel</dc:creator>
  <cp:lastModifiedBy>Handte, Thomas</cp:lastModifiedBy>
  <cp:revision>110</cp:revision>
  <cp:lastPrinted>1998-02-10T13:28:06Z</cp:lastPrinted>
  <dcterms:created xsi:type="dcterms:W3CDTF">2014-01-02T14:03:14Z</dcterms:created>
  <dcterms:modified xsi:type="dcterms:W3CDTF">2015-07-15T20:07:27Z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