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70" r:id="rId3"/>
    <p:sldId id="352" r:id="rId4"/>
    <p:sldId id="353" r:id="rId5"/>
    <p:sldId id="355" r:id="rId6"/>
    <p:sldId id="356" r:id="rId7"/>
    <p:sldId id="358" r:id="rId8"/>
    <p:sldId id="357" r:id="rId9"/>
    <p:sldId id="359" r:id="rId10"/>
    <p:sldId id="360" r:id="rId11"/>
    <p:sldId id="363" r:id="rId12"/>
    <p:sldId id="362" r:id="rId13"/>
    <p:sldId id="364" r:id="rId14"/>
    <p:sldId id="351" r:id="rId15"/>
    <p:sldId id="345" r:id="rId16"/>
    <p:sldId id="366" r:id="rId17"/>
    <p:sldId id="367" r:id="rId18"/>
    <p:sldId id="365" r:id="rId19"/>
    <p:sldId id="369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F5"/>
    <a:srgbClr val="007F00"/>
    <a:srgbClr val="00BFBF"/>
    <a:srgbClr val="00C0C0"/>
    <a:srgbClr val="BF00B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2962" autoAdjust="0"/>
  </p:normalViewPr>
  <p:slideViewPr>
    <p:cSldViewPr>
      <p:cViewPr>
        <p:scale>
          <a:sx n="120" d="100"/>
          <a:sy n="120" d="100"/>
        </p:scale>
        <p:origin x="-14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0835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52-01-0wng-wng-beyond-802-11ad-a-ultra-high-capacity-and-tpt-wlan-3rd.pptx" TargetMode="External"/><Relationship Id="rId2" Type="http://schemas.openxmlformats.org/officeDocument/2006/relationships/hyperlink" Target="https://mentor.ieee.org/802.11/dcn/14/11-14-1378-03-ng60-phy-rate-for-ng60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39-00-ng60-sc-64apsk-for-11ay.pptx" TargetMode="External"/><Relationship Id="rId5" Type="http://schemas.openxmlformats.org/officeDocument/2006/relationships/hyperlink" Target="https://mentor.ieee.org/802.11/dcn/15/11-15-0601-00-00ay-non-uniform-constellations-for-64qam.pptx" TargetMode="External"/><Relationship Id="rId4" Type="http://schemas.openxmlformats.org/officeDocument/2006/relationships/hyperlink" Target="https://mentor.ieee.org/802.11/dcn/15/11-15-0096-01-ng60-non-uniform-constellations-for-higher-order-qams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Potential of Non-Uniform Constellations with Peak Power Constraint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7</a:t>
            </a:r>
            <a:r>
              <a:rPr lang="en-US" sz="2000" noProof="0" dirty="0" smtClean="0"/>
              <a:t>/</a:t>
            </a:r>
            <a:r>
              <a:rPr lang="en-US" sz="2000" dirty="0" smtClean="0"/>
              <a:t>16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523658"/>
              </p:ext>
            </p:extLst>
          </p:nvPr>
        </p:nvGraphicFramePr>
        <p:xfrm>
          <a:off x="509588" y="2679700"/>
          <a:ext cx="79121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6" name="Document" r:id="rId5" imgW="8252039" imgH="2544214" progId="Word.Document.8">
                  <p:embed/>
                </p:oleObj>
              </mc:Choice>
              <mc:Fallback>
                <p:oleObj name="Document" r:id="rId5" imgW="8252039" imgH="25442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9700"/>
                        <a:ext cx="7912100" cy="243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noProof="0" dirty="0" smtClean="0"/>
                  <a:t>Coding gain and PAPR are clearly dependent</a:t>
                </a:r>
              </a:p>
              <a:p>
                <a:pPr lvl="1"/>
                <a:r>
                  <a:rPr kumimoji="1" lang="en-US" altLang="ja-JP" sz="1800" noProof="0" dirty="0" smtClean="0"/>
                  <a:t>Tradeoff between</a:t>
                </a:r>
                <a:br>
                  <a:rPr kumimoji="1" lang="en-US" altLang="ja-JP" sz="1800" noProof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800" i="1" noProof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sz="1800" b="0" i="1" noProof="0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sz="1800" b="0" i="1" noProof="0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kumimoji="1" lang="en-US" altLang="ja-JP" sz="1800" noProof="0" dirty="0" smtClean="0"/>
                  <a:t> and </a:t>
                </a:r>
                <a14:m>
                  <m:oMath xmlns:m="http://schemas.openxmlformats.org/officeDocument/2006/math">
                    <m:r>
                      <a:rPr kumimoji="1" lang="ja-JP" altLang="en-US" sz="1800" i="1" noProof="0" smtClean="0">
                        <a:latin typeface="Cambria Math"/>
                      </a:rPr>
                      <m:t>𝜅</m:t>
                    </m:r>
                  </m:oMath>
                </a14:m>
                <a:r>
                  <a:rPr kumimoji="1" lang="en-US" altLang="ja-JP" sz="1800" noProof="0" dirty="0" smtClean="0"/>
                  <a:t> required</a:t>
                </a:r>
              </a:p>
              <a:p>
                <a:pPr lvl="1"/>
                <a:r>
                  <a:rPr kumimoji="1" lang="en-US" altLang="ja-JP" sz="1800" noProof="0" dirty="0" smtClean="0"/>
                  <a:t>Cat. A requires</a:t>
                </a:r>
                <a:r>
                  <a:rPr kumimoji="1" lang="de-DE" altLang="ja-JP" sz="1800" i="1" noProof="0" dirty="0" smtClean="0">
                    <a:latin typeface="Cambria Math"/>
                  </a:rPr>
                  <a:t/>
                </a:r>
                <a:br>
                  <a:rPr kumimoji="1" lang="de-DE" altLang="ja-JP" sz="1800" i="1" noProof="0" dirty="0" smtClean="0">
                    <a:latin typeface="Cambria Math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800" i="1" noProof="0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sz="1800" b="0" i="1" noProof="0" dirty="0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sz="1800" b="0" i="1" noProof="0" dirty="0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kumimoji="1" lang="de-DE" altLang="ja-JP" sz="1800" b="0" i="1" noProof="0" dirty="0" smtClean="0">
                        <a:latin typeface="Cambria Math"/>
                      </a:rPr>
                      <m:t>&lt;</m:t>
                    </m:r>
                    <m:r>
                      <m:rPr>
                        <m:nor/>
                      </m:rPr>
                      <a:rPr kumimoji="1" lang="de-DE" altLang="ja-JP" sz="1800" b="0" i="0" noProof="0" dirty="0" smtClean="0">
                        <a:latin typeface="Cambria Math"/>
                      </a:rPr>
                      <m:t>0 </m:t>
                    </m:r>
                    <m:r>
                      <m:rPr>
                        <m:nor/>
                      </m:rPr>
                      <a:rPr kumimoji="1" lang="de-DE" altLang="ja-JP" sz="1800" b="0" i="0" noProof="0" dirty="0" smtClean="0">
                        <a:latin typeface="Cambria Math"/>
                      </a:rPr>
                      <m:t>dB</m:t>
                    </m:r>
                  </m:oMath>
                </a14:m>
                <a:endParaRPr kumimoji="1" lang="de-DE" altLang="ja-JP" sz="1800" b="0" noProof="0" dirty="0" smtClean="0"/>
              </a:p>
              <a:p>
                <a:pPr lvl="1"/>
                <a:r>
                  <a:rPr kumimoji="1" lang="en-US" altLang="ja-JP" sz="1800" dirty="0"/>
                  <a:t>UC has poorest </a:t>
                </a:r>
                <a:br>
                  <a:rPr kumimoji="1" lang="en-US" altLang="ja-JP" sz="1800" dirty="0"/>
                </a:br>
                <a:r>
                  <a:rPr kumimoji="1" lang="en-US" altLang="ja-JP" sz="1800" dirty="0" smtClean="0"/>
                  <a:t>performance</a:t>
                </a:r>
                <a:endParaRPr kumimoji="1" lang="en-US" altLang="ja-JP" sz="1800" noProof="0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Coding Gain vs. PAPR for rate 1/2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438400"/>
            <a:ext cx="5342858" cy="4000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 flipV="1">
            <a:off x="4495800" y="2971800"/>
            <a:ext cx="0" cy="1440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4619706" y="2738735"/>
            <a:ext cx="506421" cy="461665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mpr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perf.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 flipH="1" flipV="1">
            <a:off x="5215800" y="5147400"/>
            <a:ext cx="0" cy="1440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5" name="TextBox 14"/>
          <p:cNvSpPr txBox="1"/>
          <p:nvPr/>
        </p:nvSpPr>
        <p:spPr>
          <a:xfrm>
            <a:off x="4252796" y="5289604"/>
            <a:ext cx="506421" cy="461665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impr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perf.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068275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5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i="1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kumimoji="1" lang="en-US" altLang="ja-JP" sz="1400" i="1" baseline="-25000" dirty="0" err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/>
                                    <a:ea typeface="Cambria Math"/>
                                  </a:rPr>
                                  <m:t>𝜿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sz="1400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sz="1400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sz="1400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40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sz="1400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𝜅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400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sz="1400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068275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14773" t="-1176" r="-202273" b="-25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6780" t="-1176" r="-565" b="-252941"/>
                          </a:stretch>
                        </a:blipFill>
                      </a:tcPr>
                    </a:tc>
                  </a:tr>
                  <a:tr h="3359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38113" t="-156364" r="-377" b="-29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562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noProof="0" dirty="0" smtClean="0"/>
                  <a:t>Coding gain and PAPR are clearly dependent</a:t>
                </a:r>
              </a:p>
              <a:p>
                <a:pPr lvl="1"/>
                <a:r>
                  <a:rPr kumimoji="1" lang="en-US" altLang="ja-JP" sz="1800" dirty="0" smtClean="0"/>
                  <a:t>Performance</a:t>
                </a:r>
                <a:br>
                  <a:rPr kumimoji="1" lang="en-US" altLang="ja-JP" sz="1800" dirty="0" smtClean="0"/>
                </a:br>
                <a:r>
                  <a:rPr kumimoji="1" lang="en-US" altLang="ja-JP" sz="1800" dirty="0" smtClean="0"/>
                  <a:t>slightly dependent</a:t>
                </a:r>
                <a:br>
                  <a:rPr kumimoji="1" lang="en-US" altLang="ja-JP" sz="1800" dirty="0" smtClean="0"/>
                </a:br>
                <a:r>
                  <a:rPr kumimoji="1" lang="en-US" altLang="ja-JP" sz="1800" dirty="0" smtClean="0"/>
                  <a:t>on code rate</a:t>
                </a:r>
              </a:p>
              <a:p>
                <a:pPr lvl="1"/>
                <a:r>
                  <a:rPr kumimoji="1" lang="en-US" altLang="ja-JP" sz="1800" noProof="0" dirty="0" smtClean="0"/>
                  <a:t>Cat. A criterion</a:t>
                </a:r>
                <a:br>
                  <a:rPr kumimoji="1" lang="en-US" altLang="ja-JP" sz="1800" noProof="0" dirty="0" smtClean="0"/>
                </a:br>
                <a:r>
                  <a:rPr kumimoji="1" lang="en-US" altLang="ja-JP" sz="1800" noProof="0" dirty="0" smtClean="0"/>
                  <a:t>yields strong </a:t>
                </a:r>
                <a:br>
                  <a:rPr kumimoji="1" lang="en-US" altLang="ja-JP" sz="1800" noProof="0" dirty="0" smtClean="0"/>
                </a:br>
                <a:r>
                  <a:rPr kumimoji="1" lang="en-US" altLang="ja-JP" sz="1800" noProof="0" dirty="0" smtClean="0"/>
                  <a:t>variation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800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sz="18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sz="1800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endParaRPr kumimoji="1" lang="en-US" altLang="ja-JP" noProof="0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Coding Gain vs. PAPR for all rates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161" y="2443162"/>
            <a:ext cx="5330136" cy="399047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6243678" y="3101176"/>
            <a:ext cx="457200" cy="7620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5400000">
            <a:off x="7567653" y="2226450"/>
            <a:ext cx="533400" cy="8382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10800000">
            <a:off x="7010400" y="2634451"/>
            <a:ext cx="381000" cy="609599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5400000">
            <a:off x="6956873" y="3335718"/>
            <a:ext cx="518325" cy="261937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 rot="2277921">
            <a:off x="5221755" y="3845848"/>
            <a:ext cx="785904" cy="216085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265193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5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i="1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kumimoji="1" lang="en-US" altLang="ja-JP" sz="1400" i="1" baseline="-25000" dirty="0" err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/>
                                    <a:ea typeface="Cambria Math"/>
                                  </a:rPr>
                                  <m:t>𝜿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sz="1400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sz="1400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sz="1400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40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sz="1400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𝜅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400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sz="1400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265193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14773" t="-1176" r="-202273" b="-25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6780" t="-1176" r="-565" b="-252941"/>
                          </a:stretch>
                        </a:blipFill>
                      </a:tcPr>
                    </a:tc>
                  </a:tr>
                  <a:tr h="3359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38113" t="-156364" r="-377" b="-29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960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endParaRPr kumimoji="1" lang="en-US" altLang="ja-JP" noProof="0" dirty="0" smtClean="0"/>
          </a:p>
          <a:p>
            <a:endParaRPr kumimoji="1" lang="en-US" altLang="ja-JP" dirty="0"/>
          </a:p>
          <a:p>
            <a:endParaRPr kumimoji="1" lang="en-US" altLang="ja-JP" noProof="0" dirty="0" smtClean="0"/>
          </a:p>
          <a:p>
            <a:endParaRPr kumimoji="1" lang="en-US" altLang="ja-JP" dirty="0"/>
          </a:p>
          <a:p>
            <a:endParaRPr kumimoji="1" lang="en-US" altLang="ja-JP" noProof="0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sz="1800" dirty="0" smtClean="0"/>
              <a:t>Overall gain in decreasing order (holds for all rates): </a:t>
            </a:r>
            <a:br>
              <a:rPr kumimoji="1" lang="en-US" altLang="ja-JP" sz="1800" dirty="0" smtClean="0"/>
            </a:br>
            <a:r>
              <a:rPr kumimoji="1" lang="en-US" altLang="ja-JP" sz="1800" dirty="0" smtClean="0"/>
              <a:t>Cat. A, B, C, 64-APSK,  D</a:t>
            </a:r>
          </a:p>
          <a:p>
            <a:r>
              <a:rPr kumimoji="1" lang="en-US" altLang="ja-JP" sz="1800" dirty="0" smtClean="0"/>
              <a:t>Overall gain of Cat. A and B comparable</a:t>
            </a:r>
            <a:endParaRPr kumimoji="1" lang="en-US" altLang="ja-JP" sz="1800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Overall Gain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70" y="1682313"/>
            <a:ext cx="8729620" cy="32706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3092" y="1811874"/>
            <a:ext cx="742383" cy="338554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1826578"/>
            <a:ext cx="742383" cy="338554"/>
          </a:xfrm>
          <a:prstGeom prst="rect">
            <a:avLst/>
          </a:prstGeom>
          <a:solidFill>
            <a:srgbClr val="007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1836103"/>
            <a:ext cx="753732" cy="33855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C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6475" y="2585825"/>
            <a:ext cx="753732" cy="338554"/>
          </a:xfrm>
          <a:prstGeom prst="rect">
            <a:avLst/>
          </a:prstGeom>
          <a:solidFill>
            <a:srgbClr val="00B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0" y="2598103"/>
            <a:ext cx="1005403" cy="338554"/>
          </a:xfrm>
          <a:prstGeom prst="rect">
            <a:avLst/>
          </a:prstGeom>
          <a:solidFill>
            <a:srgbClr val="BF00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64-APSK</a:t>
            </a:r>
            <a:endParaRPr lang="en-US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2513918"/>
                  </p:ext>
                </p:extLst>
              </p:nvPr>
            </p:nvGraphicFramePr>
            <p:xfrm>
              <a:off x="6461232" y="4953000"/>
              <a:ext cx="2606568" cy="1398397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04258"/>
                    <a:gridCol w="609600"/>
                    <a:gridCol w="992710"/>
                  </a:tblGrid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NUC Cat.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200" i="1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kumimoji="1" lang="en-US" altLang="ja-JP" sz="1200" i="1" baseline="-25000" dirty="0" err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200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latin typeface="Cambria Math"/>
                                    <a:ea typeface="Cambria Math"/>
                                  </a:rPr>
                                  <m:t>𝜿</m:t>
                                </m:r>
                              </m:oMath>
                            </m:oMathPara>
                          </a14:m>
                          <a:endParaRPr lang="en-US" sz="1200" i="1" dirty="0"/>
                        </a:p>
                      </a:txBody>
                      <a:tcPr anchor="ctr"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sz="1200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200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20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sz="1200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sz="1200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20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200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sz="1200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de-DE" sz="12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𝜅</m:t>
                                        </m:r>
                                        <m:r>
                                          <a:rPr lang="de-DE" sz="1200" b="0" i="1" dirty="0" smtClean="0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200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sz="1200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≈ 0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min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2.77dB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D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unconstraint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2513918"/>
                  </p:ext>
                </p:extLst>
              </p:nvPr>
            </p:nvGraphicFramePr>
            <p:xfrm>
              <a:off x="6461232" y="4953000"/>
              <a:ext cx="2606568" cy="1398397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04258"/>
                    <a:gridCol w="609600"/>
                    <a:gridCol w="992710"/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NUC Cat.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66000" t="-2222" r="-163000" b="-4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63190" t="-2222" b="-426667"/>
                          </a:stretch>
                        </a:blipFill>
                      </a:tcPr>
                    </a:tc>
                  </a:tr>
                  <a:tr h="3011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3118" t="-93878" b="-2918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≈ 0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min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2.77dB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D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unconstraint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285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Conclusion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Investigation of NUCs with PAPR constraint</a:t>
            </a:r>
          </a:p>
          <a:p>
            <a:pPr lvl="1" algn="just"/>
            <a:r>
              <a:rPr kumimoji="1" lang="en-US" altLang="ja-JP" dirty="0"/>
              <a:t>There is a huge potential for NUCs with limited PAPR</a:t>
            </a:r>
          </a:p>
          <a:p>
            <a:pPr lvl="1" algn="just"/>
            <a:r>
              <a:rPr kumimoji="1" lang="en-US" altLang="ja-JP" dirty="0" smtClean="0"/>
              <a:t>64-NUCs with 4 different constraints considered</a:t>
            </a:r>
          </a:p>
          <a:p>
            <a:pPr lvl="1" algn="just"/>
            <a:r>
              <a:rPr kumimoji="1" lang="en-US" altLang="ja-JP" dirty="0" smtClean="0"/>
              <a:t>Overall gain depending on code rate and optimization constraint</a:t>
            </a:r>
          </a:p>
          <a:p>
            <a:pPr lvl="2" algn="just"/>
            <a:r>
              <a:rPr kumimoji="1" lang="en-US" altLang="ja-JP" b="1" dirty="0" smtClean="0"/>
              <a:t>1.4 dB</a:t>
            </a:r>
            <a:r>
              <a:rPr kumimoji="1" lang="en-US" altLang="ja-JP" dirty="0" smtClean="0"/>
              <a:t> to </a:t>
            </a:r>
            <a:r>
              <a:rPr kumimoji="1" lang="en-US" altLang="ja-JP" b="1" dirty="0" smtClean="0"/>
              <a:t>1.7 dB</a:t>
            </a:r>
            <a:r>
              <a:rPr kumimoji="1" lang="en-US" altLang="ja-JP" dirty="0" smtClean="0"/>
              <a:t> gain compared to uniform 64-QAM (</a:t>
            </a:r>
            <a:r>
              <a:rPr kumimoji="1" lang="en-US" altLang="ja-JP" dirty="0"/>
              <a:t>Cat. </a:t>
            </a:r>
            <a:r>
              <a:rPr kumimoji="1" lang="en-US" altLang="ja-JP" dirty="0" smtClean="0"/>
              <a:t>A)</a:t>
            </a:r>
          </a:p>
          <a:p>
            <a:pPr algn="just"/>
            <a:r>
              <a:rPr kumimoji="1" lang="en-US" altLang="ja-JP" dirty="0" smtClean="0"/>
              <a:t>NUCs are a </a:t>
            </a:r>
            <a:r>
              <a:rPr kumimoji="1" lang="en-US" altLang="ja-JP" dirty="0"/>
              <a:t>promising technology for .11ay</a:t>
            </a:r>
          </a:p>
          <a:p>
            <a:pPr lvl="1"/>
            <a:r>
              <a:rPr kumimoji="1" lang="en-US" altLang="ja-JP" dirty="0" smtClean="0"/>
              <a:t>Significant performance gains</a:t>
            </a:r>
          </a:p>
          <a:p>
            <a:pPr lvl="2"/>
            <a:r>
              <a:rPr kumimoji="1" lang="en-US" altLang="ja-JP" dirty="0" smtClean="0"/>
              <a:t>Gains </a:t>
            </a:r>
            <a:r>
              <a:rPr kumimoji="1" lang="en-US" altLang="ja-JP" dirty="0"/>
              <a:t>are in the order of a code rate </a:t>
            </a:r>
            <a:r>
              <a:rPr kumimoji="1" lang="en-US" altLang="ja-JP" dirty="0" smtClean="0"/>
              <a:t>SNR spacing</a:t>
            </a:r>
          </a:p>
          <a:p>
            <a:pPr lvl="1"/>
            <a:r>
              <a:rPr kumimoji="1" lang="en-US" altLang="ja-JP" dirty="0" smtClean="0"/>
              <a:t>Only a moderate complexity increase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Further aspects under consideration</a:t>
            </a:r>
          </a:p>
          <a:p>
            <a:pPr lvl="1" algn="just"/>
            <a:r>
              <a:rPr kumimoji="1" lang="en-US" altLang="ja-JP" dirty="0" smtClean="0"/>
              <a:t>E.g. performance in fading channels, influence of impairments, evaluation of quantization effects</a:t>
            </a:r>
          </a:p>
          <a:p>
            <a:pPr lvl="1"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015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ja-JP" dirty="0" smtClean="0">
                <a:hlinkClick r:id="rId2"/>
              </a:rPr>
              <a:t>11-14-1378-00-ng60 </a:t>
            </a:r>
            <a:r>
              <a:rPr lang="en-US" altLang="ja-JP" dirty="0">
                <a:hlinkClick r:id="rId2"/>
              </a:rPr>
              <a:t>PHY rate for </a:t>
            </a:r>
            <a:r>
              <a:rPr lang="en-US" altLang="ja-JP" dirty="0" smtClean="0">
                <a:hlinkClick r:id="rId2"/>
              </a:rPr>
              <a:t>NG60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3"/>
              </a:rPr>
              <a:t>11-14-0652-01-0wng-wng </a:t>
            </a:r>
            <a:r>
              <a:rPr lang="en-US" altLang="ja-JP" dirty="0">
                <a:hlinkClick r:id="rId3"/>
              </a:rPr>
              <a:t>Next Generation </a:t>
            </a:r>
            <a:r>
              <a:rPr lang="en-US" altLang="ja-JP" dirty="0" smtClean="0">
                <a:hlinkClick r:id="rId3"/>
              </a:rPr>
              <a:t>802.11ad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4"/>
              </a:rPr>
              <a:t>11-15-0096-01-ng60 Non-uniform Constellations for higher Order QAMs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5"/>
              </a:rPr>
              <a:t>11-15-0601-00-00ay Non-uniform Constellations for 64QAM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6"/>
              </a:rPr>
              <a:t>11-15-0339-00-ng60 SC-64APSK for 11ay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25011" y="6475413"/>
            <a:ext cx="141891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NUCs of Cat. A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5" b="2391"/>
          <a:stretch/>
        </p:blipFill>
        <p:spPr>
          <a:xfrm>
            <a:off x="911653" y="1510748"/>
            <a:ext cx="3599000" cy="25046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4" b="3093"/>
          <a:stretch/>
        </p:blipFill>
        <p:spPr>
          <a:xfrm>
            <a:off x="911653" y="4015409"/>
            <a:ext cx="3599000" cy="24490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4" b="3093"/>
          <a:stretch/>
        </p:blipFill>
        <p:spPr>
          <a:xfrm>
            <a:off x="4953664" y="4015409"/>
            <a:ext cx="3599000" cy="2449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5" b="2391"/>
          <a:stretch/>
        </p:blipFill>
        <p:spPr>
          <a:xfrm>
            <a:off x="4953664" y="1510748"/>
            <a:ext cx="3599000" cy="25046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74208" y="4967644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13</a:t>
            </a:r>
            <a:r>
              <a:rPr lang="en-US" b="1" dirty="0" smtClean="0"/>
              <a:t>/</a:t>
            </a:r>
            <a:r>
              <a:rPr lang="en-US" b="1" baseline="-25000" dirty="0" smtClean="0"/>
              <a:t>16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91659" y="249911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</a:t>
            </a:r>
            <a:r>
              <a:rPr lang="en-US" b="1" dirty="0" smtClean="0"/>
              <a:t>/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91659" y="496764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3</a:t>
            </a:r>
            <a:r>
              <a:rPr lang="en-US" b="1" dirty="0" smtClean="0"/>
              <a:t>/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49911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5</a:t>
            </a:r>
            <a:r>
              <a:rPr lang="en-US" b="1" dirty="0" smtClean="0"/>
              <a:t>/</a:t>
            </a:r>
            <a:r>
              <a:rPr lang="en-US" b="1" baseline="-25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870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NUCs of Cat. B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8" b="2980"/>
          <a:stretch/>
        </p:blipFill>
        <p:spPr>
          <a:xfrm>
            <a:off x="911653" y="1534602"/>
            <a:ext cx="3599000" cy="2464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5" b="3092"/>
          <a:stretch/>
        </p:blipFill>
        <p:spPr>
          <a:xfrm>
            <a:off x="911653" y="3999505"/>
            <a:ext cx="3599000" cy="24649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5" b="3092"/>
          <a:stretch/>
        </p:blipFill>
        <p:spPr>
          <a:xfrm>
            <a:off x="4953663" y="3999505"/>
            <a:ext cx="3599000" cy="24649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8" b="2980"/>
          <a:stretch/>
        </p:blipFill>
        <p:spPr>
          <a:xfrm>
            <a:off x="4953663" y="1534602"/>
            <a:ext cx="3599000" cy="246490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74208" y="4967644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13</a:t>
            </a:r>
            <a:r>
              <a:rPr lang="en-US" b="1" dirty="0" smtClean="0"/>
              <a:t>/</a:t>
            </a:r>
            <a:r>
              <a:rPr lang="en-US" b="1" baseline="-25000" dirty="0" smtClean="0"/>
              <a:t>16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91659" y="249911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</a:t>
            </a:r>
            <a:r>
              <a:rPr lang="en-US" b="1" dirty="0" smtClean="0"/>
              <a:t>/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91659" y="496764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3</a:t>
            </a:r>
            <a:r>
              <a:rPr lang="en-US" b="1" dirty="0" smtClean="0"/>
              <a:t>/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49911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5</a:t>
            </a:r>
            <a:r>
              <a:rPr lang="en-US" b="1" dirty="0" smtClean="0"/>
              <a:t>/</a:t>
            </a:r>
            <a:r>
              <a:rPr lang="en-US" b="1" baseline="-25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870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NUCs of Cat. C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6"/>
          <a:stretch/>
        </p:blipFill>
        <p:spPr>
          <a:xfrm>
            <a:off x="911652" y="1463702"/>
            <a:ext cx="3599001" cy="25642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4" b="2916"/>
          <a:stretch/>
        </p:blipFill>
        <p:spPr>
          <a:xfrm>
            <a:off x="911653" y="3941067"/>
            <a:ext cx="3599001" cy="2512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0" b="3480"/>
          <a:stretch/>
        </p:blipFill>
        <p:spPr>
          <a:xfrm>
            <a:off x="4953663" y="3941857"/>
            <a:ext cx="3599001" cy="2512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3" b="2513"/>
          <a:stretch/>
        </p:blipFill>
        <p:spPr>
          <a:xfrm>
            <a:off x="4953663" y="1463702"/>
            <a:ext cx="3599001" cy="256429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74208" y="4967644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13</a:t>
            </a:r>
            <a:r>
              <a:rPr lang="en-US" b="1" dirty="0" smtClean="0"/>
              <a:t>/</a:t>
            </a:r>
            <a:r>
              <a:rPr lang="en-US" b="1" baseline="-25000" dirty="0" smtClean="0"/>
              <a:t>16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91659" y="249911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</a:t>
            </a:r>
            <a:r>
              <a:rPr lang="en-US" b="1" dirty="0" smtClean="0"/>
              <a:t>/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91659" y="496764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3</a:t>
            </a:r>
            <a:r>
              <a:rPr lang="en-US" b="1" dirty="0" smtClean="0"/>
              <a:t>/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49911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5</a:t>
            </a:r>
            <a:r>
              <a:rPr lang="en-US" b="1" dirty="0" smtClean="0"/>
              <a:t>/</a:t>
            </a:r>
            <a:r>
              <a:rPr lang="en-US" b="1" baseline="-25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193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NUCs of Cat. D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See [4]</a:t>
            </a:r>
            <a:endParaRPr kumimoji="1" lang="en-US" altLang="ja-JP" dirty="0" smtClean="0"/>
          </a:p>
          <a:p>
            <a:pPr lvl="1"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6185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spc="-20" dirty="0" smtClean="0"/>
              <a:t>This contribution outlines the potential of non-uniform constellations (NUCs) for single carrier (SC) modulation</a:t>
            </a:r>
          </a:p>
          <a:p>
            <a:pPr lvl="1" algn="just"/>
            <a:r>
              <a:rPr kumimoji="1" lang="en-US" altLang="ja-JP" dirty="0" smtClean="0"/>
              <a:t>NUCs with 64 signal points are considered</a:t>
            </a:r>
          </a:p>
          <a:p>
            <a:pPr lvl="1" algn="just"/>
            <a:r>
              <a:rPr kumimoji="1" lang="en-US" altLang="ja-JP" dirty="0" smtClean="0"/>
              <a:t>The NUCs are designed for maximum coding gain at a given constraint on the peak-to-average power ratio (PAPR)</a:t>
            </a:r>
          </a:p>
          <a:p>
            <a:pPr lvl="2" algn="just"/>
            <a:r>
              <a:rPr kumimoji="1" lang="en-US" altLang="ja-JP" dirty="0" smtClean="0"/>
              <a:t>Several PAPR constraint categories are investigated</a:t>
            </a:r>
          </a:p>
          <a:p>
            <a:pPr lvl="1" algn="just"/>
            <a:r>
              <a:rPr kumimoji="1" lang="en-US" altLang="ja-JP" dirty="0" smtClean="0"/>
              <a:t>The NUCs are shown to have significant overall gain of up to </a:t>
            </a:r>
            <a:br>
              <a:rPr kumimoji="1" lang="en-US" altLang="ja-JP" dirty="0" smtClean="0"/>
            </a:br>
            <a:r>
              <a:rPr kumimoji="1" lang="en-US" altLang="ja-JP" dirty="0" smtClean="0"/>
              <a:t>1.7 dB compared to rect. uniform constellations (UCs)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6" t="4055" r="14628"/>
          <a:stretch/>
        </p:blipFill>
        <p:spPr>
          <a:xfrm>
            <a:off x="6296106" y="3505200"/>
            <a:ext cx="2811754" cy="272075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842571" y="3610641"/>
            <a:ext cx="1129130" cy="112913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sz="2200" noProof="0" dirty="0" smtClean="0"/>
              <a:t>Higher order QAMs discussed in e.g. [1]-[4] as potential technology for 802.11ay</a:t>
            </a:r>
          </a:p>
          <a:p>
            <a:pPr lvl="1" algn="just"/>
            <a:r>
              <a:rPr kumimoji="1" lang="en-US" altLang="ja-JP" sz="1900" noProof="0" dirty="0" smtClean="0"/>
              <a:t>OFDM: 128-QAM, 256-QAM (up to 64-QAM in ad)</a:t>
            </a:r>
          </a:p>
          <a:p>
            <a:pPr lvl="1" algn="just"/>
            <a:r>
              <a:rPr kumimoji="1" lang="en-US" altLang="ja-JP" sz="1900" dirty="0" smtClean="0"/>
              <a:t>SC: 64-QAM (up to 16-QAM in ad)</a:t>
            </a:r>
            <a:endParaRPr kumimoji="1" lang="en-US" altLang="ja-JP" sz="1900" noProof="0" dirty="0" smtClean="0"/>
          </a:p>
          <a:p>
            <a:pPr algn="just"/>
            <a:r>
              <a:rPr kumimoji="1" lang="en-US" altLang="ja-JP" sz="2200" noProof="0" dirty="0" smtClean="0"/>
              <a:t>Non-uniform </a:t>
            </a:r>
            <a:r>
              <a:rPr kumimoji="1" lang="en-US" altLang="ja-JP" sz="2200" noProof="0" dirty="0"/>
              <a:t>constellations </a:t>
            </a:r>
            <a:r>
              <a:rPr kumimoji="1" lang="en-US" altLang="ja-JP" sz="2200" noProof="0" dirty="0" smtClean="0"/>
              <a:t>(NUCs) provide increased performance compared </a:t>
            </a:r>
            <a:r>
              <a:rPr kumimoji="1" lang="en-US" altLang="ja-JP" sz="2200" noProof="0" dirty="0"/>
              <a:t>to uniform </a:t>
            </a:r>
            <a:r>
              <a:rPr kumimoji="1" lang="en-US" altLang="ja-JP" sz="2200" noProof="0" dirty="0" smtClean="0"/>
              <a:t>constellations (UCs)</a:t>
            </a:r>
          </a:p>
          <a:p>
            <a:pPr algn="just"/>
            <a:r>
              <a:rPr kumimoji="1" lang="en-US" altLang="ja-JP" sz="2200" dirty="0" smtClean="0"/>
              <a:t>NUCs provide</a:t>
            </a:r>
            <a:endParaRPr kumimoji="1" lang="en-US" altLang="ja-JP" sz="2200" noProof="0" dirty="0"/>
          </a:p>
          <a:p>
            <a:pPr lvl="1"/>
            <a:r>
              <a:rPr kumimoji="1" lang="en-US" altLang="ja-JP" sz="1900" dirty="0" smtClean="0"/>
              <a:t>Coding gain</a:t>
            </a:r>
          </a:p>
          <a:p>
            <a:pPr lvl="2"/>
            <a:r>
              <a:rPr kumimoji="1" lang="en-US" altLang="ja-JP" sz="1700" dirty="0"/>
              <a:t>up to 0.7dB for 256-QAM (OFDM) </a:t>
            </a:r>
            <a:r>
              <a:rPr kumimoji="1" lang="en-US" altLang="ja-JP" sz="1700" dirty="0" smtClean="0"/>
              <a:t>[</a:t>
            </a:r>
            <a:r>
              <a:rPr kumimoji="1" lang="en-US" altLang="ja-JP" sz="1700" dirty="0"/>
              <a:t>3</a:t>
            </a:r>
            <a:r>
              <a:rPr kumimoji="1" lang="en-US" altLang="ja-JP" sz="1700" dirty="0" smtClean="0"/>
              <a:t>]</a:t>
            </a:r>
          </a:p>
          <a:p>
            <a:pPr lvl="1"/>
            <a:r>
              <a:rPr kumimoji="1" lang="en-US" altLang="ja-JP" sz="1900" dirty="0" smtClean="0"/>
              <a:t>Improved robustness </a:t>
            </a:r>
            <a:r>
              <a:rPr kumimoji="1" lang="en-US" altLang="ja-JP" sz="1900" dirty="0"/>
              <a:t>against phase </a:t>
            </a:r>
            <a:r>
              <a:rPr kumimoji="1" lang="en-US" altLang="ja-JP" sz="1900" dirty="0" smtClean="0"/>
              <a:t>noise </a:t>
            </a:r>
            <a:r>
              <a:rPr kumimoji="1" lang="en-US" altLang="ja-JP" sz="1900" dirty="0"/>
              <a:t>[4</a:t>
            </a:r>
            <a:r>
              <a:rPr kumimoji="1" lang="en-US" altLang="ja-JP" sz="1900" dirty="0" smtClean="0"/>
              <a:t>]</a:t>
            </a:r>
          </a:p>
          <a:p>
            <a:pPr lvl="1"/>
            <a:r>
              <a:rPr kumimoji="1" lang="en-US" altLang="ja-JP" sz="1900" dirty="0" smtClean="0"/>
              <a:t>Reduced PAPR and (small) coding gain</a:t>
            </a:r>
          </a:p>
          <a:p>
            <a:pPr lvl="2"/>
            <a:r>
              <a:rPr kumimoji="1" lang="en-US" altLang="ja-JP" sz="1700" dirty="0" smtClean="0"/>
              <a:t>APSK for 64-QAM (SC) [5]</a:t>
            </a:r>
          </a:p>
          <a:p>
            <a:pPr lvl="1"/>
            <a:r>
              <a:rPr kumimoji="1" lang="en-US" altLang="ja-JP" sz="1900" dirty="0" smtClean="0"/>
              <a:t>A moderate increase in </a:t>
            </a:r>
            <a:r>
              <a:rPr kumimoji="1" lang="en-US" altLang="ja-JP" sz="1900" dirty="0" err="1"/>
              <a:t>demapper</a:t>
            </a:r>
            <a:r>
              <a:rPr kumimoji="1" lang="en-US" altLang="ja-JP" sz="1900" dirty="0"/>
              <a:t> </a:t>
            </a:r>
            <a:r>
              <a:rPr kumimoji="1" lang="en-US" altLang="ja-JP" sz="1900" dirty="0" smtClean="0"/>
              <a:t>complexity [3-5]</a:t>
            </a:r>
          </a:p>
          <a:p>
            <a:pPr lvl="2"/>
            <a:r>
              <a:rPr kumimoji="1" lang="en-US" altLang="ja-JP" sz="1700" dirty="0" smtClean="0"/>
              <a:t>2D NUCs feature quadrant symmetry</a:t>
            </a:r>
            <a:endParaRPr kumimoji="1" lang="en-US" altLang="ja-JP" sz="19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noProof="0" dirty="0" smtClean="0"/>
              <a:t>NUCs presented in [3,4] have originally been designed for OFDM</a:t>
            </a:r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Nonetheless, those NUCs feature gains in SC too</a:t>
            </a:r>
          </a:p>
          <a:p>
            <a:pPr lvl="1" algn="just"/>
            <a:r>
              <a:rPr kumimoji="1" lang="en-US" altLang="ja-JP" noProof="0" dirty="0" smtClean="0"/>
              <a:t>Compared to UCs, those NUCs feature</a:t>
            </a:r>
          </a:p>
          <a:p>
            <a:pPr lvl="2" algn="just"/>
            <a:r>
              <a:rPr kumimoji="1" lang="en-US" altLang="ja-JP" noProof="0" dirty="0" smtClean="0"/>
              <a:t>A coding gain of up to 0.4 dB [3]</a:t>
            </a:r>
          </a:p>
          <a:p>
            <a:pPr lvl="2" algn="just"/>
            <a:r>
              <a:rPr kumimoji="1" lang="en-US" altLang="ja-JP" noProof="0" dirty="0" smtClean="0"/>
              <a:t>An additional gain of 0.1 dB in presence of phase noise </a:t>
            </a:r>
            <a:r>
              <a:rPr kumimoji="1" lang="en-US" altLang="ja-JP" dirty="0"/>
              <a:t>[4]</a:t>
            </a:r>
            <a:r>
              <a:rPr kumimoji="1" lang="en-US" altLang="ja-JP" noProof="0" dirty="0" smtClean="0"/>
              <a:t> </a:t>
            </a:r>
          </a:p>
          <a:p>
            <a:pPr lvl="3" algn="just"/>
            <a:r>
              <a:rPr kumimoji="1" lang="en-US" altLang="ja-JP" noProof="0" dirty="0" smtClean="0"/>
              <a:t>i.e. 0.5 dB in </a:t>
            </a:r>
            <a:r>
              <a:rPr kumimoji="1" lang="en-US" altLang="ja-JP" dirty="0" smtClean="0"/>
              <a:t>total</a:t>
            </a:r>
          </a:p>
          <a:p>
            <a:pPr lvl="3" algn="just"/>
            <a:r>
              <a:rPr kumimoji="1" lang="en-US" altLang="ja-JP" noProof="0" dirty="0" smtClean="0"/>
              <a:t>A even higher gain can be achieved with a phase noise aware </a:t>
            </a:r>
            <a:r>
              <a:rPr kumimoji="1" lang="en-US" altLang="ja-JP" noProof="0" dirty="0" err="1" smtClean="0"/>
              <a:t>demapper</a:t>
            </a:r>
            <a:endParaRPr kumimoji="1" lang="en-US" altLang="ja-JP" noProof="0" dirty="0" smtClean="0"/>
          </a:p>
          <a:p>
            <a:pPr lvl="1" algn="just"/>
            <a:r>
              <a:rPr kumimoji="1" lang="en-US" altLang="ja-JP" dirty="0" smtClean="0"/>
              <a:t>However, optimization for PAPR has not been performed</a:t>
            </a:r>
          </a:p>
          <a:p>
            <a:pPr lvl="2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In this contribution, we outline the potential of NUCs which have been optimized with various PAPR constraints</a:t>
            </a:r>
          </a:p>
          <a:p>
            <a:pPr lvl="1" algn="just"/>
            <a:r>
              <a:rPr kumimoji="1" lang="en-US" altLang="ja-JP" dirty="0" smtClean="0"/>
              <a:t>Those NUCs are in particular applicable for SC modulation</a:t>
            </a:r>
          </a:p>
          <a:p>
            <a:pPr marL="0" indent="0" algn="just">
              <a:buNone/>
            </a:pPr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7047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Coding Gain of NUCs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NUCs feature a coding gain</a:t>
            </a:r>
            <a:endParaRPr kumimoji="1" lang="en-US" altLang="ja-JP" sz="2000" noProof="0" dirty="0" smtClean="0"/>
          </a:p>
          <a:p>
            <a:pPr lvl="1" algn="just"/>
            <a:r>
              <a:rPr kumimoji="1" lang="en-US" altLang="ja-JP" sz="1800" noProof="0" dirty="0" smtClean="0"/>
              <a:t>UCs not optimal in the sense </a:t>
            </a:r>
            <a:r>
              <a:rPr kumimoji="1" lang="en-US" altLang="ja-JP" sz="1800" dirty="0"/>
              <a:t>of channel </a:t>
            </a:r>
            <a:r>
              <a:rPr kumimoji="1" lang="en-US" altLang="ja-JP" sz="1800" dirty="0" smtClean="0"/>
              <a:t>capacity, results in a SNR gap</a:t>
            </a:r>
            <a:endParaRPr kumimoji="1" lang="en-US" altLang="ja-JP" sz="1800" dirty="0"/>
          </a:p>
          <a:p>
            <a:pPr lvl="1" algn="just"/>
            <a:r>
              <a:rPr kumimoji="1" lang="en-US" altLang="ja-JP" sz="1800" dirty="0" smtClean="0"/>
              <a:t>NUCs can partly exploit this gap with a small complexity increase</a:t>
            </a:r>
          </a:p>
          <a:p>
            <a:pPr lvl="1" algn="just"/>
            <a:r>
              <a:rPr kumimoji="1" lang="en-US" altLang="ja-JP" sz="1800" dirty="0" smtClean="0"/>
              <a:t>Example: rect. 64-UC and 64-NUC of [3,4] for CR=1/2</a:t>
            </a:r>
            <a:endParaRPr kumimoji="1" lang="en-US" altLang="ja-JP" sz="1800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79" y="3160800"/>
            <a:ext cx="4338043" cy="3240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5149840" y="4653486"/>
            <a:ext cx="39690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9" name="TextBox 8"/>
          <p:cNvSpPr txBox="1"/>
          <p:nvPr/>
        </p:nvSpPr>
        <p:spPr>
          <a:xfrm>
            <a:off x="6324600" y="3212068"/>
            <a:ext cx="1295399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~ 0.5dB gain</a:t>
            </a:r>
            <a:endParaRPr lang="en-US" sz="1600" dirty="0"/>
          </a:p>
        </p:txBody>
      </p:sp>
      <p:cxnSp>
        <p:nvCxnSpPr>
          <p:cNvPr id="14" name="Curved Connector 13"/>
          <p:cNvCxnSpPr>
            <a:stCxn id="9" idx="1"/>
          </p:cNvCxnSpPr>
          <p:nvPr/>
        </p:nvCxnSpPr>
        <p:spPr bwMode="auto">
          <a:xfrm rot="10800000" flipV="1">
            <a:off x="5348302" y="3381344"/>
            <a:ext cx="976298" cy="120639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7" name="TextBox 16"/>
          <p:cNvSpPr txBox="1"/>
          <p:nvPr/>
        </p:nvSpPr>
        <p:spPr>
          <a:xfrm>
            <a:off x="533400" y="4572000"/>
            <a:ext cx="171717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Small gap remains mainly due to discrete signal pts.</a:t>
            </a:r>
            <a:endParaRPr lang="en-US" sz="1600" dirty="0"/>
          </a:p>
        </p:txBody>
      </p:sp>
      <p:cxnSp>
        <p:nvCxnSpPr>
          <p:cNvPr id="33" name="Curved Connector 32"/>
          <p:cNvCxnSpPr>
            <a:stCxn id="17" idx="3"/>
          </p:cNvCxnSpPr>
          <p:nvPr/>
        </p:nvCxnSpPr>
        <p:spPr bwMode="auto">
          <a:xfrm flipV="1">
            <a:off x="2250578" y="4653486"/>
            <a:ext cx="2473822" cy="334013"/>
          </a:xfrm>
          <a:prstGeom prst="curvedConnector3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773599" y="4653486"/>
            <a:ext cx="3420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2695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PAPR requirements OFDM vs. SC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OFDM</a:t>
            </a:r>
          </a:p>
          <a:p>
            <a:pPr lvl="1" algn="just"/>
            <a:r>
              <a:rPr kumimoji="1" lang="en-US" altLang="ja-JP" dirty="0" smtClean="0"/>
              <a:t>PAPR of the constellation unimportant since the OFDM modulator determines the envelope of the transmit signal</a:t>
            </a:r>
          </a:p>
          <a:p>
            <a:pPr lvl="2" algn="just"/>
            <a:r>
              <a:rPr kumimoji="1" lang="en-US" altLang="ja-JP" dirty="0" smtClean="0"/>
              <a:t>NUCs of [3,4] have been designed </a:t>
            </a:r>
            <a:r>
              <a:rPr kumimoji="1" lang="en-US" altLang="ja-JP" dirty="0"/>
              <a:t>for maximum coding gain</a:t>
            </a:r>
          </a:p>
          <a:p>
            <a:pPr algn="just"/>
            <a:r>
              <a:rPr kumimoji="1" lang="en-US" altLang="ja-JP" dirty="0" smtClean="0"/>
              <a:t>SC</a:t>
            </a:r>
          </a:p>
          <a:p>
            <a:pPr lvl="1" algn="just"/>
            <a:r>
              <a:rPr kumimoji="1" lang="en-US" altLang="ja-JP" dirty="0" smtClean="0"/>
              <a:t>PAPR of the constellation directly influences the envelope of the transmit signal</a:t>
            </a:r>
          </a:p>
          <a:p>
            <a:pPr lvl="2" algn="just"/>
            <a:r>
              <a:rPr kumimoji="1" lang="en-US" altLang="ja-JP" dirty="0" smtClean="0"/>
              <a:t>NUCs for SC modulation require PAPR consideration</a:t>
            </a:r>
          </a:p>
          <a:p>
            <a:pPr lvl="1" algn="just"/>
            <a:r>
              <a:rPr kumimoji="1" lang="en-US" altLang="ja-JP" dirty="0" smtClean="0"/>
              <a:t>However, coding gain and PAPR not independent </a:t>
            </a:r>
          </a:p>
          <a:p>
            <a:pPr lvl="2" algn="just"/>
            <a:r>
              <a:rPr kumimoji="1" lang="en-US" altLang="ja-JP" dirty="0" smtClean="0">
                <a:solidFill>
                  <a:schemeClr val="accent2"/>
                </a:solidFill>
              </a:rPr>
              <a:t>Large coding gain means large PAPR and vice versa</a:t>
            </a:r>
          </a:p>
          <a:p>
            <a:pPr marL="857250" lvl="2" indent="0" algn="just">
              <a:buNone/>
            </a:pPr>
            <a:endParaRPr kumimoji="1" lang="en-US" altLang="ja-JP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92514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Quantifying the gain of SC NUCs</a:t>
            </a:r>
            <a:endParaRPr kumimoji="1" lang="en-US" altLang="ja-JP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76400"/>
                <a:ext cx="7696200" cy="4114800"/>
              </a:xfrm>
            </p:spPr>
            <p:txBody>
              <a:bodyPr/>
              <a:lstStyle/>
              <a:p>
                <a:pPr algn="just"/>
                <a:r>
                  <a:rPr kumimoji="1" lang="en-US" altLang="ja-JP" noProof="0" dirty="0" smtClean="0"/>
                  <a:t>Two sources</a:t>
                </a:r>
              </a:p>
              <a:p>
                <a:pPr lvl="1" algn="just"/>
                <a:r>
                  <a:rPr kumimoji="1" lang="en-US" altLang="ja-JP" b="1" dirty="0" smtClean="0"/>
                  <a:t>Coding gain: </a:t>
                </a:r>
                <a14:m>
                  <m:oMath xmlns:m="http://schemas.openxmlformats.org/officeDocument/2006/math">
                    <m:r>
                      <a:rPr kumimoji="1" lang="en-US" altLang="ja-JP" b="1" i="1" dirty="0" smtClean="0">
                        <a:latin typeface="Cambria Math"/>
                      </a:rPr>
                      <m:t>𝒈</m:t>
                    </m:r>
                    <m:r>
                      <a:rPr kumimoji="1" lang="en-US" altLang="ja-JP" b="1" i="1" baseline="-25000" dirty="0" err="1" smtClean="0">
                        <a:latin typeface="Cambria Math"/>
                      </a:rPr>
                      <m:t>𝒄</m:t>
                    </m:r>
                  </m:oMath>
                </a14:m>
                <a:endParaRPr kumimoji="1" lang="en-US" altLang="ja-JP" b="1" dirty="0" smtClean="0"/>
              </a:p>
              <a:p>
                <a:pPr lvl="2"/>
                <a:r>
                  <a:rPr kumimoji="1" lang="en-US" altLang="ja-JP" dirty="0" smtClean="0"/>
                  <a:t>Defined as the difference in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target SNR </a:t>
                </a:r>
                <a14:m>
                  <m:oMath xmlns:m="http://schemas.openxmlformats.org/officeDocument/2006/math">
                    <m:r>
                      <a:rPr kumimoji="1" lang="el-GR" altLang="ja-JP" i="1" dirty="0" smtClean="0">
                        <a:latin typeface="Cambria Math"/>
                      </a:rPr>
                      <m:t>𝛾</m:t>
                    </m:r>
                  </m:oMath>
                </a14:m>
                <a:r>
                  <a:rPr kumimoji="1" lang="el-GR" altLang="ja-JP" dirty="0"/>
                  <a:t> </a:t>
                </a:r>
                <a:r>
                  <a:rPr kumimoji="1" lang="en-US" altLang="ja-JP" dirty="0" smtClean="0"/>
                  <a:t>between rect. UC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and NUC at a FER of 10</a:t>
                </a:r>
                <a:r>
                  <a:rPr kumimoji="1" lang="en-US" altLang="ja-JP" baseline="30000" dirty="0" smtClean="0"/>
                  <a:t>-2</a:t>
                </a:r>
              </a:p>
              <a:p>
                <a:pPr lvl="2" algn="just"/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/>
                      </a:rPr>
                      <m:t>𝑔</m:t>
                    </m:r>
                    <m:r>
                      <a:rPr kumimoji="1" lang="en-US" altLang="ja-JP" i="1" baseline="-25000" dirty="0" err="1" smtClean="0">
                        <a:latin typeface="Cambria Math"/>
                      </a:rPr>
                      <m:t>𝑐</m:t>
                    </m:r>
                    <m:r>
                      <a:rPr kumimoji="1" lang="en-US" altLang="ja-JP" i="1" dirty="0" smtClean="0">
                        <a:latin typeface="Cambria Math"/>
                      </a:rPr>
                      <m:t>=</m:t>
                    </m:r>
                    <m:r>
                      <a:rPr kumimoji="1" lang="el-GR" altLang="ja-JP" i="1" dirty="0" smtClean="0">
                        <a:latin typeface="Cambria Math"/>
                      </a:rPr>
                      <m:t>𝛾</m:t>
                    </m:r>
                    <m:r>
                      <a:rPr kumimoji="1" lang="de-DE" altLang="ja-JP" i="1" baseline="-25000" dirty="0" smtClean="0">
                        <a:latin typeface="Cambria Math"/>
                      </a:rPr>
                      <m:t>𝑈𝐶</m:t>
                    </m:r>
                    <m:r>
                      <a:rPr kumimoji="1" lang="en-US" altLang="ja-JP" i="1" dirty="0" smtClean="0">
                        <a:latin typeface="Cambria Math"/>
                      </a:rPr>
                      <m:t>–</m:t>
                    </m:r>
                    <m:r>
                      <a:rPr kumimoji="1" lang="el-GR" altLang="ja-JP" i="1" dirty="0" smtClean="0">
                        <a:latin typeface="Cambria Math"/>
                      </a:rPr>
                      <m:t>𝛾</m:t>
                    </m:r>
                    <m:r>
                      <a:rPr kumimoji="1" lang="de-DE" altLang="ja-JP" i="1" baseline="-25000" dirty="0" smtClean="0">
                        <a:latin typeface="Cambria Math"/>
                      </a:rPr>
                      <m:t>𝑁𝑈𝐶</m:t>
                    </m:r>
                  </m:oMath>
                </a14:m>
                <a:endParaRPr kumimoji="1" lang="en-US" altLang="ja-JP" dirty="0" smtClean="0"/>
              </a:p>
              <a:p>
                <a:pPr lvl="1" algn="just"/>
                <a:endParaRPr kumimoji="1" lang="en-US" altLang="ja-JP" b="1" dirty="0" smtClean="0"/>
              </a:p>
              <a:p>
                <a:pPr lvl="1" algn="just"/>
                <a:endParaRPr kumimoji="1" lang="en-US" altLang="ja-JP" sz="1600" b="1" dirty="0" smtClean="0"/>
              </a:p>
              <a:p>
                <a:pPr lvl="1" algn="just"/>
                <a:r>
                  <a:rPr kumimoji="1" lang="en-US" altLang="ja-JP" b="1" dirty="0" smtClean="0"/>
                  <a:t>PAPR gain: </a:t>
                </a:r>
                <a14:m>
                  <m:oMath xmlns:m="http://schemas.openxmlformats.org/officeDocument/2006/math">
                    <m:r>
                      <a:rPr kumimoji="1" lang="en-US" altLang="ja-JP" b="1" i="1" dirty="0" smtClean="0">
                        <a:latin typeface="Cambria Math"/>
                      </a:rPr>
                      <m:t>𝒈</m:t>
                    </m:r>
                    <m:r>
                      <a:rPr kumimoji="1" lang="en-US" altLang="ja-JP" b="1" i="1" baseline="-25000" dirty="0" err="1" smtClean="0">
                        <a:latin typeface="Cambria Math"/>
                      </a:rPr>
                      <m:t>𝒑</m:t>
                    </m:r>
                  </m:oMath>
                </a14:m>
                <a:endParaRPr kumimoji="1" lang="en-US" altLang="ja-JP" b="1" baseline="-25000" dirty="0" smtClean="0"/>
              </a:p>
              <a:p>
                <a:pPr lvl="2"/>
                <a:r>
                  <a:rPr kumimoji="1" lang="en-US" altLang="ja-JP" dirty="0" smtClean="0"/>
                  <a:t>Defined as the difference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between PAPR </a:t>
                </a:r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/>
                      </a:rPr>
                      <m:t>𝜅</m:t>
                    </m:r>
                  </m:oMath>
                </a14:m>
                <a:r>
                  <a:rPr kumimoji="1" lang="en-US" altLang="ja-JP" dirty="0" smtClean="0"/>
                  <a:t> of UC and NUC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/>
                      </a:rPr>
                      <m:t>𝑔</m:t>
                    </m:r>
                    <m:r>
                      <a:rPr kumimoji="1" lang="en-US" altLang="ja-JP" i="1" baseline="-25000" dirty="0" err="1" smtClean="0">
                        <a:latin typeface="Cambria Math"/>
                      </a:rPr>
                      <m:t>𝑝</m:t>
                    </m:r>
                    <m:r>
                      <a:rPr kumimoji="1" lang="en-US" altLang="ja-JP" i="1" dirty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kumimoji="1" lang="el-GR" altLang="ja-JP" i="1" dirty="0" smtClean="0">
                        <a:latin typeface="Cambria Math"/>
                        <a:ea typeface="Cambria Math"/>
                      </a:rPr>
                      <m:t>κ</m:t>
                    </m:r>
                    <m:r>
                      <a:rPr kumimoji="1" lang="en-US" altLang="ja-JP" i="1" baseline="-25000" dirty="0" smtClean="0">
                        <a:latin typeface="Cambria Math"/>
                      </a:rPr>
                      <m:t>𝑈𝐶</m:t>
                    </m:r>
                    <m:r>
                      <m:rPr>
                        <m:nor/>
                      </m:rPr>
                      <a:rPr kumimoji="1" lang="en-US" altLang="ja-JP" i="0" dirty="0">
                        <a:latin typeface="Cambria Math"/>
                      </a:rPr>
                      <m:t>–</m:t>
                    </m:r>
                    <m:r>
                      <m:rPr>
                        <m:sty m:val="p"/>
                      </m:rPr>
                      <a:rPr kumimoji="1" lang="el-GR" altLang="ja-JP" i="1" dirty="0" smtClean="0">
                        <a:latin typeface="Cambria Math"/>
                        <a:ea typeface="Cambria Math"/>
                      </a:rPr>
                      <m:t>κ</m:t>
                    </m:r>
                    <m:r>
                      <a:rPr kumimoji="1" lang="en-US" altLang="ja-JP" i="1" baseline="-25000" dirty="0" smtClean="0">
                        <a:latin typeface="Cambria Math"/>
                      </a:rPr>
                      <m:t>𝑁𝑈𝐶</m:t>
                    </m:r>
                  </m:oMath>
                </a14:m>
                <a:endParaRPr kumimoji="1" lang="en-US" altLang="ja-JP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 reveals at the power amplifier (PA)</a:t>
                </a:r>
              </a:p>
              <a:p>
                <a:pPr lvl="3"/>
                <a:r>
                  <a:rPr kumimoji="1" lang="en-US" altLang="ja-JP" dirty="0" smtClean="0"/>
                  <a:t>PA </a:t>
                </a:r>
                <a:r>
                  <a:rPr kumimoji="1" lang="en-US" altLang="ja-JP" dirty="0" err="1" smtClean="0"/>
                  <a:t>backoff</a:t>
                </a:r>
                <a:r>
                  <a:rPr kumimoji="1" lang="en-US" altLang="ja-JP" dirty="0" smtClean="0"/>
                  <a:t> can be selected smaller</a:t>
                </a:r>
              </a:p>
              <a:p>
                <a:pPr algn="just"/>
                <a:endParaRPr kumimoji="1" lang="en-US" altLang="ja-JP" dirty="0" smtClean="0"/>
              </a:p>
              <a:p>
                <a:pPr lvl="1" algn="just"/>
                <a:endParaRPr kumimoji="1" lang="en-US" altLang="ja-JP" dirty="0" smtClean="0"/>
              </a:p>
              <a:p>
                <a:pPr marL="457200" lvl="1" indent="0" algn="just">
                  <a:buNone/>
                </a:pPr>
                <a:endParaRPr kumimoji="1" lang="en-US" altLang="ja-JP" dirty="0" smtClean="0"/>
              </a:p>
              <a:p>
                <a:pPr lvl="2" algn="just"/>
                <a:endParaRPr kumimoji="1" lang="en-US" altLang="ja-JP" dirty="0" smtClean="0"/>
              </a:p>
              <a:p>
                <a:pPr lvl="2" algn="just"/>
                <a:endParaRPr kumimoji="1" lang="en-US" altLang="ja-JP" dirty="0" smtClean="0"/>
              </a:p>
              <a:p>
                <a:pPr algn="just"/>
                <a:endParaRPr kumimoji="1" lang="en-US" altLang="ja-JP" dirty="0"/>
              </a:p>
              <a:p>
                <a:pPr algn="just"/>
                <a:endParaRPr kumimoji="1" lang="en-US" altLang="ja-JP" dirty="0"/>
              </a:p>
              <a:p>
                <a:pPr algn="just"/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76400"/>
                <a:ext cx="7696200" cy="4114800"/>
              </a:xfrm>
              <a:blipFill rotWithShape="1">
                <a:blip r:embed="rId3"/>
                <a:stretch>
                  <a:fillRect l="-1029" t="-1185" b="-1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1" y="1600200"/>
            <a:ext cx="3856041" cy="28800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268" y="4468972"/>
            <a:ext cx="2653906" cy="1982150"/>
          </a:xfrm>
          <a:prstGeom prst="rect">
            <a:avLst/>
          </a:prstGeom>
        </p:spPr>
      </p:pic>
      <p:sp>
        <p:nvSpPr>
          <p:cNvPr id="28" name="Multiply 27"/>
          <p:cNvSpPr/>
          <p:nvPr/>
        </p:nvSpPr>
        <p:spPr>
          <a:xfrm>
            <a:off x="6341852" y="5714758"/>
            <a:ext cx="144016" cy="144016"/>
          </a:xfrm>
          <a:prstGeom prst="mathMultiply">
            <a:avLst/>
          </a:prstGeom>
          <a:solidFill>
            <a:srgbClr val="FF0000">
              <a:alpha val="77000"/>
            </a:srgb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de-DE" noProof="0" dirty="0" err="1" smtClean="0"/>
          </a:p>
        </p:txBody>
      </p:sp>
      <p:sp>
        <p:nvSpPr>
          <p:cNvPr id="29" name="TextBox 28"/>
          <p:cNvSpPr txBox="1"/>
          <p:nvPr/>
        </p:nvSpPr>
        <p:spPr>
          <a:xfrm>
            <a:off x="6262850" y="5334000"/>
            <a:ext cx="4427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de-DE" sz="1050" dirty="0" smtClean="0">
                <a:solidFill>
                  <a:srgbClr val="00B050"/>
                </a:solidFill>
                <a:latin typeface="+mn-lt"/>
              </a:rPr>
              <a:t>NUC</a:t>
            </a:r>
          </a:p>
        </p:txBody>
      </p:sp>
      <p:sp>
        <p:nvSpPr>
          <p:cNvPr id="30" name="Multiply 29"/>
          <p:cNvSpPr/>
          <p:nvPr/>
        </p:nvSpPr>
        <p:spPr>
          <a:xfrm>
            <a:off x="6586028" y="5494784"/>
            <a:ext cx="144016" cy="144016"/>
          </a:xfrm>
          <a:prstGeom prst="mathMultiply">
            <a:avLst/>
          </a:prstGeom>
          <a:solidFill>
            <a:srgbClr val="00B050">
              <a:alpha val="77000"/>
            </a:srgb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de-DE" noProof="0" dirty="0" err="1" smtClean="0"/>
          </a:p>
        </p:txBody>
      </p:sp>
      <p:cxnSp>
        <p:nvCxnSpPr>
          <p:cNvPr id="31" name="Straight Arrow Connector 30"/>
          <p:cNvCxnSpPr/>
          <p:nvPr/>
        </p:nvCxnSpPr>
        <p:spPr>
          <a:xfrm rot="-2700000" flipV="1">
            <a:off x="6365042" y="5628669"/>
            <a:ext cx="244176" cy="2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48400" y="5791200"/>
            <a:ext cx="3722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de-DE" sz="1050" dirty="0" smtClean="0">
                <a:solidFill>
                  <a:srgbClr val="FF0000"/>
                </a:solidFill>
                <a:latin typeface="+mn-lt"/>
              </a:rPr>
              <a:t>UC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99478" y="5542340"/>
            <a:ext cx="1523622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Indicates the </a:t>
            </a:r>
            <a:r>
              <a:rPr lang="en-US" dirty="0" err="1" smtClean="0"/>
              <a:t>sqrt</a:t>
            </a:r>
            <a:r>
              <a:rPr lang="en-US" dirty="0" smtClean="0"/>
              <a:t> of</a:t>
            </a:r>
            <a:br>
              <a:rPr lang="en-US" dirty="0" smtClean="0"/>
            </a:br>
            <a:r>
              <a:rPr lang="en-US" dirty="0" smtClean="0"/>
              <a:t>the average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 bwMode="auto">
          <a:xfrm flipH="1">
            <a:off x="6573460" y="5773173"/>
            <a:ext cx="926018" cy="0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</p:cNvCxnSpPr>
          <p:nvPr/>
        </p:nvCxnSpPr>
        <p:spPr bwMode="auto">
          <a:xfrm flipH="1" flipV="1">
            <a:off x="6730044" y="5587916"/>
            <a:ext cx="769434" cy="185257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8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 NUC parameters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We optimized various NUCs for different parameters</a:t>
            </a:r>
          </a:p>
          <a:p>
            <a:pPr algn="just"/>
            <a:endParaRPr kumimoji="1" lang="en-US" altLang="ja-JP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 smtClean="0"/>
          </a:p>
          <a:p>
            <a:pPr algn="just"/>
            <a:endParaRPr kumimoji="1" lang="en-US" altLang="ja-JP" dirty="0" smtClean="0"/>
          </a:p>
          <a:p>
            <a:pPr algn="just"/>
            <a:endParaRPr kumimoji="1" lang="en-US" altLang="ja-JP" sz="1400" dirty="0"/>
          </a:p>
          <a:p>
            <a:pPr algn="just"/>
            <a:r>
              <a:rPr kumimoji="1" lang="en-US" altLang="ja-JP" dirty="0" smtClean="0"/>
              <a:t>Annotation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maximized overall gain, i.e. sum of PAPR and coding gain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same performance as UC but minimum PAPR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maximum coding gain at 2.77dB PAPR (same PAPR value as 64-APSK of [5])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NUCs for OFDM [3,4]</a:t>
            </a:r>
          </a:p>
          <a:p>
            <a:pPr marL="857250" lvl="2" indent="0" algn="just">
              <a:buNone/>
            </a:pPr>
            <a:endParaRPr kumimoji="1" lang="en-US" altLang="ja-JP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917620"/>
                  </p:ext>
                </p:extLst>
              </p:nvPr>
            </p:nvGraphicFramePr>
            <p:xfrm>
              <a:off x="2171700" y="2260600"/>
              <a:ext cx="4800600" cy="1889252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324303"/>
                    <a:gridCol w="1820918"/>
                    <a:gridCol w="165537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 Cat.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Coding gain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i="1" dirty="0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kumimoji="1" lang="en-US" altLang="ja-JP" i="1" baseline="-25000" dirty="0" err="1" smtClean="0">
                                  <a:latin typeface="Cambria Math"/>
                                </a:rPr>
                                <m:t>𝑐</m:t>
                              </m:r>
                            </m:oMath>
                          </a14:m>
                          <a:endParaRPr lang="en-US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PAPR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𝜿</m:t>
                              </m:r>
                            </m:oMath>
                          </a14:m>
                          <a:endParaRPr lang="en-US" i="1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de-DE" b="0" i="1" dirty="0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dirty="0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r>
                                      <a:rPr lang="de-DE" b="0" i="1" dirty="0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b="0" i="1" dirty="0" smtClean="0">
                                        <a:latin typeface="Cambria Math"/>
                                        <a:ea typeface="Cambria Math"/>
                                      </a:rPr>
                                      <m:t>κ</m:t>
                                    </m:r>
                                  </m:e>
                                </m:d>
                                <m:r>
                                  <a:rPr lang="de-DE" b="0" i="1" dirty="0" smtClean="0">
                                    <a:latin typeface="Cambria Math"/>
                                  </a:rPr>
                                  <m:t>= </m:t>
                                </m:r>
                                <m:func>
                                  <m:funcPr>
                                    <m:ctrlPr>
                                      <a:rPr lang="en-US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b="0" i="0" dirty="0" smtClean="0">
                                        <a:latin typeface="Cambria Math"/>
                                      </a:rPr>
                                      <m:t>arg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e-DE" b="0" i="0" dirty="0" smtClean="0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e-DE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l-GR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κ</m:t>
                                        </m:r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≈ 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min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2.77dB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unconstraint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917620"/>
                  </p:ext>
                </p:extLst>
              </p:nvPr>
            </p:nvGraphicFramePr>
            <p:xfrm>
              <a:off x="2171700" y="2260600"/>
              <a:ext cx="4800600" cy="1889252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324303"/>
                    <a:gridCol w="1820918"/>
                    <a:gridCol w="165537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 Cat.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2575" t="-8197" r="-90970" b="-4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89706" t="-8197" b="-432787"/>
                          </a:stretch>
                        </a:blipFill>
                      </a:tcPr>
                    </a:tc>
                  </a:tr>
                  <a:tr h="4058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8004" t="-100000" b="-30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≈ 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min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2.77dB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unconstraint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078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/>
              <a:t>Focus on </a:t>
            </a:r>
            <a:r>
              <a:rPr kumimoji="1" lang="en-US" altLang="ja-JP" dirty="0" smtClean="0"/>
              <a:t>constellations with 64 </a:t>
            </a:r>
            <a:r>
              <a:rPr kumimoji="1" lang="en-US" altLang="ja-JP" dirty="0"/>
              <a:t>signal </a:t>
            </a:r>
            <a:r>
              <a:rPr kumimoji="1" lang="en-US" altLang="ja-JP" dirty="0" smtClean="0"/>
              <a:t>points</a:t>
            </a:r>
          </a:p>
          <a:p>
            <a:pPr lvl="1"/>
            <a:r>
              <a:rPr kumimoji="1" lang="en-US" altLang="ja-JP" dirty="0" smtClean="0"/>
              <a:t>.11ad LDPC with code rates (CR): </a:t>
            </a:r>
            <a:r>
              <a:rPr kumimoji="1" lang="en-US" altLang="ja-JP" baseline="30000" dirty="0" smtClean="0"/>
              <a:t>1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, </a:t>
            </a:r>
            <a:r>
              <a:rPr kumimoji="1" lang="en-US" altLang="ja-JP" baseline="30000" dirty="0" smtClean="0"/>
              <a:t>5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8</a:t>
            </a:r>
            <a:r>
              <a:rPr kumimoji="1" lang="en-US" altLang="ja-JP" dirty="0" smtClean="0"/>
              <a:t>, </a:t>
            </a:r>
            <a:r>
              <a:rPr kumimoji="1" lang="en-US" altLang="ja-JP" baseline="30000" dirty="0" smtClean="0"/>
              <a:t>3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4</a:t>
            </a:r>
            <a:r>
              <a:rPr kumimoji="1" lang="en-US" altLang="ja-JP" dirty="0" smtClean="0"/>
              <a:t>, </a:t>
            </a:r>
            <a:r>
              <a:rPr kumimoji="1" lang="en-US" altLang="ja-JP" baseline="30000" dirty="0" smtClean="0"/>
              <a:t>13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16</a:t>
            </a:r>
            <a:r>
              <a:rPr kumimoji="1" lang="en-US" altLang="ja-JP" dirty="0" smtClean="0"/>
              <a:t> </a:t>
            </a:r>
            <a:endParaRPr kumimoji="1" lang="en-US" altLang="ja-JP" dirty="0"/>
          </a:p>
          <a:p>
            <a:r>
              <a:rPr kumimoji="1" lang="en-US" altLang="ja-JP" noProof="0" dirty="0" smtClean="0"/>
              <a:t>SC modulation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Message </a:t>
            </a:r>
            <a:r>
              <a:rPr kumimoji="1" lang="en-US" altLang="ja-JP" noProof="0" dirty="0"/>
              <a:t>Length: </a:t>
            </a:r>
            <a:r>
              <a:rPr kumimoji="1" lang="en-US" altLang="ja-JP" noProof="0" dirty="0" smtClean="0"/>
              <a:t>1000 bytes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AWGN channel</a:t>
            </a:r>
          </a:p>
          <a:p>
            <a:r>
              <a:rPr kumimoji="1" lang="en-US" altLang="ja-JP" dirty="0" smtClean="0"/>
              <a:t>Benchmarks</a:t>
            </a:r>
          </a:p>
          <a:p>
            <a:pPr lvl="1"/>
            <a:r>
              <a:rPr kumimoji="1" lang="en-US" altLang="ja-JP" noProof="0" dirty="0" smtClean="0"/>
              <a:t>Regular rect. 64-QAM</a:t>
            </a:r>
          </a:p>
          <a:p>
            <a:pPr lvl="1"/>
            <a:r>
              <a:rPr kumimoji="1" lang="en-US" altLang="ja-JP" dirty="0" smtClean="0"/>
              <a:t>64-APSK of [5]</a:t>
            </a:r>
            <a:endParaRPr kumimoji="1" lang="en-US" altLang="ja-JP" noProof="0" dirty="0"/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</TotalTime>
  <Words>1234</Words>
  <Application>Microsoft Office PowerPoint</Application>
  <PresentationFormat>On-screen Show (4:3)</PresentationFormat>
  <Paragraphs>340</Paragraphs>
  <Slides>19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Potential of Non-Uniform Constellations with Peak Power Constraint</vt:lpstr>
      <vt:lpstr>Abstract</vt:lpstr>
      <vt:lpstr>Motivation</vt:lpstr>
      <vt:lpstr>Introduction</vt:lpstr>
      <vt:lpstr>Coding Gain of NUCs</vt:lpstr>
      <vt:lpstr>PAPR requirements OFDM vs. SC</vt:lpstr>
      <vt:lpstr>Quantifying the gain of SC NUCs</vt:lpstr>
      <vt:lpstr>SC NUC parameters</vt:lpstr>
      <vt:lpstr>Simulations Parameters</vt:lpstr>
      <vt:lpstr>Results: Coding Gain vs. PAPR for rate 1/2</vt:lpstr>
      <vt:lpstr>Results: Coding Gain vs. PAPR for all rates</vt:lpstr>
      <vt:lpstr>Results: Overall Gain</vt:lpstr>
      <vt:lpstr>Conclusion</vt:lpstr>
      <vt:lpstr>References</vt:lpstr>
      <vt:lpstr>Appendix</vt:lpstr>
      <vt:lpstr>NUCs of Cat. A</vt:lpstr>
      <vt:lpstr>NUCs of Cat. B</vt:lpstr>
      <vt:lpstr>NUCs of Cat. C</vt:lpstr>
      <vt:lpstr>NUCs of Cat. D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of Non-Uniform Constellations with Peak Power Constraint</dc:title>
  <dc:creator>Handte, Thomas; Schneider, Daniel</dc:creator>
  <cp:lastModifiedBy>Handte, Thomas</cp:lastModifiedBy>
  <cp:revision>108</cp:revision>
  <cp:lastPrinted>1998-02-10T13:28:06Z</cp:lastPrinted>
  <dcterms:created xsi:type="dcterms:W3CDTF">2014-01-02T14:03:14Z</dcterms:created>
  <dcterms:modified xsi:type="dcterms:W3CDTF">2015-07-13T05:08:15Z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