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13" r:id="rId3"/>
    <p:sldId id="352" r:id="rId4"/>
    <p:sldId id="353" r:id="rId5"/>
    <p:sldId id="355" r:id="rId6"/>
    <p:sldId id="350" r:id="rId7"/>
    <p:sldId id="345" r:id="rId8"/>
    <p:sldId id="35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F6"/>
    <a:srgbClr val="D6D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2962" autoAdjust="0"/>
  </p:normalViewPr>
  <p:slideViewPr>
    <p:cSldViewPr>
      <p:cViewPr>
        <p:scale>
          <a:sx n="120" d="100"/>
          <a:sy n="120" d="100"/>
        </p:scale>
        <p:origin x="-14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0834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88-00-0ngp-ngp-use-case-templat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388-00-0ngp-ngp-use-case-template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Further Use Cases for Next Generation Positioning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7</a:t>
            </a:r>
            <a:r>
              <a:rPr lang="en-US" sz="2000" noProof="0" dirty="0" smtClean="0"/>
              <a:t>/</a:t>
            </a:r>
            <a:r>
              <a:rPr lang="en-US" sz="2000" noProof="0" dirty="0" smtClean="0"/>
              <a:t>13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135440"/>
              </p:ext>
            </p:extLst>
          </p:nvPr>
        </p:nvGraphicFramePr>
        <p:xfrm>
          <a:off x="509588" y="2679700"/>
          <a:ext cx="7847012" cy="241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2" name="Document" r:id="rId5" imgW="8252039" imgH="2544214" progId="Word.Document.8">
                  <p:embed/>
                </p:oleObj>
              </mc:Choice>
              <mc:Fallback>
                <p:oleObj name="Document" r:id="rId5" imgW="8252039" imgH="25442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9700"/>
                        <a:ext cx="7847012" cy="241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This document provides several use cases for next generation positioning (NGP)</a:t>
            </a:r>
            <a:endParaRPr kumimoji="1" lang="en-US" altLang="ja-JP" dirty="0"/>
          </a:p>
          <a:p>
            <a:pPr algn="just"/>
            <a:r>
              <a:rPr kumimoji="1" lang="en-US" altLang="ja-JP" noProof="0" dirty="0" smtClean="0"/>
              <a:t>The use cases are supported with estimates on required</a:t>
            </a:r>
          </a:p>
          <a:p>
            <a:pPr lvl="1" algn="just"/>
            <a:r>
              <a:rPr kumimoji="1" lang="en-US" altLang="ja-JP" noProof="0" dirty="0" smtClean="0"/>
              <a:t>accuracy</a:t>
            </a:r>
          </a:p>
          <a:p>
            <a:pPr lvl="1" algn="just"/>
            <a:r>
              <a:rPr kumimoji="1" lang="en-US" altLang="ja-JP" dirty="0" smtClean="0"/>
              <a:t>latency</a:t>
            </a:r>
          </a:p>
          <a:p>
            <a:pPr lvl="1" algn="just"/>
            <a:r>
              <a:rPr kumimoji="1" lang="en-US" altLang="ja-JP" dirty="0" smtClean="0"/>
              <a:t>refresh rate</a:t>
            </a:r>
          </a:p>
          <a:p>
            <a:pPr lvl="1" algn="just"/>
            <a:r>
              <a:rPr kumimoji="1" lang="en-US" altLang="ja-JP" dirty="0" smtClean="0"/>
              <a:t>number of simultaneous users (within AP coverage)</a:t>
            </a:r>
            <a:endParaRPr kumimoji="1" lang="en-US" altLang="ja-JP" noProof="0" dirty="0" smtClean="0"/>
          </a:p>
          <a:p>
            <a:pPr algn="just"/>
            <a:r>
              <a:rPr kumimoji="1" lang="en-US" altLang="ja-JP" dirty="0" smtClean="0"/>
              <a:t>The terminology is as defined in document</a:t>
            </a:r>
            <a:br>
              <a:rPr kumimoji="1" lang="en-US" altLang="ja-JP" dirty="0" smtClean="0"/>
            </a:br>
            <a:r>
              <a:rPr kumimoji="1" lang="en-US" altLang="ja-JP" dirty="0" smtClean="0">
                <a:hlinkClick r:id="rId3"/>
              </a:rPr>
              <a:t>11-15/0388r0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</a:t>
            </a:r>
            <a:r>
              <a:rPr lang="en-US" altLang="ja-JP" dirty="0" smtClean="0"/>
              <a:t>for Medical </a:t>
            </a:r>
            <a:r>
              <a:rPr lang="en-US" altLang="ja-JP" noProof="0" dirty="0" smtClean="0"/>
              <a:t>Applications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Patient under medical surveillance in a hospital or care home.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with 802.11 coverage. The expected AP environment is</a:t>
            </a:r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100 </a:t>
            </a:r>
            <a:r>
              <a:rPr kumimoji="1" lang="en-US" altLang="ja-JP" dirty="0"/>
              <a:t>users or &lt; 400m² / 4000 sq. ft.</a:t>
            </a:r>
          </a:p>
          <a:p>
            <a:pPr lvl="1" algn="just"/>
            <a:r>
              <a:rPr kumimoji="1" lang="en-US" altLang="ja-JP" dirty="0"/>
              <a:t>APs support .11n, .11ac, .11ax, and NGP</a:t>
            </a:r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Patient is connected to a portable medical </a:t>
            </a:r>
            <a:r>
              <a:rPr kumimoji="1" lang="en-US" altLang="ja-JP" dirty="0" smtClean="0"/>
              <a:t>device with WLAN interface </a:t>
            </a:r>
            <a:r>
              <a:rPr kumimoji="1" lang="en-US" altLang="ja-JP" dirty="0"/>
              <a:t>(e.g. heart rate monitor)</a:t>
            </a:r>
            <a:r>
              <a:rPr kumimoji="1" lang="en-US" altLang="ja-JP" dirty="0" smtClean="0"/>
              <a:t> which continuously monitors medical parameters.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patient moves around, his/her position is tracked and recorded.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monitored medical parameters get severe, a nurse or a doctor is informed including the patient’s position for first aid assistance.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medical parameters can be linked with an activity profile which is retrieved from the tracked data.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the patient leaves a certain area, a nurse gets informed (fencing feature).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1m @ 90</a:t>
            </a:r>
            <a:r>
              <a:rPr kumimoji="1" lang="en-US" altLang="ja-JP" dirty="0" smtClean="0"/>
              <a:t>%</a:t>
            </a:r>
          </a:p>
          <a:p>
            <a:pPr lvl="1"/>
            <a:r>
              <a:rPr kumimoji="1" lang="en-US" altLang="ja-JP" dirty="0"/>
              <a:t>Vertical accuracy: same </a:t>
            </a:r>
            <a:r>
              <a:rPr kumimoji="1" lang="en-US" altLang="ja-JP" dirty="0" smtClean="0"/>
              <a:t>floor @ 99.9%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200ms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&gt; </a:t>
            </a:r>
            <a:r>
              <a:rPr kumimoji="1" lang="en-US" altLang="ja-JP" dirty="0" smtClean="0"/>
              <a:t>2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low, the impact should be independent on the number of users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9747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Indoor Geotagging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digital camera, smart phone, tablet, or smart eyeglasses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(e.g. museum, exhibits, </a:t>
            </a:r>
            <a:r>
              <a:rPr kumimoji="1" lang="en-US" altLang="ja-JP" b="0" dirty="0" smtClean="0"/>
              <a:t>fair, restaurant) with </a:t>
            </a:r>
            <a:r>
              <a:rPr kumimoji="1" lang="en-US" altLang="ja-JP" b="0" dirty="0"/>
              <a:t>802.11 coverage</a:t>
            </a:r>
            <a:r>
              <a:rPr kumimoji="1" lang="en-US" altLang="ja-JP" b="0" dirty="0" smtClean="0"/>
              <a:t>. The </a:t>
            </a:r>
            <a:r>
              <a:rPr kumimoji="1" lang="en-US" altLang="ja-JP" b="0" dirty="0"/>
              <a:t>expected AP environment is</a:t>
            </a:r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100 </a:t>
            </a:r>
            <a:r>
              <a:rPr kumimoji="1" lang="en-US" altLang="ja-JP" dirty="0"/>
              <a:t>users or &lt; 400m² / 4000 sq. ft</a:t>
            </a:r>
            <a:r>
              <a:rPr kumimoji="1" lang="en-US" altLang="ja-JP" dirty="0" smtClean="0"/>
              <a:t>. (large buildings)</a:t>
            </a:r>
          </a:p>
          <a:p>
            <a:pPr lvl="1" algn="just"/>
            <a:r>
              <a:rPr kumimoji="1" lang="en-US" altLang="ja-JP" dirty="0" smtClean="0"/>
              <a:t>1 AP per floor, optional</a:t>
            </a:r>
            <a:r>
              <a:rPr kumimoji="1" lang="en-US" altLang="ja-JP" dirty="0"/>
              <a:t>: multiple APs from neighboring </a:t>
            </a:r>
            <a:r>
              <a:rPr kumimoji="1" lang="en-US" altLang="ja-JP" dirty="0" smtClean="0"/>
              <a:t>apartments (small buildings)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APs support .11n, .11ac, .11ax, and NGP</a:t>
            </a:r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Person takes a picture with a digital camera.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Digital camera estimates its position using NGP and tags the picture with its geolocation (like GPS geotagging for outdoor applications)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</a:t>
            </a:r>
            <a:r>
              <a:rPr kumimoji="1" lang="en-US" altLang="ja-JP" dirty="0" smtClean="0"/>
              <a:t>1 to 2m </a:t>
            </a:r>
            <a:r>
              <a:rPr kumimoji="1" lang="en-US" altLang="ja-JP" dirty="0"/>
              <a:t>@ </a:t>
            </a:r>
            <a:r>
              <a:rPr kumimoji="1" lang="en-US" altLang="ja-JP" dirty="0" smtClean="0"/>
              <a:t>75%</a:t>
            </a:r>
          </a:p>
          <a:p>
            <a:pPr lvl="1"/>
            <a:r>
              <a:rPr kumimoji="1" lang="en-US" altLang="ja-JP" dirty="0"/>
              <a:t>Vertical accuracy: </a:t>
            </a:r>
            <a:r>
              <a:rPr kumimoji="1" lang="en-US" altLang="ja-JP" dirty="0" smtClean="0"/>
              <a:t>&lt; 1 to 2m @ 75%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400ms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&lt; 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 to 10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/>
              <a:t>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2" r="8590"/>
          <a:stretch/>
        </p:blipFill>
        <p:spPr bwMode="auto">
          <a:xfrm>
            <a:off x="6061545" y="4572000"/>
            <a:ext cx="247285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9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3. Positioning for Video Cameras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Enterprise (e.g. shop) installing video surveillance cameras with WLAN connection capability</a:t>
            </a:r>
          </a:p>
          <a:p>
            <a:pPr lvl="1" algn="just"/>
            <a:r>
              <a:rPr kumimoji="1" lang="en-US" altLang="ja-JP" dirty="0" smtClean="0"/>
              <a:t>WLAN is employed for video transmission, camera control, and positioning of the camera</a:t>
            </a:r>
            <a:endParaRPr kumimoji="1" lang="en-US" altLang="ja-JP" b="0" dirty="0" smtClean="0"/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endParaRPr kumimoji="1" lang="en-US" altLang="ja-JP" dirty="0" smtClean="0"/>
          </a:p>
          <a:p>
            <a:pPr lvl="1" algn="just"/>
            <a:r>
              <a:rPr kumimoji="1" lang="en-US" altLang="ja-JP" b="0" dirty="0" smtClean="0"/>
              <a:t>Building with </a:t>
            </a:r>
            <a:r>
              <a:rPr kumimoji="1" lang="en-US" altLang="ja-JP" b="0" dirty="0"/>
              <a:t>802.11 </a:t>
            </a:r>
            <a:r>
              <a:rPr kumimoji="1" lang="en-US" altLang="ja-JP" b="0" dirty="0" smtClean="0"/>
              <a:t>infrastructure. The </a:t>
            </a:r>
            <a:r>
              <a:rPr kumimoji="1" lang="en-US" altLang="ja-JP" b="0" dirty="0"/>
              <a:t>expected AP environment is</a:t>
            </a:r>
          </a:p>
          <a:p>
            <a:pPr lvl="2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 cameras </a:t>
            </a:r>
            <a:r>
              <a:rPr kumimoji="1" lang="en-US" altLang="ja-JP" dirty="0"/>
              <a:t>or &lt; 400m² / 4000 sq. ft</a:t>
            </a:r>
            <a:r>
              <a:rPr kumimoji="1" lang="en-US" altLang="ja-JP" dirty="0" smtClean="0"/>
              <a:t>.</a:t>
            </a:r>
          </a:p>
          <a:p>
            <a:pPr lvl="1" algn="just"/>
            <a:r>
              <a:rPr kumimoji="1" lang="en-US" altLang="ja-JP" dirty="0" smtClean="0"/>
              <a:t>In some environments P2P is applied</a:t>
            </a:r>
          </a:p>
          <a:p>
            <a:pPr lvl="1" algn="just"/>
            <a:r>
              <a:rPr kumimoji="1" lang="en-US" altLang="ja-JP" dirty="0" smtClean="0"/>
              <a:t>APs and STAs </a:t>
            </a:r>
            <a:r>
              <a:rPr kumimoji="1" lang="en-US" altLang="ja-JP" dirty="0"/>
              <a:t>support .11n, .11ac</a:t>
            </a:r>
            <a:r>
              <a:rPr kumimoji="1" lang="en-US" altLang="ja-JP" dirty="0" smtClean="0"/>
              <a:t>, </a:t>
            </a:r>
            <a:r>
              <a:rPr kumimoji="1" lang="en-US" altLang="ja-JP" dirty="0"/>
              <a:t>and </a:t>
            </a:r>
            <a:r>
              <a:rPr kumimoji="1" lang="en-US" altLang="ja-JP" dirty="0" smtClean="0"/>
              <a:t>NGP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 technician installs the surveillance cameras at arbitrary positions.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After the setup is done, each camera is triggered to determine its position.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absolute (infrastructure) or relative (P2P) position is fed back to the control room, where the position of all cameras is denoted on a map of the building.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camera position data is also crucial for a continuous tracking of moving persons.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position of single cameras can be monitored for detecting camera movements.</a:t>
            </a:r>
          </a:p>
          <a:p>
            <a:pPr marL="357188" indent="-357188"/>
            <a:r>
              <a:rPr kumimoji="1" lang="en-US" altLang="ja-JP" dirty="0"/>
              <a:t>Positioning </a:t>
            </a:r>
            <a:r>
              <a:rPr kumimoji="1" lang="en-US" altLang="ja-JP" dirty="0" smtClean="0"/>
              <a:t>requirements</a:t>
            </a:r>
            <a:r>
              <a:rPr kumimoji="1" lang="en-US" altLang="ja-JP" dirty="0"/>
              <a:t>:</a:t>
            </a:r>
            <a:endParaRPr kumimoji="1" lang="en-US" altLang="ja-JP" dirty="0" smtClean="0"/>
          </a:p>
          <a:p>
            <a:pPr marL="757238" lvl="1" indent="-357188"/>
            <a:r>
              <a:rPr kumimoji="1" lang="en-US" altLang="ja-JP" dirty="0" smtClean="0"/>
              <a:t>Horizontal / Vertical accuracy:  both &lt; 1m @ 90% (infrastructure)</a:t>
            </a:r>
          </a:p>
          <a:p>
            <a:pPr marL="757238" lvl="1" indent="-357188"/>
            <a:r>
              <a:rPr kumimoji="1" lang="en-US" altLang="ja-JP" dirty="0" smtClean="0"/>
              <a:t>Distance / Angular accuracy: &lt; 1m @ 90%   /   &lt; 2° @ 90% (P2P)</a:t>
            </a:r>
          </a:p>
          <a:p>
            <a:pPr marL="757238" lvl="1" indent="-357188"/>
            <a:r>
              <a:rPr kumimoji="1" lang="en-US" altLang="ja-JP" dirty="0" smtClean="0"/>
              <a:t>Latency: &lt; 1s</a:t>
            </a:r>
          </a:p>
          <a:p>
            <a:pPr marL="757238" lvl="1" indent="-357188"/>
            <a:r>
              <a:rPr kumimoji="1" lang="en-US" altLang="ja-JP" dirty="0"/>
              <a:t>Refresh rate: &lt; 0.1 to 1 locations/s</a:t>
            </a:r>
          </a:p>
          <a:p>
            <a:pPr marL="757238" lvl="1" indent="-357188"/>
            <a:r>
              <a:rPr kumimoji="1" lang="en-US" altLang="ja-JP" dirty="0"/>
              <a:t>Impact on Network Bandwidth: as low as possible, video </a:t>
            </a:r>
            <a:r>
              <a:rPr kumimoji="1" lang="en-US" altLang="ja-JP" dirty="0" smtClean="0"/>
              <a:t>dominates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1" t="18592" r="24762" b="18302"/>
          <a:stretch/>
        </p:blipFill>
        <p:spPr bwMode="auto">
          <a:xfrm>
            <a:off x="7293837" y="5066968"/>
            <a:ext cx="1562838" cy="118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52" y="2372179"/>
            <a:ext cx="2209923" cy="13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4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Cisco </a:t>
            </a:r>
            <a:r>
              <a:rPr lang="en-US" dirty="0" smtClean="0"/>
              <a:t>Systems Inc., 11-15-0388-00-0ngp</a:t>
            </a:r>
            <a:br>
              <a:rPr lang="en-US" dirty="0" smtClean="0"/>
            </a:br>
            <a:r>
              <a:rPr lang="en-US" dirty="0"/>
              <a:t>NGP Use Case Template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, Intel, 11-14-1464-02-0wng </a:t>
            </a:r>
            <a:br>
              <a:rPr lang="en-US" dirty="0" smtClean="0"/>
            </a:br>
            <a:r>
              <a:rPr lang="en-US" dirty="0" smtClean="0"/>
              <a:t>NG </a:t>
            </a:r>
            <a:r>
              <a:rPr lang="en-US" dirty="0"/>
              <a:t>Positioning Overview and </a:t>
            </a:r>
            <a:r>
              <a:rPr lang="en-US" dirty="0" smtClean="0"/>
              <a:t>Challenges</a:t>
            </a:r>
            <a:br>
              <a:rPr lang="en-US" dirty="0" smtClean="0"/>
            </a:b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42947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 of doc. </a:t>
            </a:r>
            <a:r>
              <a:rPr kumimoji="1" lang="en-US" altLang="ja-JP" dirty="0" smtClean="0">
                <a:hlinkClick r:id="rId2"/>
              </a:rPr>
              <a:t>11-15/0388r0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55594" y="6475413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8</a:t>
            </a:fld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469049"/>
            <a:ext cx="1373774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Thomas Handte, Sony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8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</TotalTime>
  <Words>1209</Words>
  <Application>Microsoft Office PowerPoint</Application>
  <PresentationFormat>On-screen Show (4:3)</PresentationFormat>
  <Paragraphs>130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Further Use Cases for Next Generation Positioning</vt:lpstr>
      <vt:lpstr>Abstract</vt:lpstr>
      <vt:lpstr>1. Positioning for Medical Applications</vt:lpstr>
      <vt:lpstr>2. Indoor Geotagging</vt:lpstr>
      <vt:lpstr>3. Positioning for Video Cameras</vt:lpstr>
      <vt:lpstr>References</vt:lpstr>
      <vt:lpstr>BAckup</vt:lpstr>
      <vt:lpstr>Terminology of doc. 11-15/0388r0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use cases for next generation positioning</dc:title>
  <dc:creator>Handte, Thomas; Schneider, Daniel</dc:creator>
  <cp:lastModifiedBy>Handte, Thomas</cp:lastModifiedBy>
  <cp:revision>55</cp:revision>
  <cp:lastPrinted>1998-02-10T13:28:06Z</cp:lastPrinted>
  <dcterms:created xsi:type="dcterms:W3CDTF">2014-01-02T14:03:14Z</dcterms:created>
  <dcterms:modified xsi:type="dcterms:W3CDTF">2015-07-13T05:05:44Z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