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7"/>
  </p:notesMasterIdLst>
  <p:handoutMasterIdLst>
    <p:handoutMasterId r:id="rId18"/>
  </p:handoutMasterIdLst>
  <p:sldIdLst>
    <p:sldId id="422" r:id="rId5"/>
    <p:sldId id="473" r:id="rId6"/>
    <p:sldId id="507" r:id="rId7"/>
    <p:sldId id="534" r:id="rId8"/>
    <p:sldId id="485" r:id="rId9"/>
    <p:sldId id="487" r:id="rId10"/>
    <p:sldId id="501" r:id="rId11"/>
    <p:sldId id="503" r:id="rId12"/>
    <p:sldId id="537" r:id="rId13"/>
    <p:sldId id="532" r:id="rId14"/>
    <p:sldId id="519" r:id="rId15"/>
    <p:sldId id="538" r:id="rId16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6" autoAdjust="0"/>
    <p:restoredTop sz="96582" autoAdjust="0"/>
  </p:normalViewPr>
  <p:slideViewPr>
    <p:cSldViewPr>
      <p:cViewPr>
        <p:scale>
          <a:sx n="90" d="100"/>
          <a:sy n="90" d="100"/>
        </p:scale>
        <p:origin x="131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717" y="2020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802.11-15/0833r0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5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802.11-15/0833r0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7/12/2015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802.11-15/0833r3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46B9E1D-1901-45A2-B69D-CDDF1331601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Calibration Results for PSP and U-APSD for 20MHz, 40MHz and 80 MHz band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2015-07-07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51766"/>
              </p:ext>
            </p:extLst>
          </p:nvPr>
        </p:nvGraphicFramePr>
        <p:xfrm>
          <a:off x="681038" y="3475038"/>
          <a:ext cx="7777161" cy="1508760"/>
        </p:xfrm>
        <a:graphic>
          <a:graphicData uri="http://schemas.openxmlformats.org/drawingml/2006/table">
            <a:tbl>
              <a:tblPr/>
              <a:tblGrid>
                <a:gridCol w="1306537"/>
                <a:gridCol w="908025"/>
                <a:gridCol w="2362200"/>
                <a:gridCol w="1297754"/>
                <a:gridCol w="1902645"/>
              </a:tblGrid>
              <a:tr h="997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4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AVE, Hillsboro,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OR, 97123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+1-503-264-8081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Jeonghoon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Park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>
                <a:ea typeface="굴림" panose="020B0600000101010101" pitchFamily="34" charset="-127"/>
              </a:rPr>
              <a:t>In this </a:t>
            </a:r>
            <a:r>
              <a:rPr lang="en-US" altLang="ko-KR" sz="2800" dirty="0" smtClean="0">
                <a:ea typeface="굴림" panose="020B0600000101010101" pitchFamily="34" charset="-127"/>
              </a:rPr>
              <a:t>submission </a:t>
            </a:r>
            <a:r>
              <a:rPr lang="en-US" altLang="ko-KR" sz="2800" dirty="0">
                <a:ea typeface="굴림" panose="020B0600000101010101" pitchFamily="34" charset="-127"/>
              </a:rPr>
              <a:t>we </a:t>
            </a:r>
            <a:r>
              <a:rPr lang="en-US" altLang="ko-KR" sz="2800" dirty="0" smtClean="0">
                <a:ea typeface="굴림" panose="020B0600000101010101" pitchFamily="34" charset="-127"/>
              </a:rPr>
              <a:t>have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ea typeface="굴림" panose="020B0600000101010101" pitchFamily="34" charset="-127"/>
              </a:rPr>
              <a:t>Additional power </a:t>
            </a:r>
            <a:r>
              <a:rPr lang="en-US" altLang="ko-KR" sz="2400" dirty="0">
                <a:ea typeface="굴림" panose="020B0600000101010101" pitchFamily="34" charset="-127"/>
              </a:rPr>
              <a:t>save </a:t>
            </a:r>
            <a:r>
              <a:rPr lang="en-GB" altLang="ko-KR" sz="2400" dirty="0" smtClean="0">
                <a:ea typeface="굴림" panose="020B0600000101010101" pitchFamily="34" charset="-127"/>
              </a:rPr>
              <a:t>calibration test results for </a:t>
            </a:r>
            <a:r>
              <a:rPr lang="en-GB" altLang="ko-KR" sz="2400" dirty="0" smtClean="0">
                <a:ea typeface="굴림" panose="020B0600000101010101" pitchFamily="34" charset="-127"/>
              </a:rPr>
              <a:t>40MHz </a:t>
            </a:r>
            <a:r>
              <a:rPr lang="en-GB" altLang="ko-KR" sz="2400" dirty="0" smtClean="0">
                <a:ea typeface="굴림" panose="020B0600000101010101" pitchFamily="34" charset="-127"/>
              </a:rPr>
              <a:t>and </a:t>
            </a:r>
            <a:r>
              <a:rPr lang="en-GB" altLang="ko-KR" sz="2400" dirty="0" smtClean="0">
                <a:ea typeface="굴림" panose="020B0600000101010101" pitchFamily="34" charset="-127"/>
              </a:rPr>
              <a:t>80MHz configuration and compare the results with 20MHz case</a:t>
            </a:r>
            <a:endParaRPr lang="en-GB" altLang="ko-KR" sz="2400" dirty="0" smtClean="0">
              <a:ea typeface="굴림" panose="020B0600000101010101" pitchFamily="34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ea typeface="굴림" panose="020B0600000101010101" pitchFamily="34" charset="-127"/>
              </a:rPr>
              <a:t>We propose to include table from slide 3 </a:t>
            </a:r>
            <a:r>
              <a:rPr lang="en-GB" sz="2400" dirty="0">
                <a:ea typeface="굴림" panose="020B0600000101010101" pitchFamily="34" charset="-127"/>
              </a:rPr>
              <a:t>i</a:t>
            </a:r>
            <a:r>
              <a:rPr lang="en-GB" sz="2400" dirty="0" smtClean="0">
                <a:ea typeface="굴림" panose="020B0600000101010101" pitchFamily="34" charset="-127"/>
              </a:rPr>
              <a:t>nto </a:t>
            </a:r>
            <a:r>
              <a:rPr lang="en-GB" sz="2400" dirty="0" smtClean="0">
                <a:ea typeface="굴림" panose="020B0600000101010101" pitchFamily="34" charset="-127"/>
              </a:rPr>
              <a:t>Simulation Scenarios </a:t>
            </a:r>
            <a:r>
              <a:rPr lang="en-GB" sz="2400" dirty="0" smtClean="0">
                <a:ea typeface="굴림" panose="020B0600000101010101" pitchFamily="34" charset="-127"/>
              </a:rPr>
              <a:t>Document</a:t>
            </a:r>
            <a:endParaRPr lang="en-GB" sz="2400" dirty="0" smtClean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</a:t>
            </a:r>
            <a:r>
              <a:rPr lang="en-US" sz="1800" dirty="0" smtClean="0"/>
              <a:t>11-14-980r12, </a:t>
            </a:r>
            <a:r>
              <a:rPr lang="en-US" sz="1800" dirty="0"/>
              <a:t>Jan 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</a:p>
          <a:p>
            <a:r>
              <a:rPr lang="en-US" sz="1800" dirty="0" smtClean="0">
                <a:ea typeface="SimSun" panose="02010600030101010101" pitchFamily="2" charset="-122"/>
              </a:rPr>
              <a:t>[4] D. Akhmetov et. al., “Calibration results for PSP and UAPSD”, IEEE  11-15-0603r0,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ea typeface="굴림" panose="020B0600000101010101" pitchFamily="34" charset="-127"/>
              </a:rPr>
              <a:t>Straw poll: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ea typeface="굴림" panose="020B0600000101010101" pitchFamily="34" charset="-127"/>
              </a:rPr>
              <a:t>Do you agree to include </a:t>
            </a:r>
            <a:r>
              <a:rPr lang="en-GB" sz="2800" dirty="0" smtClean="0">
                <a:ea typeface="굴림" panose="020B0600000101010101" pitchFamily="34" charset="-127"/>
              </a:rPr>
              <a:t>table in Slide </a:t>
            </a:r>
            <a:r>
              <a:rPr lang="en-GB" sz="2800" dirty="0">
                <a:ea typeface="굴림" panose="020B0600000101010101" pitchFamily="34" charset="-127"/>
              </a:rPr>
              <a:t>3 into </a:t>
            </a:r>
            <a:r>
              <a:rPr lang="en-GB" sz="2800" dirty="0" smtClean="0">
                <a:ea typeface="굴림" panose="020B0600000101010101" pitchFamily="34" charset="-127"/>
              </a:rPr>
              <a:t>the Simulation </a:t>
            </a:r>
            <a:r>
              <a:rPr lang="en-GB" sz="2800" dirty="0">
                <a:ea typeface="굴림" panose="020B0600000101010101" pitchFamily="34" charset="-127"/>
              </a:rPr>
              <a:t>Scenarios </a:t>
            </a:r>
            <a:r>
              <a:rPr lang="en-GB" sz="2800" dirty="0" smtClean="0">
                <a:ea typeface="굴림" panose="020B0600000101010101" pitchFamily="34" charset="-127"/>
              </a:rPr>
              <a:t>Document [1]?</a:t>
            </a:r>
            <a:endParaRPr lang="en-GB" sz="2800" dirty="0">
              <a:ea typeface="굴림" panose="020B0600000101010101" pitchFamily="34" charset="-127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520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3 </a:t>
            </a:r>
            <a:r>
              <a:rPr lang="en-US" sz="2000" dirty="0"/>
              <a:t>existing power save mechanisms in </a:t>
            </a:r>
            <a:r>
              <a:rPr lang="en-US" sz="2000" dirty="0" smtClean="0"/>
              <a:t>802.11-2012 </a:t>
            </a:r>
            <a:r>
              <a:rPr lang="en-US" sz="2000" dirty="0"/>
              <a:t>as baseline for energy efficiency evaluation in </a:t>
            </a:r>
            <a:r>
              <a:rPr lang="en-US" sz="2000" dirty="0" smtClean="0"/>
              <a:t>scenarios for </a:t>
            </a:r>
            <a:r>
              <a:rPr lang="en-US" sz="2000" dirty="0" err="1"/>
              <a:t>TGax</a:t>
            </a:r>
            <a:endParaRPr lang="en-US" sz="2000" dirty="0"/>
          </a:p>
          <a:p>
            <a:pPr marL="685800" lvl="1">
              <a:buFont typeface="Arial"/>
              <a:buChar char="•"/>
            </a:pPr>
            <a:r>
              <a:rPr lang="en-US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Unscheduled automatic power save delivery (U-APSD)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In [4] we provided initial power save calibration test results for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PSP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U-APSD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 This contribution provides extra power save calibration test results for PSP and U-APSD in 40MHz and 80MHz band and comparison with 20MHz presented in [4]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9983"/>
              </p:ext>
            </p:extLst>
          </p:nvPr>
        </p:nvGraphicFramePr>
        <p:xfrm>
          <a:off x="838200" y="2261175"/>
          <a:ext cx="7900984" cy="232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246"/>
                <a:gridCol w="2063354"/>
                <a:gridCol w="1887138"/>
                <a:gridCol w="1975246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dirty="0">
                          <a:effectLst/>
                        </a:rPr>
                        <a:t>Average Current Consumption [mA</a:t>
                      </a:r>
                      <a:r>
                        <a:rPr lang="fi-FI" sz="1400" dirty="0" smtClean="0">
                          <a:effectLst/>
                        </a:rPr>
                        <a:t>], 20MHz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40MHz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80MHz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</a:t>
                      </a:r>
                      <a:r>
                        <a:rPr lang="en-GB" sz="1400" dirty="0" smtClean="0">
                          <a:effectLst/>
                        </a:rPr>
                        <a:t>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</a:rPr>
                        <a:t>200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6914" y="4572000"/>
            <a:ext cx="7845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6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600" dirty="0"/>
          </a:p>
          <a:p>
            <a:r>
              <a:rPr lang="en-GB" sz="1600" b="1" u="sng" dirty="0" smtClean="0">
                <a:solidFill>
                  <a:schemeClr val="tx1"/>
                </a:solidFill>
              </a:rPr>
              <a:t>Simulation results </a:t>
            </a:r>
            <a:r>
              <a:rPr lang="en-GB" sz="1600" b="1" u="sng" dirty="0" smtClean="0"/>
              <a:t>in this contribution</a:t>
            </a:r>
            <a:r>
              <a:rPr lang="en-GB" sz="1600" b="1" u="sng" dirty="0" smtClean="0">
                <a:solidFill>
                  <a:schemeClr val="tx1"/>
                </a:solidFill>
              </a:rPr>
              <a:t> use Shallow Sleep power state </a:t>
            </a:r>
            <a:r>
              <a:rPr lang="en-GB" sz="1600" b="1" u="sng" dirty="0" smtClean="0"/>
              <a:t>as</a:t>
            </a:r>
            <a:r>
              <a:rPr lang="en-GB" sz="1600" b="1" u="sng" dirty="0" smtClean="0">
                <a:solidFill>
                  <a:schemeClr val="tx1"/>
                </a:solidFill>
              </a:rPr>
              <a:t> Sleep state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85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Common simulation parameters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5240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simulation parameters for all simulation scenarios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graphicFrame>
        <p:nvGraphicFramePr>
          <p:cNvPr id="13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00460"/>
              </p:ext>
            </p:extLst>
          </p:nvPr>
        </p:nvGraphicFramePr>
        <p:xfrm>
          <a:off x="990599" y="2057400"/>
          <a:ext cx="7315201" cy="3479041"/>
        </p:xfrm>
        <a:graphic>
          <a:graphicData uri="http://schemas.openxmlformats.org/drawingml/2006/table">
            <a:tbl>
              <a:tblPr/>
              <a:tblGrid>
                <a:gridCol w="3443150"/>
                <a:gridCol w="3872051"/>
              </a:tblGrid>
              <a:tr h="29358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00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 for 20/40/80MHz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6.5Mbps/13.5Mbps/29.3Mbps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102.4ms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 size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80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1500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(U-APSD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120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The MSDU 1500 bytes DL traffic transmitted every 200ms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Beacon transmitted using PIFS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PS-Poll &amp; DATA 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TBTT boundary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PS-Poll triggers AP to TX in DL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it received DATA with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600" dirty="0" smtClean="0">
                <a:ea typeface="굴림" panose="020B0600000101010101" pitchFamily="34" charset="-127"/>
              </a:rPr>
              <a:t>  bit set to zero </a:t>
            </a:r>
          </a:p>
          <a:p>
            <a:endParaRPr lang="ko-KR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6400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3810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solidFill>
                  <a:schemeClr val="tx1"/>
                </a:solidFill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esults for PSP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5757"/>
              </p:ext>
            </p:extLst>
          </p:nvPr>
        </p:nvGraphicFramePr>
        <p:xfrm>
          <a:off x="838200" y="1371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96999"/>
              </p:ext>
            </p:extLst>
          </p:nvPr>
        </p:nvGraphicFramePr>
        <p:xfrm>
          <a:off x="838200" y="3657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U-APDS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Bidirectional traffic, MSDU </a:t>
            </a:r>
            <a:r>
              <a:rPr lang="ru-RU" altLang="ko-KR" sz="1800" dirty="0" smtClean="0">
                <a:ea typeface="굴림" panose="020B0600000101010101" pitchFamily="34" charset="-127"/>
              </a:rPr>
              <a:t>120 </a:t>
            </a:r>
            <a:r>
              <a:rPr lang="en-US" altLang="ko-KR" sz="1800" dirty="0" smtClean="0">
                <a:ea typeface="굴림" panose="020B0600000101010101" pitchFamily="34" charset="-127"/>
              </a:rPr>
              <a:t>bytes every 40ms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AP buffer DL traffic while STA is in SLEEP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UL frame arrival from LLC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each DATA TX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it receive DATA with </a:t>
            </a:r>
            <a:r>
              <a:rPr lang="en-US" altLang="ko-KR" sz="14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400" dirty="0" smtClean="0">
                <a:ea typeface="굴림" panose="020B0600000101010101" pitchFamily="34" charset="-127"/>
              </a:rPr>
              <a:t> bit set to zero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STA TX buffer is empty</a:t>
            </a:r>
            <a:endParaRPr lang="en-US" altLang="ko-KR" sz="16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endParaRPr lang="ko-KR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44121"/>
              </p:ext>
            </p:extLst>
          </p:nvPr>
        </p:nvGraphicFramePr>
        <p:xfrm>
          <a:off x="838200" y="3276600"/>
          <a:ext cx="7543800" cy="319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7" name="Visio" r:id="rId3" imgW="8143037" imgH="3860651" progId="Visio.Drawing.11">
                  <p:embed/>
                </p:oleObj>
              </mc:Choice>
              <mc:Fallback>
                <p:oleObj name="Visio" r:id="rId3" imgW="8143037" imgH="38606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76600"/>
                        <a:ext cx="7543800" cy="319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1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fi-FI" altLang="ko-KR" dirty="0" smtClean="0"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ea typeface="굴림" panose="020B0600000101010101" pitchFamily="34" charset="-127"/>
              </a:rPr>
              <a:t>esults for U-APSD </a:t>
            </a:r>
            <a:br>
              <a:rPr lang="fi-FI" altLang="ko-KR" dirty="0" smtClean="0">
                <a:ea typeface="굴림" panose="020B0600000101010101" pitchFamily="34" charset="-127"/>
              </a:rPr>
            </a:b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22682"/>
              </p:ext>
            </p:extLst>
          </p:nvPr>
        </p:nvGraphicFramePr>
        <p:xfrm>
          <a:off x="762000" y="1447800"/>
          <a:ext cx="7696200" cy="4295775"/>
        </p:xfrm>
        <a:graphic>
          <a:graphicData uri="http://schemas.openxmlformats.org/drawingml/2006/table">
            <a:tbl>
              <a:tblPr/>
              <a:tblGrid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723108" y="838200"/>
            <a:ext cx="7772400" cy="838200"/>
          </a:xfrm>
        </p:spPr>
        <p:txBody>
          <a:bodyPr/>
          <a:lstStyle/>
          <a:p>
            <a:r>
              <a:rPr lang="fi-FI" altLang="ko-KR" sz="2800" dirty="0">
                <a:ea typeface="굴림" panose="020B0600000101010101" pitchFamily="34" charset="-127"/>
              </a:rPr>
              <a:t>Per state </a:t>
            </a:r>
            <a:r>
              <a:rPr lang="fi-FI" altLang="ko-KR" sz="2800" dirty="0">
                <a:ea typeface="굴림" panose="020B0600000101010101" pitchFamily="34" charset="-127"/>
              </a:rPr>
              <a:t>comparison of total time </a:t>
            </a:r>
            <a:r>
              <a:rPr lang="fi-FI" altLang="ko-KR" sz="2800" dirty="0" smtClean="0">
                <a:ea typeface="굴림" panose="020B0600000101010101" pitchFamily="34" charset="-127"/>
              </a:rPr>
              <a:t/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r>
              <a:rPr lang="fi-FI" altLang="ko-KR" sz="2800" dirty="0" smtClean="0">
                <a:ea typeface="굴림" panose="020B0600000101010101" pitchFamily="34" charset="-127"/>
              </a:rPr>
              <a:t>20MHz vs 40MHz vs 80MHz</a:t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endParaRPr lang="ko-KR" altLang="en-US" sz="2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44275"/>
              </p:ext>
            </p:extLst>
          </p:nvPr>
        </p:nvGraphicFramePr>
        <p:xfrm>
          <a:off x="1066799" y="1491458"/>
          <a:ext cx="7162800" cy="4528342"/>
        </p:xfrm>
        <a:graphic>
          <a:graphicData uri="http://schemas.openxmlformats.org/drawingml/2006/table">
            <a:tbl>
              <a:tblPr/>
              <a:tblGrid>
                <a:gridCol w="1157624"/>
                <a:gridCol w="1157624"/>
                <a:gridCol w="1157624"/>
                <a:gridCol w="1157624"/>
                <a:gridCol w="1374680"/>
                <a:gridCol w="1157624"/>
              </a:tblGrid>
              <a:tr h="2432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6096000"/>
            <a:ext cx="601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20MHz is taken as 100% for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65849</TotalTime>
  <Words>1138</Words>
  <Application>Microsoft Office PowerPoint</Application>
  <PresentationFormat>On-screen Show (4:3)</PresentationFormat>
  <Paragraphs>532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Visio</vt:lpstr>
      <vt:lpstr>PowerPoint Presentation</vt:lpstr>
      <vt:lpstr>Abstract</vt:lpstr>
      <vt:lpstr>Various Power States Definition</vt:lpstr>
      <vt:lpstr>Common simulation parameters</vt:lpstr>
      <vt:lpstr>PSP Test</vt:lpstr>
      <vt:lpstr>Calibration Test Results for PSP </vt:lpstr>
      <vt:lpstr>U-APDS Test</vt:lpstr>
      <vt:lpstr>Calibration Test Results for U-APSD  </vt:lpstr>
      <vt:lpstr>Per state comparison of total time  20MHz vs 40MHz vs 80MHz </vt:lpstr>
      <vt:lpstr>Conclusion</vt:lpstr>
      <vt:lpstr>References</vt:lpstr>
      <vt:lpstr>Straw poll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Akhmetov, Dmitry</cp:lastModifiedBy>
  <cp:revision>2175</cp:revision>
  <cp:lastPrinted>2015-03-07T03:09:48Z</cp:lastPrinted>
  <dcterms:created xsi:type="dcterms:W3CDTF">2007-05-21T21:00:37Z</dcterms:created>
  <dcterms:modified xsi:type="dcterms:W3CDTF">2015-07-16T20:41:40Z</dcterms:modified>
</cp:coreProperties>
</file>