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  <p:sldMasterId id="2147483728" r:id="rId2"/>
    <p:sldMasterId id="2147483741" r:id="rId3"/>
    <p:sldMasterId id="2147483747" r:id="rId4"/>
  </p:sldMasterIdLst>
  <p:notesMasterIdLst>
    <p:notesMasterId r:id="rId17"/>
  </p:notesMasterIdLst>
  <p:handoutMasterIdLst>
    <p:handoutMasterId r:id="rId18"/>
  </p:handoutMasterIdLst>
  <p:sldIdLst>
    <p:sldId id="422" r:id="rId5"/>
    <p:sldId id="473" r:id="rId6"/>
    <p:sldId id="507" r:id="rId7"/>
    <p:sldId id="534" r:id="rId8"/>
    <p:sldId id="485" r:id="rId9"/>
    <p:sldId id="487" r:id="rId10"/>
    <p:sldId id="501" r:id="rId11"/>
    <p:sldId id="503" r:id="rId12"/>
    <p:sldId id="537" r:id="rId13"/>
    <p:sldId id="532" r:id="rId14"/>
    <p:sldId id="519" r:id="rId15"/>
    <p:sldId id="538" r:id="rId16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FFFFCC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6582" autoAdjust="0"/>
  </p:normalViewPr>
  <p:slideViewPr>
    <p:cSldViewPr>
      <p:cViewPr varScale="1">
        <p:scale>
          <a:sx n="88" d="100"/>
          <a:sy n="88" d="100"/>
        </p:scale>
        <p:origin x="13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717" y="2020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802.11-15/0833r0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6ED5AF0C-B25C-49A0-9508-C5C45EF24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1580" y="1179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802.11-15/0833r0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70F20475-2A78-44E8-B388-0071871B46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50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2015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E9031BE-58C4-4962-A3ED-5CE26F478F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640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490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456809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91099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2681405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7/12/2015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67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9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6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753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14758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9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92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1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69035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9880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47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131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702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1964627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864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838131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6617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9886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3371562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289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15319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3864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4117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7400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02184"/>
      </p:ext>
    </p:extLst>
  </p:cSld>
  <p:clrMapOvr>
    <a:masterClrMapping/>
  </p:clrMapOvr>
  <p:transition spd="med">
    <p:fade/>
  </p:transition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276703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802.11-15/0833r2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530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8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9652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2015</a:t>
            </a:r>
            <a:endParaRPr lang="en-US" altLang="ko-KR" dirty="0"/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46B9E1D-1901-45A2-B69D-CDDF1331601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" name="바닥글 개체 틀 3"/>
          <p:cNvSpPr>
            <a:spLocks noGrp="1"/>
          </p:cNvSpPr>
          <p:nvPr>
            <p:ph type="ftr" idx="13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Dmitry Akhmetov (Intel)</a:t>
            </a:r>
            <a:endParaRPr lang="en-US" altLang="ko-KR" dirty="0"/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ko-K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Calibration Results for PSP and U-APSD for 20MHz, 40MHz and 80 MHz band </a:t>
            </a:r>
            <a:endParaRPr lang="en-US" altLang="ko-KR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71303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  <a:ea typeface="굴림" pitchFamily="50" charset="-127"/>
              </a:rPr>
              <a:t>Date:</a:t>
            </a:r>
            <a:r>
              <a:rPr kumimoji="0" lang="en-US" altLang="ko-KR" sz="2000" kern="0" dirty="0">
                <a:latin typeface="+mn-lt"/>
                <a:ea typeface="굴림" pitchFamily="50" charset="-127"/>
              </a:rPr>
              <a:t> </a:t>
            </a:r>
            <a:r>
              <a:rPr kumimoji="0" lang="en-US" altLang="ko-KR" sz="2000" kern="0" dirty="0" smtClean="0">
                <a:latin typeface="+mn-lt"/>
                <a:ea typeface="굴림" pitchFamily="50" charset="-127"/>
              </a:rPr>
              <a:t>2015-07-07</a:t>
            </a:r>
            <a:endParaRPr kumimoji="0" lang="en-US" altLang="ko-KR" sz="2000" kern="0" dirty="0">
              <a:latin typeface="+mn-lt"/>
              <a:ea typeface="굴림" pitchFamily="50" charset="-127"/>
            </a:endParaRP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533400" y="29003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2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851766"/>
              </p:ext>
            </p:extLst>
          </p:nvPr>
        </p:nvGraphicFramePr>
        <p:xfrm>
          <a:off x="681038" y="3475038"/>
          <a:ext cx="7777161" cy="1508760"/>
        </p:xfrm>
        <a:graphic>
          <a:graphicData uri="http://schemas.openxmlformats.org/drawingml/2006/table">
            <a:tbl>
              <a:tblPr/>
              <a:tblGrid>
                <a:gridCol w="1306537"/>
                <a:gridCol w="908025"/>
                <a:gridCol w="2362200"/>
                <a:gridCol w="1297754"/>
                <a:gridCol w="1902645"/>
              </a:tblGrid>
              <a:tr h="997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바탕" panose="02030600000101010101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Affiliations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Address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Phone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Email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4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 Akhmetov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2111 NE 25</a:t>
                      </a:r>
                      <a:r>
                        <a:rPr kumimoji="0" lang="en-US" altLang="ko-K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 AVE, Hillsboro,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OR, 97123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+1-503-264-8081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dmitry.akhmetov@intel.com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Ghosh Chittabrata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+1-415-244-8904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chittabrata.ghosh@intel.com</a:t>
                      </a:r>
                      <a:endParaRPr lang="en-US" sz="1200" dirty="0"/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Jeonghoon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 Park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800" dirty="0">
                <a:ea typeface="굴림" panose="020B0600000101010101" pitchFamily="34" charset="-127"/>
              </a:rPr>
              <a:t>In this </a:t>
            </a:r>
            <a:r>
              <a:rPr lang="en-US" altLang="ko-KR" sz="2800" dirty="0" smtClean="0">
                <a:ea typeface="굴림" panose="020B0600000101010101" pitchFamily="34" charset="-127"/>
              </a:rPr>
              <a:t>submission </a:t>
            </a:r>
            <a:r>
              <a:rPr lang="en-US" altLang="ko-KR" sz="2800" dirty="0">
                <a:ea typeface="굴림" panose="020B0600000101010101" pitchFamily="34" charset="-127"/>
              </a:rPr>
              <a:t>we </a:t>
            </a:r>
            <a:r>
              <a:rPr lang="en-US" altLang="ko-KR" sz="2800" dirty="0" smtClean="0">
                <a:ea typeface="굴림" panose="020B0600000101010101" pitchFamily="34" charset="-127"/>
              </a:rPr>
              <a:t>have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ea typeface="굴림" panose="020B0600000101010101" pitchFamily="34" charset="-127"/>
              </a:rPr>
              <a:t>Additional power </a:t>
            </a:r>
            <a:r>
              <a:rPr lang="en-US" altLang="ko-KR" sz="2400" dirty="0">
                <a:ea typeface="굴림" panose="020B0600000101010101" pitchFamily="34" charset="-127"/>
              </a:rPr>
              <a:t>save </a:t>
            </a:r>
            <a:r>
              <a:rPr lang="en-GB" altLang="ko-KR" sz="2400" dirty="0" smtClean="0">
                <a:ea typeface="굴림" panose="020B0600000101010101" pitchFamily="34" charset="-127"/>
              </a:rPr>
              <a:t>calibration test results for </a:t>
            </a:r>
            <a:r>
              <a:rPr lang="en-GB" altLang="ko-KR" sz="2400" dirty="0" smtClean="0">
                <a:ea typeface="굴림" panose="020B0600000101010101" pitchFamily="34" charset="-127"/>
              </a:rPr>
              <a:t>40MHz </a:t>
            </a:r>
            <a:r>
              <a:rPr lang="en-GB" altLang="ko-KR" sz="2400" dirty="0" smtClean="0">
                <a:ea typeface="굴림" panose="020B0600000101010101" pitchFamily="34" charset="-127"/>
              </a:rPr>
              <a:t>and </a:t>
            </a:r>
            <a:r>
              <a:rPr lang="en-GB" altLang="ko-KR" sz="2400" dirty="0" smtClean="0">
                <a:ea typeface="굴림" panose="020B0600000101010101" pitchFamily="34" charset="-127"/>
              </a:rPr>
              <a:t>80MHz configuration and compare the results with 20MHz case</a:t>
            </a:r>
            <a:endParaRPr lang="en-GB" altLang="ko-KR" sz="2400" dirty="0" smtClean="0">
              <a:ea typeface="굴림" panose="020B0600000101010101" pitchFamily="34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ea typeface="굴림" panose="020B0600000101010101" pitchFamily="34" charset="-127"/>
              </a:rPr>
              <a:t>We propose to include table from slide 3 </a:t>
            </a:r>
            <a:r>
              <a:rPr lang="en-GB" sz="2400" dirty="0">
                <a:ea typeface="굴림" panose="020B0600000101010101" pitchFamily="34" charset="-127"/>
              </a:rPr>
              <a:t>i</a:t>
            </a:r>
            <a:r>
              <a:rPr lang="en-GB" sz="2400" dirty="0" smtClean="0">
                <a:ea typeface="굴림" panose="020B0600000101010101" pitchFamily="34" charset="-127"/>
              </a:rPr>
              <a:t>nto </a:t>
            </a:r>
            <a:r>
              <a:rPr lang="en-GB" sz="2400" dirty="0" smtClean="0">
                <a:ea typeface="굴림" panose="020B0600000101010101" pitchFamily="34" charset="-127"/>
              </a:rPr>
              <a:t>Simulation Scenarios </a:t>
            </a:r>
            <a:r>
              <a:rPr lang="en-GB" sz="2400" dirty="0" smtClean="0">
                <a:ea typeface="굴림" panose="020B0600000101010101" pitchFamily="34" charset="-127"/>
              </a:rPr>
              <a:t>Document</a:t>
            </a:r>
            <a:endParaRPr lang="en-GB" sz="2400" dirty="0" smtClean="0">
              <a:ea typeface="굴림" panose="020B0600000101010101" pitchFamily="34" charset="-127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333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r>
              <a:rPr lang="en-US" altLang="ko-KR" sz="1800" dirty="0">
                <a:ea typeface="굴림" panose="020B0600000101010101" pitchFamily="34" charset="-127"/>
              </a:rPr>
              <a:t>[1]</a:t>
            </a:r>
            <a:r>
              <a:rPr lang="en-US" altLang="zh-CN" sz="1800" dirty="0">
                <a:ea typeface="SimSun" panose="02010600030101010101" pitchFamily="2" charset="-122"/>
              </a:rPr>
              <a:t> </a:t>
            </a:r>
            <a:r>
              <a:rPr lang="en-US" sz="1800" dirty="0"/>
              <a:t>S. Merlin </a:t>
            </a:r>
            <a:r>
              <a:rPr lang="en-US" sz="1800" dirty="0" smtClean="0"/>
              <a:t>et. </a:t>
            </a:r>
            <a:r>
              <a:rPr lang="en-US" sz="1800" dirty="0"/>
              <a:t>a</a:t>
            </a:r>
            <a:r>
              <a:rPr lang="en-US" sz="1800" dirty="0" smtClean="0"/>
              <a:t>l., </a:t>
            </a:r>
            <a:r>
              <a:rPr lang="en-US" sz="1800" dirty="0"/>
              <a:t>“</a:t>
            </a:r>
            <a:r>
              <a:rPr lang="en-US" sz="1800" dirty="0" err="1"/>
              <a:t>TGax</a:t>
            </a:r>
            <a:r>
              <a:rPr lang="en-US" sz="1800" dirty="0"/>
              <a:t> Simulation Scenarios,” IEEE 11-14-980r6, Jan 2015</a:t>
            </a: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[2]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</a:t>
            </a:r>
            <a:r>
              <a:rPr lang="en-US" altLang="ko-KR" sz="1800" dirty="0" smtClean="0">
                <a:ea typeface="MS Gothic" panose="020B0609070205080204" pitchFamily="49" charset="-128"/>
                <a:cs typeface="Arial Unicode MS" panose="020B0604020202020204" pitchFamily="34" charset="-128"/>
              </a:rPr>
              <a:t>Sleep states in-IEEE 802.11ax Simulation Scenarios,” IEEE 11-15-314r2, March 2015</a:t>
            </a:r>
            <a:endParaRPr lang="en-US" altLang="ko-KR" sz="1800" dirty="0" smtClean="0">
              <a:ea typeface="SimSun" panose="02010600030101010101" pitchFamily="2" charset="-122"/>
            </a:endParaRPr>
          </a:p>
          <a:p>
            <a:r>
              <a:rPr lang="en-US" altLang="ko-KR" sz="1800" dirty="0" smtClean="0">
                <a:ea typeface="SimSun" panose="02010600030101010101" pitchFamily="2" charset="-122"/>
              </a:rPr>
              <a:t>[3] C. Ghosh et. </a:t>
            </a:r>
            <a:r>
              <a:rPr lang="en-US" altLang="ko-KR" sz="1800" dirty="0">
                <a:ea typeface="SimSun" panose="02010600030101010101" pitchFamily="2" charset="-122"/>
              </a:rPr>
              <a:t>a</a:t>
            </a:r>
            <a:r>
              <a:rPr lang="en-US" altLang="ko-KR" sz="1800" dirty="0" smtClean="0">
                <a:ea typeface="SimSun" panose="02010600030101010101" pitchFamily="2" charset="-122"/>
              </a:rPr>
              <a:t>l., “Power Consumption and Latency Values in State Transitions for IEEE 802.11ax Simulation Scenarios,” IEEE 11-15-0576r0, May 2015</a:t>
            </a:r>
          </a:p>
          <a:p>
            <a:r>
              <a:rPr lang="en-US" sz="1800" dirty="0" smtClean="0">
                <a:ea typeface="SimSun" panose="02010600030101010101" pitchFamily="2" charset="-122"/>
              </a:rPr>
              <a:t>[4] D. Akhmetov et. al., “Calibration results for PSP and UAPSD”, IEEE  11-15-0603r0, May 2015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83712" y="332765"/>
            <a:ext cx="1874823" cy="273051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 smtClean="0"/>
              <a:t>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372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ea typeface="굴림" panose="020B0600000101010101" pitchFamily="34" charset="-127"/>
              </a:rPr>
              <a:t>Straw poll: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>
                <a:ea typeface="굴림" panose="020B0600000101010101" pitchFamily="34" charset="-127"/>
              </a:rPr>
              <a:t>Do you agree to include table </a:t>
            </a:r>
            <a:r>
              <a:rPr lang="en-GB" sz="2800" dirty="0" smtClean="0">
                <a:ea typeface="굴림" panose="020B0600000101010101" pitchFamily="34" charset="-127"/>
              </a:rPr>
              <a:t>in Slide </a:t>
            </a:r>
            <a:r>
              <a:rPr lang="en-GB" sz="2800" dirty="0">
                <a:ea typeface="굴림" panose="020B0600000101010101" pitchFamily="34" charset="-127"/>
              </a:rPr>
              <a:t>3 into </a:t>
            </a:r>
            <a:r>
              <a:rPr lang="en-GB" sz="2800" dirty="0" smtClean="0">
                <a:ea typeface="굴림" panose="020B0600000101010101" pitchFamily="34" charset="-127"/>
              </a:rPr>
              <a:t>the Simulation </a:t>
            </a:r>
            <a:r>
              <a:rPr lang="en-GB" sz="2800" dirty="0">
                <a:ea typeface="굴림" panose="020B0600000101010101" pitchFamily="34" charset="-127"/>
              </a:rPr>
              <a:t>Scenarios </a:t>
            </a:r>
            <a:r>
              <a:rPr lang="en-GB" sz="2800" dirty="0" smtClean="0">
                <a:ea typeface="굴림" panose="020B0600000101010101" pitchFamily="34" charset="-127"/>
              </a:rPr>
              <a:t>Document [1]?</a:t>
            </a:r>
            <a:endParaRPr lang="en-GB" sz="2800" dirty="0">
              <a:ea typeface="굴림" panose="020B0600000101010101" pitchFamily="34" charset="-127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520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Abstract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Simulations Scenario document [1] described 3 </a:t>
            </a:r>
            <a:r>
              <a:rPr lang="en-US" sz="2000" dirty="0"/>
              <a:t>existing power save mechanisms in </a:t>
            </a:r>
            <a:r>
              <a:rPr lang="en-US" sz="2000" dirty="0" smtClean="0"/>
              <a:t>802.11-2012 </a:t>
            </a:r>
            <a:r>
              <a:rPr lang="en-US" sz="2000" dirty="0"/>
              <a:t>as baseline for energy efficiency evaluation in </a:t>
            </a:r>
            <a:r>
              <a:rPr lang="en-US" sz="2000" dirty="0" smtClean="0"/>
              <a:t>scenarios for </a:t>
            </a:r>
            <a:r>
              <a:rPr lang="en-US" sz="2000" dirty="0" err="1"/>
              <a:t>TGax</a:t>
            </a:r>
            <a:endParaRPr lang="en-US" sz="2000" dirty="0"/>
          </a:p>
          <a:p>
            <a:pPr marL="685800" lvl="1">
              <a:buFont typeface="Arial"/>
              <a:buChar char="•"/>
            </a:pPr>
            <a:r>
              <a:rPr lang="en-US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Unscheduled automatic power save delivery (U-APSD)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ea typeface="굴림" panose="020B0600000101010101" pitchFamily="34" charset="-127"/>
              </a:rPr>
              <a:t>In [4] we provided initial power save calibration test results for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ko-KR" sz="1600" dirty="0" smtClean="0">
                <a:ea typeface="굴림" panose="020B0600000101010101" pitchFamily="34" charset="-127"/>
              </a:rPr>
              <a:t>PSP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ko-KR" sz="1600" dirty="0" smtClean="0">
                <a:ea typeface="굴림" panose="020B0600000101010101" pitchFamily="34" charset="-127"/>
              </a:rPr>
              <a:t>U-APSD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sz="2000" dirty="0" smtClean="0">
                <a:ea typeface="굴림" panose="020B0600000101010101" pitchFamily="34" charset="-127"/>
              </a:rPr>
              <a:t> This contribution provides extra power save calibration test results for PSP and U-APSD in 40MHz and 80MHz band and comparison with 20MHz presented in [4]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717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2D957C4F-E101-469A-9C60-50009B4375D1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5502280" y="6475414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	              Dmitry Akhmetov (Intel)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Various Power States Definition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51017"/>
              </p:ext>
            </p:extLst>
          </p:nvPr>
        </p:nvGraphicFramePr>
        <p:xfrm>
          <a:off x="838200" y="2261175"/>
          <a:ext cx="7900984" cy="232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5246"/>
                <a:gridCol w="2063354"/>
                <a:gridCol w="1887138"/>
                <a:gridCol w="1975246"/>
              </a:tblGrid>
              <a:tr h="5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Average Current Consumption [mA</a:t>
                      </a:r>
                      <a:r>
                        <a:rPr lang="fi-FI" sz="1400" dirty="0" smtClean="0">
                          <a:effectLst/>
                        </a:rPr>
                        <a:t>], 20MHz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effectLst/>
                        </a:rPr>
                        <a:t>Average Current Consumption [mA], 40MHz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effectLst/>
                        </a:rPr>
                        <a:t>Average Current Consumption [mA], 80MHz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[</a:t>
                      </a:r>
                      <a:r>
                        <a:rPr lang="en-GB" sz="1400" dirty="0" smtClean="0">
                          <a:effectLst/>
                        </a:rPr>
                        <a:t>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Receive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r>
                        <a:rPr lang="en-US" sz="1400" dirty="0" smtClean="0">
                          <a:effectLst/>
                        </a:rPr>
                        <a:t>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Listen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Shallow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Sleep </a:t>
                      </a:r>
                      <a:r>
                        <a:rPr lang="en-GB" sz="1400" b="1" dirty="0">
                          <a:effectLst/>
                        </a:rPr>
                        <a:t>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</a:t>
                      </a: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Sleep 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6914" y="4572000"/>
            <a:ext cx="78454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Deep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</a:t>
            </a:r>
            <a:r>
              <a:rPr lang="en-GB" sz="1600" dirty="0" smtClean="0">
                <a:solidFill>
                  <a:schemeClr val="tx1"/>
                </a:solidFill>
              </a:rPr>
              <a:t>is </a:t>
            </a:r>
            <a:r>
              <a:rPr lang="en-GB" sz="1600" dirty="0">
                <a:solidFill>
                  <a:schemeClr val="tx1"/>
                </a:solidFill>
              </a:rPr>
              <a:t>defined as a sleep state with the least (non-zero) power consumed and the longest transition time to Listen state.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Shallow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is defined as a sleep state when the STA consumes more power but transitions faster to Listen state when compared to the Deep Sleep power </a:t>
            </a:r>
            <a:r>
              <a:rPr lang="en-GB" sz="1600" dirty="0" smtClean="0">
                <a:solidFill>
                  <a:schemeClr val="tx1"/>
                </a:solidFill>
              </a:rPr>
              <a:t>state</a:t>
            </a:r>
          </a:p>
          <a:p>
            <a:endParaRPr lang="en-GB" sz="1600" dirty="0"/>
          </a:p>
          <a:p>
            <a:r>
              <a:rPr lang="en-GB" sz="1600" b="1" u="sng" dirty="0" smtClean="0">
                <a:solidFill>
                  <a:schemeClr val="tx1"/>
                </a:solidFill>
              </a:rPr>
              <a:t>Simulation results </a:t>
            </a:r>
            <a:r>
              <a:rPr lang="en-GB" sz="1600" b="1" u="sng" dirty="0" smtClean="0"/>
              <a:t>in this contribution</a:t>
            </a:r>
            <a:r>
              <a:rPr lang="en-GB" sz="1600" b="1" u="sng" dirty="0" smtClean="0">
                <a:solidFill>
                  <a:schemeClr val="tx1"/>
                </a:solidFill>
              </a:rPr>
              <a:t> use Shallow Sleep power state </a:t>
            </a:r>
            <a:r>
              <a:rPr lang="en-GB" sz="1600" b="1" u="sng" dirty="0" smtClean="0"/>
              <a:t>as</a:t>
            </a:r>
            <a:r>
              <a:rPr lang="en-GB" sz="1600" b="1" u="sng" dirty="0" smtClean="0">
                <a:solidFill>
                  <a:schemeClr val="tx1"/>
                </a:solidFill>
              </a:rPr>
              <a:t> Sleep state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914" y="1676400"/>
            <a:ext cx="7845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power model parameters for all simulation scenarios </a:t>
            </a:r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934200" y="6458196"/>
            <a:ext cx="1804982" cy="15868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1859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770813" cy="762000"/>
          </a:xfrm>
        </p:spPr>
        <p:txBody>
          <a:bodyPr/>
          <a:lstStyle/>
          <a:p>
            <a:r>
              <a:rPr lang="en-US" dirty="0" smtClean="0"/>
              <a:t>Common simulation parameters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96914" y="1524000"/>
            <a:ext cx="7845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simulation parameters for all simulation scenarios</a:t>
            </a:r>
          </a:p>
        </p:txBody>
      </p:sp>
      <p:sp>
        <p:nvSpPr>
          <p:cNvPr id="9" name="바닥글 개체 틀 3"/>
          <p:cNvSpPr>
            <a:spLocks noGrp="1"/>
          </p:cNvSpPr>
          <p:nvPr>
            <p:ph type="ftr" idx="4294967295"/>
          </p:nvPr>
        </p:nvSpPr>
        <p:spPr>
          <a:xfrm>
            <a:off x="6934200" y="6458196"/>
            <a:ext cx="1804982" cy="15868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Dmitry Akhmetov (Intel)</a:t>
            </a:r>
            <a:endParaRPr lang="en-US" altLang="ko-KR" dirty="0"/>
          </a:p>
        </p:txBody>
      </p:sp>
      <p:graphicFrame>
        <p:nvGraphicFramePr>
          <p:cNvPr id="13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00460"/>
              </p:ext>
            </p:extLst>
          </p:nvPr>
        </p:nvGraphicFramePr>
        <p:xfrm>
          <a:off x="990599" y="2057400"/>
          <a:ext cx="7315201" cy="3479041"/>
        </p:xfrm>
        <a:graphic>
          <a:graphicData uri="http://schemas.openxmlformats.org/drawingml/2006/table">
            <a:tbl>
              <a:tblPr/>
              <a:tblGrid>
                <a:gridCol w="3443150"/>
                <a:gridCol w="3872051"/>
              </a:tblGrid>
              <a:tr h="2935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Parameters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RTS/CTS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OFF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4003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AIFS=DIFS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34us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Control rate/Data rate for 20/40/80MHz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6 Mbps/ 6.5Mbps/13.5Mbps/29.3Mbps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MCS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0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A-MPDU aggregation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 </a:t>
                      </a: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9F4"/>
                    </a:solidFill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Simulation time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300s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BI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102.4ms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DTIM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3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Beacon size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80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Data frame size (PSP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1500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Data frame size (U-APSD only)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34" charset="-127"/>
                        </a:rPr>
                        <a:t>120 bytes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34" charset="-127"/>
                      </a:endParaRPr>
                    </a:p>
                  </a:txBody>
                  <a:tcPr marL="91437" marR="91437"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4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1" y="457200"/>
            <a:ext cx="7770813" cy="1065213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PSP Test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The MSDU 1500 bytes DL traffic transmitted every 200ms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Beacon transmitted using PIFS</a:t>
            </a:r>
            <a:endParaRPr lang="en-US" altLang="ko-KR" sz="1600" dirty="0">
              <a:ea typeface="굴림" panose="020B0600000101010101" pitchFamily="34" charset="-127"/>
            </a:endParaRP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Regular contention for PS-Poll &amp; DATA 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wakes at TBTT boundary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PS-Poll triggers AP to TX in DL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enter SLEEP after it received DATA with </a:t>
            </a:r>
            <a:r>
              <a:rPr lang="en-US" altLang="ko-KR" sz="1600" dirty="0" err="1" smtClean="0">
                <a:ea typeface="굴림" panose="020B0600000101010101" pitchFamily="34" charset="-127"/>
              </a:rPr>
              <a:t>more_frag</a:t>
            </a:r>
            <a:r>
              <a:rPr lang="en-US" altLang="ko-KR" sz="1600" dirty="0" smtClean="0">
                <a:ea typeface="굴림" panose="020B0600000101010101" pitchFamily="34" charset="-127"/>
              </a:rPr>
              <a:t>  bit set to zero </a:t>
            </a:r>
          </a:p>
          <a:p>
            <a:endParaRPr lang="ko-KR" altLang="ko-KR" sz="18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0"/>
            <a:ext cx="6400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571500" y="762000"/>
            <a:ext cx="8077200" cy="381000"/>
          </a:xfrm>
        </p:spPr>
        <p:txBody>
          <a:bodyPr/>
          <a:lstStyle/>
          <a:p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Calibration Test </a:t>
            </a:r>
            <a:r>
              <a:rPr lang="fi-FI" altLang="ko-KR" dirty="0">
                <a:solidFill>
                  <a:schemeClr val="tx1"/>
                </a:solidFill>
                <a:ea typeface="굴림" panose="020B0600000101010101" pitchFamily="34" charset="-127"/>
              </a:rPr>
              <a:t>R</a:t>
            </a:r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esults for PSP </a:t>
            </a:r>
            <a:endParaRPr lang="ko-KR" altLang="en-US" dirty="0" smtClean="0">
              <a:solidFill>
                <a:schemeClr val="tx1"/>
              </a:solidFill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15757"/>
              </p:ext>
            </p:extLst>
          </p:nvPr>
        </p:nvGraphicFramePr>
        <p:xfrm>
          <a:off x="838200" y="1371600"/>
          <a:ext cx="8077200" cy="2036445"/>
        </p:xfrm>
        <a:graphic>
          <a:graphicData uri="http://schemas.openxmlformats.org/drawingml/2006/table">
            <a:tbl>
              <a:tblPr/>
              <a:tblGrid>
                <a:gridCol w="792854"/>
                <a:gridCol w="792854"/>
                <a:gridCol w="792854"/>
                <a:gridCol w="792854"/>
                <a:gridCol w="941514"/>
                <a:gridCol w="792854"/>
                <a:gridCol w="792854"/>
                <a:gridCol w="792854"/>
                <a:gridCol w="792854"/>
                <a:gridCol w="792854"/>
              </a:tblGrid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PSP-Time,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496999"/>
              </p:ext>
            </p:extLst>
          </p:nvPr>
        </p:nvGraphicFramePr>
        <p:xfrm>
          <a:off x="838200" y="3657600"/>
          <a:ext cx="8077200" cy="2036445"/>
        </p:xfrm>
        <a:graphic>
          <a:graphicData uri="http://schemas.openxmlformats.org/drawingml/2006/table">
            <a:tbl>
              <a:tblPr/>
              <a:tblGrid>
                <a:gridCol w="792854"/>
                <a:gridCol w="792854"/>
                <a:gridCol w="792854"/>
                <a:gridCol w="792854"/>
                <a:gridCol w="941514"/>
                <a:gridCol w="792854"/>
                <a:gridCol w="792854"/>
                <a:gridCol w="792854"/>
                <a:gridCol w="792854"/>
                <a:gridCol w="792854"/>
              </a:tblGrid>
              <a:tr h="20002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PSP-Energy,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U-APDS Test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Bidirectional traffic, MSDU </a:t>
            </a:r>
            <a:r>
              <a:rPr lang="ru-RU" altLang="ko-KR" sz="1800" dirty="0" smtClean="0">
                <a:ea typeface="굴림" panose="020B0600000101010101" pitchFamily="34" charset="-127"/>
              </a:rPr>
              <a:t>120 </a:t>
            </a:r>
            <a:r>
              <a:rPr lang="en-US" altLang="ko-KR" sz="1800" dirty="0" smtClean="0">
                <a:ea typeface="굴림" panose="020B0600000101010101" pitchFamily="34" charset="-127"/>
              </a:rPr>
              <a:t>bytes every 40ms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AP buffer DL traffic while STA is in SLEEP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wakes at UL frame arrival from LLC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Regular contention for each DATA TX</a:t>
            </a:r>
          </a:p>
          <a:p>
            <a:pPr lvl="1"/>
            <a:r>
              <a:rPr lang="en-US" altLang="ko-KR" sz="1600" dirty="0" smtClean="0">
                <a:ea typeface="굴림" panose="020B0600000101010101" pitchFamily="34" charset="-127"/>
              </a:rPr>
              <a:t>STA enter sleep after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ea typeface="굴림" panose="020B0600000101010101" pitchFamily="34" charset="-127"/>
              </a:rPr>
              <a:t>it receive DATA with </a:t>
            </a:r>
            <a:r>
              <a:rPr lang="en-US" altLang="ko-KR" sz="1400" dirty="0" err="1" smtClean="0">
                <a:ea typeface="굴림" panose="020B0600000101010101" pitchFamily="34" charset="-127"/>
              </a:rPr>
              <a:t>more_frag</a:t>
            </a:r>
            <a:r>
              <a:rPr lang="en-US" altLang="ko-KR" sz="1400" dirty="0" smtClean="0">
                <a:ea typeface="굴림" panose="020B0600000101010101" pitchFamily="34" charset="-127"/>
              </a:rPr>
              <a:t> bit set to zero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ea typeface="굴림" panose="020B0600000101010101" pitchFamily="34" charset="-127"/>
              </a:rPr>
              <a:t>STA TX buffer is empty</a:t>
            </a:r>
            <a:endParaRPr lang="en-US" altLang="ko-KR" sz="1600" dirty="0" smtClean="0">
              <a:ea typeface="굴림" panose="020B0600000101010101" pitchFamily="34" charset="-127"/>
            </a:endParaRPr>
          </a:p>
          <a:p>
            <a:pPr lvl="1"/>
            <a:endParaRPr lang="en-US" altLang="ko-KR" sz="1800" dirty="0" smtClean="0">
              <a:ea typeface="굴림" panose="020B0600000101010101" pitchFamily="34" charset="-127"/>
            </a:endParaRPr>
          </a:p>
          <a:p>
            <a:pPr lvl="1"/>
            <a:endParaRPr lang="en-US" altLang="ko-KR" sz="1800" dirty="0" smtClean="0">
              <a:ea typeface="굴림" panose="020B0600000101010101" pitchFamily="34" charset="-127"/>
            </a:endParaRPr>
          </a:p>
          <a:p>
            <a:endParaRPr lang="ko-KR" altLang="ko-KR" sz="20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744121"/>
              </p:ext>
            </p:extLst>
          </p:nvPr>
        </p:nvGraphicFramePr>
        <p:xfrm>
          <a:off x="838200" y="3276600"/>
          <a:ext cx="7543800" cy="319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5" name="Visio" r:id="rId3" imgW="8143037" imgH="3860651" progId="Visio.Drawing.11">
                  <p:embed/>
                </p:oleObj>
              </mc:Choice>
              <mc:Fallback>
                <p:oleObj name="Visio" r:id="rId3" imgW="8143037" imgH="386065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76600"/>
                        <a:ext cx="7543800" cy="3198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1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838200"/>
          </a:xfrm>
        </p:spPr>
        <p:txBody>
          <a:bodyPr/>
          <a:lstStyle/>
          <a:p>
            <a:r>
              <a:rPr lang="fi-FI" altLang="ko-KR" dirty="0" smtClean="0">
                <a:ea typeface="굴림" panose="020B0600000101010101" pitchFamily="34" charset="-127"/>
              </a:rPr>
              <a:t>Calibration Test </a:t>
            </a:r>
            <a:r>
              <a:rPr lang="fi-FI" altLang="ko-KR" dirty="0">
                <a:ea typeface="굴림" panose="020B0600000101010101" pitchFamily="34" charset="-127"/>
              </a:rPr>
              <a:t>R</a:t>
            </a:r>
            <a:r>
              <a:rPr lang="fi-FI" altLang="ko-KR" dirty="0" smtClean="0">
                <a:ea typeface="굴림" panose="020B0600000101010101" pitchFamily="34" charset="-127"/>
              </a:rPr>
              <a:t>esults for U-APSD </a:t>
            </a:r>
            <a:br>
              <a:rPr lang="fi-FI" altLang="ko-KR" dirty="0" smtClean="0">
                <a:ea typeface="굴림" panose="020B0600000101010101" pitchFamily="34" charset="-127"/>
              </a:rPr>
            </a:b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422682"/>
              </p:ext>
            </p:extLst>
          </p:nvPr>
        </p:nvGraphicFramePr>
        <p:xfrm>
          <a:off x="762000" y="1447800"/>
          <a:ext cx="7696200" cy="4295775"/>
        </p:xfrm>
        <a:graphic>
          <a:graphicData uri="http://schemas.openxmlformats.org/drawingml/2006/table">
            <a:tbl>
              <a:tblPr/>
              <a:tblGrid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  <a:gridCol w="769620"/>
              </a:tblGrid>
              <a:tr h="19050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UAPSD-Time,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99.180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UAPSD-Energy, % per power state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Save Enabled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9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723108" y="838200"/>
            <a:ext cx="7772400" cy="838200"/>
          </a:xfrm>
        </p:spPr>
        <p:txBody>
          <a:bodyPr/>
          <a:lstStyle/>
          <a:p>
            <a:r>
              <a:rPr lang="fi-FI" altLang="ko-KR" sz="2800" dirty="0">
                <a:ea typeface="굴림" panose="020B0600000101010101" pitchFamily="34" charset="-127"/>
              </a:rPr>
              <a:t>Per state </a:t>
            </a:r>
            <a:r>
              <a:rPr lang="fi-FI" altLang="ko-KR" sz="2800" dirty="0">
                <a:ea typeface="굴림" panose="020B0600000101010101" pitchFamily="34" charset="-127"/>
              </a:rPr>
              <a:t>comparison of total time </a:t>
            </a:r>
            <a:r>
              <a:rPr lang="fi-FI" altLang="ko-KR" sz="2800" dirty="0" smtClean="0">
                <a:ea typeface="굴림" panose="020B0600000101010101" pitchFamily="34" charset="-127"/>
              </a:rPr>
              <a:t/>
            </a:r>
            <a:br>
              <a:rPr lang="fi-FI" altLang="ko-KR" sz="2800" dirty="0" smtClean="0">
                <a:ea typeface="굴림" panose="020B0600000101010101" pitchFamily="34" charset="-127"/>
              </a:rPr>
            </a:br>
            <a:r>
              <a:rPr lang="fi-FI" altLang="ko-KR" sz="2800" dirty="0" smtClean="0">
                <a:ea typeface="굴림" panose="020B0600000101010101" pitchFamily="34" charset="-127"/>
              </a:rPr>
              <a:t>20MHz vs 40MHz vs 80MHz</a:t>
            </a:r>
            <a:br>
              <a:rPr lang="fi-FI" altLang="ko-KR" sz="2800" dirty="0" smtClean="0">
                <a:ea typeface="굴림" panose="020B0600000101010101" pitchFamily="34" charset="-127"/>
              </a:rPr>
            </a:br>
            <a:endParaRPr lang="ko-KR" altLang="en-US" sz="2800" dirty="0" smtClean="0">
              <a:ea typeface="굴림" panose="020B0600000101010101" pitchFamily="34" charset="-127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 (Intel)</a:t>
            </a:r>
            <a:endParaRPr lang="en-GB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544275"/>
              </p:ext>
            </p:extLst>
          </p:nvPr>
        </p:nvGraphicFramePr>
        <p:xfrm>
          <a:off x="1066799" y="1491458"/>
          <a:ext cx="7162800" cy="4528342"/>
        </p:xfrm>
        <a:graphic>
          <a:graphicData uri="http://schemas.openxmlformats.org/drawingml/2006/table">
            <a:tbl>
              <a:tblPr/>
              <a:tblGrid>
                <a:gridCol w="1157624"/>
                <a:gridCol w="1157624"/>
                <a:gridCol w="1157624"/>
                <a:gridCol w="1157624"/>
                <a:gridCol w="1374680"/>
                <a:gridCol w="1157624"/>
              </a:tblGrid>
              <a:tr h="24321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per state difference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UAPSD,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per state difference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diff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43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6096000"/>
            <a:ext cx="601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20MHz is taken as 100% for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D705468C-DD27-45D5-A727-3F97DD04E552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2005E289-81C6-46C5-98CC-76D0EE6F9824}"/>
    </a:ext>
  </a:ext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E123CD0C-B32E-4EB8-817B-DB58C81F39C3}"/>
    </a:ext>
  </a:ext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1A13EB08-2E10-4EE3-AC9C-0AB551503D85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plate</Template>
  <TotalTime>61419</TotalTime>
  <Words>1138</Words>
  <Application>Microsoft Office PowerPoint</Application>
  <PresentationFormat>On-screen Show (4:3)</PresentationFormat>
  <Paragraphs>532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30" baseType="lpstr">
      <vt:lpstr>Arial Unicode MS</vt:lpstr>
      <vt:lpstr>바탕</vt:lpstr>
      <vt:lpstr>굴림</vt:lpstr>
      <vt:lpstr>맑은 고딕</vt:lpstr>
      <vt:lpstr>MS Gothic</vt:lpstr>
      <vt:lpstr>ＭＳ Ｐゴシック</vt:lpstr>
      <vt:lpstr>SimSun</vt:lpstr>
      <vt:lpstr>Arial</vt:lpstr>
      <vt:lpstr>Calibri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Visio</vt:lpstr>
      <vt:lpstr>PowerPoint Presentation</vt:lpstr>
      <vt:lpstr>Abstract</vt:lpstr>
      <vt:lpstr>Various Power States Definition</vt:lpstr>
      <vt:lpstr>Common simulation parameters</vt:lpstr>
      <vt:lpstr>PSP Test</vt:lpstr>
      <vt:lpstr>Calibration Test Results for PSP </vt:lpstr>
      <vt:lpstr>U-APDS Test</vt:lpstr>
      <vt:lpstr>Calibration Test Results for U-APSD  </vt:lpstr>
      <vt:lpstr>Per state comparison of total time  20MHz vs 40MHz vs 80MHz </vt:lpstr>
      <vt:lpstr>Conclusion</vt:lpstr>
      <vt:lpstr>References</vt:lpstr>
      <vt:lpstr>Straw poll</vt:lpstr>
    </vt:vector>
  </TitlesOfParts>
  <Company>Intel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Dmitry.Akhmetov@intel.com</dc:creator>
  <cp:lastModifiedBy>Akhmetov, Dmitry</cp:lastModifiedBy>
  <cp:revision>2170</cp:revision>
  <cp:lastPrinted>2015-03-07T03:09:48Z</cp:lastPrinted>
  <dcterms:created xsi:type="dcterms:W3CDTF">2007-05-21T21:00:37Z</dcterms:created>
  <dcterms:modified xsi:type="dcterms:W3CDTF">2015-07-13T18:51:42Z</dcterms:modified>
</cp:coreProperties>
</file>