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9" r:id="rId1"/>
    <p:sldMasterId id="2147483728" r:id="rId2"/>
    <p:sldMasterId id="2147483741" r:id="rId3"/>
    <p:sldMasterId id="2147483747" r:id="rId4"/>
  </p:sldMasterIdLst>
  <p:notesMasterIdLst>
    <p:notesMasterId r:id="rId16"/>
  </p:notesMasterIdLst>
  <p:handoutMasterIdLst>
    <p:handoutMasterId r:id="rId17"/>
  </p:handoutMasterIdLst>
  <p:sldIdLst>
    <p:sldId id="422" r:id="rId5"/>
    <p:sldId id="473" r:id="rId6"/>
    <p:sldId id="507" r:id="rId7"/>
    <p:sldId id="534" r:id="rId8"/>
    <p:sldId id="485" r:id="rId9"/>
    <p:sldId id="487" r:id="rId10"/>
    <p:sldId id="501" r:id="rId11"/>
    <p:sldId id="503" r:id="rId12"/>
    <p:sldId id="537" r:id="rId13"/>
    <p:sldId id="532" r:id="rId14"/>
    <p:sldId id="519" r:id="rId15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FFFFCC"/>
    <a:srgbClr val="006C31"/>
    <a:srgbClr val="00863D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5" autoAdjust="0"/>
    <p:restoredTop sz="96582" autoAdjust="0"/>
  </p:normalViewPr>
  <p:slideViewPr>
    <p:cSldViewPr>
      <p:cViewPr varScale="1">
        <p:scale>
          <a:sx n="88" d="100"/>
          <a:sy n="88" d="100"/>
        </p:scale>
        <p:origin x="137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36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8717" y="2020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802.11-15/0833r0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91598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363" y="9620250"/>
            <a:ext cx="1651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638" y="962025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6ED5AF0C-B25C-49A0-9508-C5C45EF248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1038" y="414338"/>
            <a:ext cx="544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681038" y="9620250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1038" y="9607550"/>
            <a:ext cx="55959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71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1580" y="11793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802.11-15/0833r0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93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4475" y="9623425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600" y="9623425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70F20475-2A78-44E8-B388-0071871B46A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11200" y="9623425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200" y="9621838"/>
            <a:ext cx="538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6588" y="317500"/>
            <a:ext cx="5534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0504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8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2015</a:t>
            </a:r>
            <a:endParaRPr lang="en-US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E9031BE-58C4-4962-A3ED-5CE26F478F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16407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5" name="Picture 14" descr="logo.jpg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10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1988" y="6659563"/>
            <a:ext cx="6000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49033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45680959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910997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826814056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fld id="{D8BAAA59-19F1-1440-B974-E0DC7495DCEB}" type="datetimeFigureOut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defTabSz="914400" eaLnBrk="1" hangingPunct="1">
                <a:buClrTx/>
                <a:buSzTx/>
                <a:buFontTx/>
                <a:buNone/>
              </a:pPr>
              <a:t>7/12/2015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fld id="{10C91197-2CED-814E-A0F5-84C3B4C884E4}" type="slidenum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9671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980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49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auto">
          <a:xfrm>
            <a:off x="0" y="-1"/>
            <a:ext cx="9144000" cy="115533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66" y="0"/>
            <a:ext cx="9140834" cy="203376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52772"/>
            <a:ext cx="9144000" cy="1031206"/>
          </a:xfrm>
          <a:prstGeom prst="rect">
            <a:avLst/>
          </a:prstGeom>
        </p:spPr>
      </p:pic>
      <p:pic>
        <p:nvPicPr>
          <p:cNvPr id="12" name="Picture 11" descr="Aruba¨_Networks_newLogo-[Co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8601" y="6423166"/>
            <a:ext cx="1094872" cy="30374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 bwMode="auto">
          <a:xfrm>
            <a:off x="0" y="143223"/>
            <a:ext cx="9144000" cy="1040755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0"/>
                </a:schemeClr>
              </a:gs>
              <a:gs pos="100000">
                <a:schemeClr val="tx1">
                  <a:alpha val="57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369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ltGray">
          <a:xfrm>
            <a:off x="0" y="-1"/>
            <a:ext cx="9144000" cy="115533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ltGray">
          <a:xfrm>
            <a:off x="0" y="152772"/>
            <a:ext cx="9144000" cy="1031206"/>
          </a:xfrm>
          <a:prstGeom prst="rect">
            <a:avLst/>
          </a:prstGeom>
        </p:spPr>
      </p:pic>
      <p:pic>
        <p:nvPicPr>
          <p:cNvPr id="19" name="Picture 18" descr="Aruba¨_Networks_newLogo-[C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8601" y="6423166"/>
            <a:ext cx="1094872" cy="303744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 bwMode="ltGray">
          <a:xfrm>
            <a:off x="0" y="143223"/>
            <a:ext cx="9144000" cy="1040755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0"/>
                </a:schemeClr>
              </a:gs>
              <a:gs pos="100000">
                <a:schemeClr val="tx1">
                  <a:alpha val="57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175309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ansition Slide - New Swoosh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05"/>
          <a:stretch/>
        </p:blipFill>
        <p:spPr>
          <a:xfrm>
            <a:off x="-3581" y="0"/>
            <a:ext cx="914758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  <a:prstGeom prst="rect">
            <a:avLst/>
          </a:prstGeo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1147585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5950" y="1600200"/>
            <a:ext cx="7604125" cy="4262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6697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April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1923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5950" y="1600200"/>
            <a:ext cx="7604125" cy="4262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3316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Aruba_white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5563" y="6400800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369035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598807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94703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31319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77023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91964627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 userDrawn="1"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/>
                <a:ea typeface="ＭＳ Ｐゴシック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/>
              <a:ea typeface="ＭＳ Ｐゴシック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939" y="5958648"/>
            <a:ext cx="621846" cy="65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488647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8381316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6566176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798866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633715625"/>
      </p:ext>
    </p:extLst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55C7198D-B6EA-41F7-9757-00711726115F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9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11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08038" y="1181712"/>
            <a:ext cx="7543800" cy="4867396"/>
          </a:xfrm>
        </p:spPr>
        <p:txBody>
          <a:bodyPr/>
          <a:lstStyle>
            <a:lvl1pPr marL="233363" marR="0" indent="-2333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9933"/>
              </a:buClr>
              <a:buSzTx/>
              <a:buFontTx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3pPr>
          </a:lstStyle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/>
            <a:endParaRPr lang="en-US" dirty="0" smtClean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pic>
        <p:nvPicPr>
          <p:cNvPr id="17" name="Picture 16" descr="ACE_30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6081" y="6504378"/>
            <a:ext cx="1195757" cy="23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528988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7153197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3238648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9741177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174000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eaLnBrk="0" hangingPunct="0">
              <a:defRPr/>
            </a:pPr>
            <a:endParaRPr lang="en-US">
              <a:solidFill>
                <a:srgbClr val="000000"/>
              </a:solidFill>
              <a:ea typeface="ＭＳ Ｐゴシック" charset="-128"/>
              <a:cs typeface="+mn-cs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eaLnBrk="0" hangingPunct="0">
              <a:defRPr/>
            </a:pP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eaLnBrk="0" hangingPunct="0">
              <a:defRPr/>
            </a:pPr>
            <a:fld id="{55C7198D-B6EA-41F7-9757-00711726115F}" type="slidenum">
              <a:rPr lang="en-US" altLang="ja-JP" sz="900">
                <a:solidFill>
                  <a:srgbClr val="FFFFFF"/>
                </a:solidFill>
                <a:ea typeface="ＭＳ Ｐゴシック" charset="-128"/>
                <a:cs typeface="Arial" charset="0"/>
              </a:rPr>
              <a:pPr eaLnBrk="0" hangingPunct="0"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ea typeface="ＭＳ Ｐゴシック" charset="-128"/>
              <a:cs typeface="Arial" charset="0"/>
            </a:endParaRPr>
          </a:p>
        </p:txBody>
      </p:sp>
      <p:cxnSp>
        <p:nvCxnSpPr>
          <p:cNvPr id="9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11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08038" y="1181712"/>
            <a:ext cx="7543800" cy="4867396"/>
          </a:xfrm>
        </p:spPr>
        <p:txBody>
          <a:bodyPr/>
          <a:lstStyle>
            <a:lvl1pPr marL="233363" marR="0" indent="-2333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9933"/>
              </a:buClr>
              <a:buSzTx/>
              <a:buFontTx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3pPr>
          </a:lstStyle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/>
            <a:endParaRPr lang="en-US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3012D06-F38B-4356-A24A-00D85CA6255C}" type="slidenum">
              <a:rPr lang="en-US" sz="1000" smtClean="0">
                <a:solidFill>
                  <a:srgbClr val="808080"/>
                </a:solidFill>
                <a:ea typeface="ＭＳ Ｐゴシック" charset="-128"/>
                <a:cs typeface="Arial" charset="0"/>
              </a:rPr>
              <a:pPr algn="ctr"/>
              <a:t>‹#›</a:t>
            </a:fld>
            <a:endParaRPr lang="en-US" sz="1000" dirty="0">
              <a:solidFill>
                <a:srgbClr val="808080"/>
              </a:solidFill>
              <a:ea typeface="ＭＳ Ｐゴシック" charset="-128"/>
              <a:cs typeface="Arial" charset="0"/>
            </a:endParaRPr>
          </a:p>
        </p:txBody>
      </p:sp>
      <p:pic>
        <p:nvPicPr>
          <p:cNvPr id="17" name="Picture 16" descr="ACE_30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6081" y="6504378"/>
            <a:ext cx="1195757" cy="23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102184"/>
      </p:ext>
    </p:extLst>
  </p:cSld>
  <p:clrMapOvr>
    <a:masterClrMapping/>
  </p:clrMapOvr>
  <p:transition spd="med">
    <p:fade/>
  </p:transition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Aruba_white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5563" y="6400800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2767034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8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4" y="333375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0" y="647541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1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5" y="6475414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1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5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802.11-15/xxxxr0</a:t>
            </a:r>
          </a:p>
        </p:txBody>
      </p:sp>
    </p:spTree>
    <p:extLst>
      <p:ext uri="{BB962C8B-B14F-4D97-AF65-F5344CB8AC3E}">
        <p14:creationId xmlns:p14="http://schemas.microsoft.com/office/powerpoint/2010/main" val="1157296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101" name="Picture 5" descr="Aruba_colorlogo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29575" y="6503988"/>
            <a:ext cx="10302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953025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101" name="Picture 5" descr="Aruba_colorlogo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29575" y="6503988"/>
            <a:ext cx="10302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588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9652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0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2015</a:t>
            </a:r>
            <a:endParaRPr lang="en-US" altLang="ko-KR" dirty="0"/>
          </a:p>
        </p:txBody>
      </p:sp>
      <p:sp>
        <p:nvSpPr>
          <p:cNvPr id="6147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B46B9E1D-1901-45A2-B69D-CDDF1331601F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" name="바닥글 개체 틀 3"/>
          <p:cNvSpPr>
            <a:spLocks noGrp="1"/>
          </p:cNvSpPr>
          <p:nvPr>
            <p:ph type="ftr" idx="13"/>
          </p:nvPr>
        </p:nvSpPr>
        <p:spPr>
          <a:xfrm>
            <a:off x="5357818" y="6477000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Dmitry Akhmetov (Intel)</a:t>
            </a:r>
            <a:endParaRPr lang="en-US" altLang="ko-KR" dirty="0"/>
          </a:p>
        </p:txBody>
      </p:sp>
      <p:sp>
        <p:nvSpPr>
          <p:cNvPr id="6148" name="Rectangle 2"/>
          <p:cNvSpPr txBox="1">
            <a:spLocks noChangeArrowheads="1"/>
          </p:cNvSpPr>
          <p:nvPr/>
        </p:nvSpPr>
        <p:spPr bwMode="auto">
          <a:xfrm>
            <a:off x="381000" y="685800"/>
            <a:ext cx="83058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ko-KR" sz="3200" dirty="0" smtClean="0">
                <a:solidFill>
                  <a:srgbClr val="000000"/>
                </a:solidFill>
                <a:cs typeface="Arial" panose="020B0604020202020204" pitchFamily="34" charset="0"/>
              </a:rPr>
              <a:t>Calibration Results for PSP and U-APSD for 20MHz, 40MHz and 80 MHz band </a:t>
            </a:r>
            <a:endParaRPr lang="en-US" altLang="ko-KR" sz="32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2713038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  <a:defRPr/>
            </a:pPr>
            <a:r>
              <a:rPr kumimoji="0" lang="en-US" altLang="ko-KR" sz="2000" b="1" kern="0" dirty="0">
                <a:latin typeface="+mn-lt"/>
                <a:ea typeface="굴림" pitchFamily="50" charset="-127"/>
              </a:rPr>
              <a:t>Date:</a:t>
            </a:r>
            <a:r>
              <a:rPr kumimoji="0" lang="en-US" altLang="ko-KR" sz="2000" kern="0" dirty="0">
                <a:latin typeface="+mn-lt"/>
                <a:ea typeface="굴림" pitchFamily="50" charset="-127"/>
              </a:rPr>
              <a:t> </a:t>
            </a:r>
            <a:r>
              <a:rPr kumimoji="0" lang="en-US" altLang="ko-KR" sz="2000" kern="0" dirty="0" smtClean="0">
                <a:latin typeface="+mn-lt"/>
                <a:ea typeface="굴림" pitchFamily="50" charset="-127"/>
              </a:rPr>
              <a:t>2015-07-07</a:t>
            </a:r>
            <a:endParaRPr kumimoji="0" lang="en-US" altLang="ko-KR" sz="2000" kern="0" dirty="0">
              <a:latin typeface="+mn-lt"/>
              <a:ea typeface="굴림" pitchFamily="50" charset="-127"/>
            </a:endParaRPr>
          </a:p>
        </p:txBody>
      </p:sp>
      <p:sp>
        <p:nvSpPr>
          <p:cNvPr id="6150" name="Rectangle 12"/>
          <p:cNvSpPr>
            <a:spLocks noChangeArrowheads="1"/>
          </p:cNvSpPr>
          <p:nvPr/>
        </p:nvSpPr>
        <p:spPr bwMode="auto">
          <a:xfrm>
            <a:off x="533400" y="29003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2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851766"/>
              </p:ext>
            </p:extLst>
          </p:nvPr>
        </p:nvGraphicFramePr>
        <p:xfrm>
          <a:off x="681038" y="3475038"/>
          <a:ext cx="7777161" cy="1508760"/>
        </p:xfrm>
        <a:graphic>
          <a:graphicData uri="http://schemas.openxmlformats.org/drawingml/2006/table">
            <a:tbl>
              <a:tblPr/>
              <a:tblGrid>
                <a:gridCol w="1306537"/>
                <a:gridCol w="908025"/>
                <a:gridCol w="2362200"/>
                <a:gridCol w="1297754"/>
                <a:gridCol w="1902645"/>
              </a:tblGrid>
              <a:tr h="9970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Name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Affiliations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Address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Phone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Email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94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Dmitry Akhmetov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Intel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2111 NE 25</a:t>
                      </a:r>
                      <a:r>
                        <a:rPr kumimoji="0" lang="en-US" altLang="ko-KR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th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 AVE, Hillsboro,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OR, 97123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+1-503-264-8081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dmitry.akhmetov@intel.com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06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Ghosh Chittabrata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Intel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2200 Mission College Blvd.,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Santa Clara, CA, 95054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+1-415-244-8904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chittabrata.ghosh@intel.com</a:t>
                      </a:r>
                      <a:endParaRPr lang="en-US" sz="1200" dirty="0"/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06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Jeonghoon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 Park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Intel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2200 Mission College Blvd.,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Santa Clara, CA, 95054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7770813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800" dirty="0">
                <a:ea typeface="굴림" panose="020B0600000101010101" pitchFamily="34" charset="-127"/>
              </a:rPr>
              <a:t>In this </a:t>
            </a:r>
            <a:r>
              <a:rPr lang="en-US" altLang="ko-KR" sz="2800" dirty="0" smtClean="0">
                <a:ea typeface="굴림" panose="020B0600000101010101" pitchFamily="34" charset="-127"/>
              </a:rPr>
              <a:t>submission </a:t>
            </a:r>
            <a:r>
              <a:rPr lang="en-US" altLang="ko-KR" sz="2800" dirty="0">
                <a:ea typeface="굴림" panose="020B0600000101010101" pitchFamily="34" charset="-127"/>
              </a:rPr>
              <a:t>we </a:t>
            </a:r>
            <a:r>
              <a:rPr lang="en-US" altLang="ko-KR" sz="2800" dirty="0" smtClean="0">
                <a:ea typeface="굴림" panose="020B0600000101010101" pitchFamily="34" charset="-127"/>
              </a:rPr>
              <a:t>have provided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2400" dirty="0" smtClean="0">
                <a:ea typeface="굴림" panose="020B0600000101010101" pitchFamily="34" charset="-127"/>
              </a:rPr>
              <a:t>Additional power </a:t>
            </a:r>
            <a:r>
              <a:rPr lang="en-US" altLang="ko-KR" sz="2400" dirty="0">
                <a:ea typeface="굴림" panose="020B0600000101010101" pitchFamily="34" charset="-127"/>
              </a:rPr>
              <a:t>save </a:t>
            </a:r>
            <a:r>
              <a:rPr lang="en-GB" altLang="ko-KR" sz="2400" dirty="0" smtClean="0">
                <a:ea typeface="굴림" panose="020B0600000101010101" pitchFamily="34" charset="-127"/>
              </a:rPr>
              <a:t>calibration test results for 40Mhz and 80Mhz configuration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>
                <a:ea typeface="굴림" panose="020B0600000101010101" pitchFamily="34" charset="-127"/>
              </a:rPr>
              <a:t>We propose to include table from slide 3 to include into Simulation Scenarios Document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2400" dirty="0">
              <a:ea typeface="굴림" panose="020B0600000101010101" pitchFamily="34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3200" dirty="0" smtClean="0">
                <a:ea typeface="굴림" panose="020B0600000101010101" pitchFamily="34" charset="-127"/>
              </a:rPr>
              <a:t>Straw poll: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800" dirty="0" smtClean="0">
                <a:ea typeface="굴림" panose="020B0600000101010101" pitchFamily="34" charset="-127"/>
              </a:rPr>
              <a:t>Do you agree to include table from slide 3 into Simulation Scenarios Document?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Dmitry Akhmetov (Intel)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03331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724400"/>
          </a:xfrm>
        </p:spPr>
        <p:txBody>
          <a:bodyPr/>
          <a:lstStyle/>
          <a:p>
            <a:r>
              <a:rPr lang="en-US" altLang="ko-KR" sz="1800" dirty="0">
                <a:ea typeface="굴림" panose="020B0600000101010101" pitchFamily="34" charset="-127"/>
              </a:rPr>
              <a:t>[1]</a:t>
            </a:r>
            <a:r>
              <a:rPr lang="en-US" altLang="zh-CN" sz="1800" dirty="0">
                <a:ea typeface="SimSun" panose="02010600030101010101" pitchFamily="2" charset="-122"/>
              </a:rPr>
              <a:t> </a:t>
            </a:r>
            <a:r>
              <a:rPr lang="en-US" sz="1800" dirty="0"/>
              <a:t>S. Merlin </a:t>
            </a:r>
            <a:r>
              <a:rPr lang="en-US" sz="1800" dirty="0" smtClean="0"/>
              <a:t>et. </a:t>
            </a:r>
            <a:r>
              <a:rPr lang="en-US" sz="1800" dirty="0"/>
              <a:t>a</a:t>
            </a:r>
            <a:r>
              <a:rPr lang="en-US" sz="1800" dirty="0" smtClean="0"/>
              <a:t>l., </a:t>
            </a:r>
            <a:r>
              <a:rPr lang="en-US" sz="1800" dirty="0"/>
              <a:t>“</a:t>
            </a:r>
            <a:r>
              <a:rPr lang="en-US" sz="1800" dirty="0" err="1"/>
              <a:t>TGax</a:t>
            </a:r>
            <a:r>
              <a:rPr lang="en-US" sz="1800" dirty="0"/>
              <a:t> Simulation Scenarios,” IEEE 11-14-980r6, Jan 2015</a:t>
            </a:r>
          </a:p>
          <a:p>
            <a:r>
              <a:rPr lang="en-US" altLang="ko-KR" sz="1800" dirty="0" smtClean="0">
                <a:ea typeface="SimSun" panose="02010600030101010101" pitchFamily="2" charset="-122"/>
              </a:rPr>
              <a:t>[2] C. Ghosh et. </a:t>
            </a:r>
            <a:r>
              <a:rPr lang="en-US" altLang="ko-KR" sz="1800" dirty="0">
                <a:ea typeface="SimSun" panose="02010600030101010101" pitchFamily="2" charset="-122"/>
              </a:rPr>
              <a:t>a</a:t>
            </a:r>
            <a:r>
              <a:rPr lang="en-US" altLang="ko-KR" sz="1800" dirty="0" smtClean="0">
                <a:ea typeface="SimSun" panose="02010600030101010101" pitchFamily="2" charset="-122"/>
              </a:rPr>
              <a:t>l., “</a:t>
            </a:r>
            <a:r>
              <a:rPr lang="en-US" altLang="ko-KR" sz="1800" dirty="0" smtClean="0">
                <a:ea typeface="MS Gothic" panose="020B0609070205080204" pitchFamily="49" charset="-128"/>
                <a:cs typeface="Arial Unicode MS" panose="020B0604020202020204" pitchFamily="34" charset="-128"/>
              </a:rPr>
              <a:t>Sleep states in-IEEE 802.11ax Simulation Scenarios,” IEEE 11-15-314r2, March 2015</a:t>
            </a:r>
            <a:endParaRPr lang="en-US" altLang="ko-KR" sz="1800" dirty="0" smtClean="0">
              <a:ea typeface="SimSun" panose="02010600030101010101" pitchFamily="2" charset="-122"/>
            </a:endParaRPr>
          </a:p>
          <a:p>
            <a:r>
              <a:rPr lang="en-US" altLang="ko-KR" sz="1800" dirty="0" smtClean="0">
                <a:ea typeface="SimSun" panose="02010600030101010101" pitchFamily="2" charset="-122"/>
              </a:rPr>
              <a:t>[3] C. Ghosh et. </a:t>
            </a:r>
            <a:r>
              <a:rPr lang="en-US" altLang="ko-KR" sz="1800" dirty="0">
                <a:ea typeface="SimSun" panose="02010600030101010101" pitchFamily="2" charset="-122"/>
              </a:rPr>
              <a:t>a</a:t>
            </a:r>
            <a:r>
              <a:rPr lang="en-US" altLang="ko-KR" sz="1800" dirty="0" smtClean="0">
                <a:ea typeface="SimSun" panose="02010600030101010101" pitchFamily="2" charset="-122"/>
              </a:rPr>
              <a:t>l., “Power Consumption and Latency Values in State Transitions for IEEE 802.11ax Simulation Scenarios,” IEEE 11-15-0576r0, May 2015</a:t>
            </a:r>
          </a:p>
          <a:p>
            <a:r>
              <a:rPr lang="en-US" sz="1800" dirty="0" smtClean="0">
                <a:ea typeface="SimSun" panose="02010600030101010101" pitchFamily="2" charset="-122"/>
              </a:rPr>
              <a:t>[4] D. Akhmetov et. al., “Calibration results for PSP and UAPSD”, IEEE  11-15-0603r0, May 2015</a:t>
            </a:r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83712" y="332765"/>
            <a:ext cx="1874823" cy="273051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 smtClean="0"/>
              <a:t>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  <a:p>
            <a:pPr>
              <a:defRPr/>
            </a:pP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74372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34" charset="-127"/>
              </a:rPr>
              <a:t>Abstract</a:t>
            </a:r>
            <a:endParaRPr lang="ko-KR" altLang="en-US" dirty="0" smtClean="0">
              <a:ea typeface="굴림" panose="020B0600000101010101" pitchFamily="34" charset="-127"/>
            </a:endParaRPr>
          </a:p>
        </p:txBody>
      </p:sp>
      <p:sp>
        <p:nvSpPr>
          <p:cNvPr id="7171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2000" dirty="0"/>
              <a:t>The </a:t>
            </a:r>
            <a:r>
              <a:rPr lang="en-US" sz="2000" dirty="0" smtClean="0"/>
              <a:t>Simulations Scenario document [1] described 3 </a:t>
            </a:r>
            <a:r>
              <a:rPr lang="en-US" sz="2000" dirty="0"/>
              <a:t>existing power save mechanisms in </a:t>
            </a:r>
            <a:r>
              <a:rPr lang="en-US" sz="2000" dirty="0" smtClean="0"/>
              <a:t>802.11-2012 </a:t>
            </a:r>
            <a:r>
              <a:rPr lang="en-US" sz="2000" dirty="0"/>
              <a:t>as baseline for energy efficiency evaluation in </a:t>
            </a:r>
            <a:r>
              <a:rPr lang="en-US" sz="2000" dirty="0" smtClean="0"/>
              <a:t>scenarios for </a:t>
            </a:r>
            <a:r>
              <a:rPr lang="en-US" sz="2000" dirty="0" err="1"/>
              <a:t>TGax</a:t>
            </a:r>
            <a:endParaRPr lang="en-US" sz="2000" dirty="0"/>
          </a:p>
          <a:p>
            <a:pPr marL="685800" lvl="1">
              <a:buFont typeface="Arial"/>
              <a:buChar char="•"/>
            </a:pPr>
            <a:r>
              <a:rPr lang="en-US" dirty="0"/>
              <a:t>Power save mode (PSM)</a:t>
            </a:r>
          </a:p>
          <a:p>
            <a:pPr marL="685800" lvl="1">
              <a:buFont typeface="Arial"/>
              <a:buChar char="•"/>
            </a:pPr>
            <a:r>
              <a:rPr lang="en-US" dirty="0"/>
              <a:t>Power save polling (PSP)</a:t>
            </a:r>
          </a:p>
          <a:p>
            <a:pPr marL="685800" lvl="1">
              <a:buFont typeface="Arial"/>
              <a:buChar char="•"/>
            </a:pPr>
            <a:r>
              <a:rPr lang="en-US" dirty="0"/>
              <a:t>Unscheduled automatic power save delivery (U-APSD)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altLang="ko-KR" sz="2000" dirty="0" smtClean="0">
                <a:ea typeface="굴림" panose="020B0600000101010101" pitchFamily="34" charset="-127"/>
              </a:rPr>
              <a:t>In [4] we provided initial power save calibration test results for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altLang="ko-KR" sz="1600" dirty="0" smtClean="0">
                <a:ea typeface="굴림" panose="020B0600000101010101" pitchFamily="34" charset="-127"/>
              </a:rPr>
              <a:t>PSP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altLang="ko-KR" sz="1600" dirty="0" smtClean="0">
                <a:ea typeface="굴림" panose="020B0600000101010101" pitchFamily="34" charset="-127"/>
              </a:rPr>
              <a:t>U-APSD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altLang="ko-KR" sz="2000" dirty="0" smtClean="0">
                <a:ea typeface="굴림" panose="020B0600000101010101" pitchFamily="34" charset="-127"/>
              </a:rPr>
              <a:t> This contribution provides extra power save calibration test results for PSP and U-APSD in 40MHz and 80MHz band and comparison with 20MHz presented in [4]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July 2015</a:t>
            </a:r>
          </a:p>
        </p:txBody>
      </p:sp>
      <p:sp>
        <p:nvSpPr>
          <p:cNvPr id="7173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2D957C4F-E101-469A-9C60-50009B4375D1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8" name="바닥글 개체 틀 3"/>
          <p:cNvSpPr>
            <a:spLocks noGrp="1"/>
          </p:cNvSpPr>
          <p:nvPr>
            <p:ph type="ftr" idx="4294967295"/>
          </p:nvPr>
        </p:nvSpPr>
        <p:spPr>
          <a:xfrm>
            <a:off x="5502280" y="6475414"/>
            <a:ext cx="3184520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	              Dmitry Akhmetov (Intel)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770813" cy="762000"/>
          </a:xfrm>
        </p:spPr>
        <p:txBody>
          <a:bodyPr/>
          <a:lstStyle/>
          <a:p>
            <a:r>
              <a:rPr lang="en-US" dirty="0" smtClean="0"/>
              <a:t>Various Power States Definition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251017"/>
              </p:ext>
            </p:extLst>
          </p:nvPr>
        </p:nvGraphicFramePr>
        <p:xfrm>
          <a:off x="838200" y="2261175"/>
          <a:ext cx="7900984" cy="2322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75246"/>
                <a:gridCol w="2063354"/>
                <a:gridCol w="1887138"/>
                <a:gridCol w="1975246"/>
              </a:tblGrid>
              <a:tr h="5403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Power State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400" dirty="0">
                          <a:effectLst/>
                        </a:rPr>
                        <a:t>Average Current Consumption [mA</a:t>
                      </a:r>
                      <a:r>
                        <a:rPr lang="fi-FI" sz="1400" dirty="0" smtClean="0">
                          <a:effectLst/>
                        </a:rPr>
                        <a:t>], 20MHz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>
                          <a:effectLst/>
                        </a:rPr>
                        <a:t>Average Current Consumption [mA], 40MHz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>
                          <a:effectLst/>
                        </a:rPr>
                        <a:t>Average Current Consumption [mA], 80MHz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Transmit [</a:t>
                      </a:r>
                      <a:r>
                        <a:rPr lang="en-GB" sz="1400" dirty="0" smtClean="0">
                          <a:effectLst/>
                        </a:rPr>
                        <a:t>mA]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280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280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280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Receive [mA]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140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r>
                        <a:rPr lang="en-US" sz="1400" dirty="0" smtClean="0">
                          <a:effectLst/>
                        </a:rPr>
                        <a:t>00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Listen [mA]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60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Shallow</a:t>
                      </a:r>
                      <a:r>
                        <a:rPr lang="en-GB" sz="1400" b="1" baseline="0" dirty="0" smtClean="0">
                          <a:effectLst/>
                        </a:rPr>
                        <a:t> </a:t>
                      </a:r>
                      <a:r>
                        <a:rPr lang="en-GB" sz="1400" b="1" dirty="0" smtClean="0">
                          <a:effectLst/>
                        </a:rPr>
                        <a:t>Sleep </a:t>
                      </a:r>
                      <a:r>
                        <a:rPr lang="en-GB" sz="1400" b="1" dirty="0">
                          <a:effectLst/>
                        </a:rPr>
                        <a:t>[mA]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0.9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0.9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0.9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Deep</a:t>
                      </a:r>
                      <a:r>
                        <a:rPr lang="en-US" sz="14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Sleep [mA]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0.003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0.003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0.003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6914" y="4572000"/>
            <a:ext cx="78454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1"/>
                </a:solidFill>
              </a:rPr>
              <a:t>Deep Sleep </a:t>
            </a:r>
            <a:r>
              <a:rPr lang="en-GB" sz="1600" b="1" dirty="0" smtClean="0">
                <a:solidFill>
                  <a:schemeClr val="tx1"/>
                </a:solidFill>
              </a:rPr>
              <a:t>[2] </a:t>
            </a:r>
            <a:r>
              <a:rPr lang="en-GB" sz="1600" dirty="0" smtClean="0">
                <a:solidFill>
                  <a:schemeClr val="tx1"/>
                </a:solidFill>
              </a:rPr>
              <a:t>power </a:t>
            </a:r>
            <a:r>
              <a:rPr lang="en-GB" sz="1600" dirty="0">
                <a:solidFill>
                  <a:schemeClr val="tx1"/>
                </a:solidFill>
              </a:rPr>
              <a:t>state </a:t>
            </a:r>
            <a:r>
              <a:rPr lang="en-GB" sz="1600" dirty="0" smtClean="0">
                <a:solidFill>
                  <a:schemeClr val="tx1"/>
                </a:solidFill>
              </a:rPr>
              <a:t>is </a:t>
            </a:r>
            <a:r>
              <a:rPr lang="en-GB" sz="1600" dirty="0">
                <a:solidFill>
                  <a:schemeClr val="tx1"/>
                </a:solidFill>
              </a:rPr>
              <a:t>defined as a sleep state with the least (non-zero) power consumed and the longest transition time to Listen state.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GB" sz="1600" dirty="0">
                <a:solidFill>
                  <a:schemeClr val="tx1"/>
                </a:solidFill>
              </a:rPr>
              <a:t> 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GB" sz="1600" b="1" dirty="0">
                <a:solidFill>
                  <a:schemeClr val="tx1"/>
                </a:solidFill>
              </a:rPr>
              <a:t>Shallow Sleep </a:t>
            </a:r>
            <a:r>
              <a:rPr lang="en-GB" sz="1600" b="1" dirty="0" smtClean="0">
                <a:solidFill>
                  <a:schemeClr val="tx1"/>
                </a:solidFill>
              </a:rPr>
              <a:t>[2] </a:t>
            </a:r>
            <a:r>
              <a:rPr lang="en-GB" sz="1600" dirty="0" smtClean="0">
                <a:solidFill>
                  <a:schemeClr val="tx1"/>
                </a:solidFill>
              </a:rPr>
              <a:t>power </a:t>
            </a:r>
            <a:r>
              <a:rPr lang="en-GB" sz="1600" dirty="0">
                <a:solidFill>
                  <a:schemeClr val="tx1"/>
                </a:solidFill>
              </a:rPr>
              <a:t>state is defined as a sleep state when the STA consumes more power but transitions faster to Listen state when compared to the Deep Sleep power </a:t>
            </a:r>
            <a:r>
              <a:rPr lang="en-GB" sz="1600" dirty="0" smtClean="0">
                <a:solidFill>
                  <a:schemeClr val="tx1"/>
                </a:solidFill>
              </a:rPr>
              <a:t>state</a:t>
            </a:r>
          </a:p>
          <a:p>
            <a:endParaRPr lang="en-GB" sz="1600" dirty="0"/>
          </a:p>
          <a:p>
            <a:r>
              <a:rPr lang="en-GB" sz="1600" b="1" u="sng" dirty="0" smtClean="0">
                <a:solidFill>
                  <a:schemeClr val="tx1"/>
                </a:solidFill>
              </a:rPr>
              <a:t>Simulation results </a:t>
            </a:r>
            <a:r>
              <a:rPr lang="en-GB" sz="1600" b="1" u="sng" dirty="0" smtClean="0"/>
              <a:t>in this contribution</a:t>
            </a:r>
            <a:r>
              <a:rPr lang="en-GB" sz="1600" b="1" u="sng" dirty="0" smtClean="0">
                <a:solidFill>
                  <a:schemeClr val="tx1"/>
                </a:solidFill>
              </a:rPr>
              <a:t> use Shallow Sleep power state </a:t>
            </a:r>
            <a:r>
              <a:rPr lang="en-GB" sz="1600" b="1" u="sng" dirty="0" smtClean="0"/>
              <a:t>as</a:t>
            </a:r>
            <a:r>
              <a:rPr lang="en-GB" sz="1600" b="1" u="sng" dirty="0" smtClean="0">
                <a:solidFill>
                  <a:schemeClr val="tx1"/>
                </a:solidFill>
              </a:rPr>
              <a:t> Sleep state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6914" y="1676400"/>
            <a:ext cx="7845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dirty="0" smtClean="0"/>
              <a:t>Simulation Scenarios </a:t>
            </a:r>
            <a:r>
              <a:rPr lang="en-US" sz="1600" dirty="0" smtClean="0"/>
              <a:t>document [1] of IEEE 802.11ax specifies the following common power model parameters for all simulation scenarios </a:t>
            </a:r>
          </a:p>
        </p:txBody>
      </p:sp>
      <p:sp>
        <p:nvSpPr>
          <p:cNvPr id="9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934200" y="6458196"/>
            <a:ext cx="1804982" cy="15868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Dmitry Akhmetov (Intel)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1859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770813" cy="762000"/>
          </a:xfrm>
        </p:spPr>
        <p:txBody>
          <a:bodyPr/>
          <a:lstStyle/>
          <a:p>
            <a:r>
              <a:rPr lang="en-US" dirty="0" smtClean="0"/>
              <a:t>Common simulation parameters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96914" y="1524000"/>
            <a:ext cx="7845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dirty="0" smtClean="0"/>
              <a:t>Simulation Scenarios </a:t>
            </a:r>
            <a:r>
              <a:rPr lang="en-US" sz="1600" dirty="0" smtClean="0"/>
              <a:t>document [1] of IEEE 802.11ax specifies the following common simulation parameters for all simulation scenarios</a:t>
            </a:r>
          </a:p>
        </p:txBody>
      </p:sp>
      <p:sp>
        <p:nvSpPr>
          <p:cNvPr id="9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934200" y="6458196"/>
            <a:ext cx="1804982" cy="15868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Dmitry Akhmetov (Intel)</a:t>
            </a:r>
            <a:endParaRPr lang="en-US" altLang="ko-KR" dirty="0"/>
          </a:p>
        </p:txBody>
      </p:sp>
      <p:graphicFrame>
        <p:nvGraphicFramePr>
          <p:cNvPr id="13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500460"/>
              </p:ext>
            </p:extLst>
          </p:nvPr>
        </p:nvGraphicFramePr>
        <p:xfrm>
          <a:off x="990599" y="2057400"/>
          <a:ext cx="7315201" cy="3479041"/>
        </p:xfrm>
        <a:graphic>
          <a:graphicData uri="http://schemas.openxmlformats.org/drawingml/2006/table">
            <a:tbl>
              <a:tblPr/>
              <a:tblGrid>
                <a:gridCol w="3443150"/>
                <a:gridCol w="3872051"/>
              </a:tblGrid>
              <a:tr h="293588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Parameters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02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RTS/CTS</a:t>
                      </a: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OFF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</a:tr>
              <a:tr h="4003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AIFS=DIFS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34us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</a:tr>
              <a:tr h="240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Control rate/Data rate for 20/40/80MHz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6 Mbps/ 6.5Mbps/13.5Mbps/29.3Mbps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</a:tr>
              <a:tr h="2402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MCS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0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</a:tr>
              <a:tr h="2402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A-MPDU aggregation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 </a:t>
                      </a: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</a:tr>
              <a:tr h="2402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Simulation time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300s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BI (PSP only)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102.4ms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DTIM (PSP only)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3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2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Beacon size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80 bytes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Data frame size (PSP only)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1500 bytes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Data frame size (U-APSD only)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120 bytes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44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>
          <a:xfrm>
            <a:off x="685801" y="457200"/>
            <a:ext cx="7770813" cy="1065213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34" charset="-127"/>
              </a:rPr>
              <a:t>PSP Test</a:t>
            </a:r>
            <a:endParaRPr lang="ko-KR" altLang="en-US" dirty="0" smtClean="0">
              <a:ea typeface="굴림" panose="020B0600000101010101" pitchFamily="34" charset="-127"/>
            </a:endParaRPr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>
          <a:xfrm>
            <a:off x="685800" y="1295400"/>
            <a:ext cx="80010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>
                <a:ea typeface="굴림" panose="020B0600000101010101" pitchFamily="34" charset="-127"/>
              </a:rPr>
              <a:t>The MSDU 1500 bytes DL traffic transmitted every 200ms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Beacon transmitted using PIFS</a:t>
            </a:r>
            <a:endParaRPr lang="en-US" altLang="ko-KR" sz="1600" dirty="0">
              <a:ea typeface="굴림" panose="020B0600000101010101" pitchFamily="34" charset="-127"/>
            </a:endParaRP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Regular contention for PS-Poll &amp; DATA 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STA wakes at TBTT boundary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PS-Poll triggers AP to TX in DL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STA enter SLEEP after it received DATA with </a:t>
            </a:r>
            <a:r>
              <a:rPr lang="en-US" altLang="ko-KR" sz="1600" dirty="0" err="1" smtClean="0">
                <a:ea typeface="굴림" panose="020B0600000101010101" pitchFamily="34" charset="-127"/>
              </a:rPr>
              <a:t>more_frag</a:t>
            </a:r>
            <a:r>
              <a:rPr lang="en-US" altLang="ko-KR" sz="1600" dirty="0" smtClean="0">
                <a:ea typeface="굴림" panose="020B0600000101010101" pitchFamily="34" charset="-127"/>
              </a:rPr>
              <a:t>  bit set to zero </a:t>
            </a:r>
          </a:p>
          <a:p>
            <a:endParaRPr lang="ko-KR" altLang="ko-KR" sz="1800" dirty="0" smtClean="0">
              <a:ea typeface="굴림" panose="020B0600000101010101" pitchFamily="34" charset="-127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2015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  <a:p>
            <a:pPr>
              <a:defRPr/>
            </a:pPr>
            <a:endParaRPr lang="en-US" altLang="ko-KR" dirty="0"/>
          </a:p>
        </p:txBody>
      </p:sp>
      <p:sp>
        <p:nvSpPr>
          <p:cNvPr id="16389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2C584478-7001-4421-B90D-05EE6864B81D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ko-KR" sz="1200" b="0"/>
          </a:p>
        </p:txBody>
      </p:sp>
      <p:sp>
        <p:nvSpPr>
          <p:cNvPr id="163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endParaRPr lang="ko-KR" altLang="en-US" sz="1200" b="0">
              <a:cs typeface="Arial" panose="020B0604020202020204" pitchFamily="34" charset="0"/>
            </a:endParaRPr>
          </a:p>
        </p:txBody>
      </p:sp>
      <p:pic>
        <p:nvPicPr>
          <p:cNvPr id="1639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429000"/>
            <a:ext cx="64008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"/>
          <p:cNvSpPr>
            <a:spLocks noGrp="1"/>
          </p:cNvSpPr>
          <p:nvPr>
            <p:ph type="title"/>
          </p:nvPr>
        </p:nvSpPr>
        <p:spPr>
          <a:xfrm>
            <a:off x="571500" y="762000"/>
            <a:ext cx="8077200" cy="381000"/>
          </a:xfrm>
        </p:spPr>
        <p:txBody>
          <a:bodyPr/>
          <a:lstStyle/>
          <a:p>
            <a:r>
              <a:rPr lang="fi-FI" altLang="ko-KR" dirty="0" smtClean="0">
                <a:solidFill>
                  <a:schemeClr val="tx1"/>
                </a:solidFill>
                <a:ea typeface="굴림" panose="020B0600000101010101" pitchFamily="34" charset="-127"/>
              </a:rPr>
              <a:t>Calibration Test </a:t>
            </a:r>
            <a:r>
              <a:rPr lang="fi-FI" altLang="ko-KR" dirty="0">
                <a:solidFill>
                  <a:schemeClr val="tx1"/>
                </a:solidFill>
                <a:ea typeface="굴림" panose="020B0600000101010101" pitchFamily="34" charset="-127"/>
              </a:rPr>
              <a:t>R</a:t>
            </a:r>
            <a:r>
              <a:rPr lang="fi-FI" altLang="ko-KR" dirty="0" smtClean="0">
                <a:solidFill>
                  <a:schemeClr val="tx1"/>
                </a:solidFill>
                <a:ea typeface="굴림" panose="020B0600000101010101" pitchFamily="34" charset="-127"/>
              </a:rPr>
              <a:t>esults for PSP </a:t>
            </a:r>
            <a:endParaRPr lang="ko-KR" altLang="en-US" dirty="0" smtClean="0">
              <a:solidFill>
                <a:schemeClr val="tx1"/>
              </a:solidFill>
              <a:ea typeface="굴림" panose="020B0600000101010101" pitchFamily="34" charset="-127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2015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  <a:p>
            <a:pPr>
              <a:defRPr/>
            </a:pPr>
            <a:endParaRPr lang="en-US" altLang="ko-KR" dirty="0"/>
          </a:p>
        </p:txBody>
      </p:sp>
      <p:sp>
        <p:nvSpPr>
          <p:cNvPr id="17413" name="슬라이드 번호 개체 틀 4"/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F578DB07-E1CC-4785-A3D1-50279639C65D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ko-KR" sz="1200" b="0"/>
          </a:p>
        </p:txBody>
      </p:sp>
      <p:sp>
        <p:nvSpPr>
          <p:cNvPr id="17414" name="Rectangle 2"/>
          <p:cNvSpPr>
            <a:spLocks noChangeArrowheads="1"/>
          </p:cNvSpPr>
          <p:nvPr/>
        </p:nvSpPr>
        <p:spPr bwMode="auto">
          <a:xfrm>
            <a:off x="0" y="-138499"/>
            <a:ext cx="18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endParaRPr lang="ko-KR" altLang="en-US" sz="1200" b="0"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15757"/>
              </p:ext>
            </p:extLst>
          </p:nvPr>
        </p:nvGraphicFramePr>
        <p:xfrm>
          <a:off x="838200" y="1371600"/>
          <a:ext cx="8077200" cy="2036445"/>
        </p:xfrm>
        <a:graphic>
          <a:graphicData uri="http://schemas.openxmlformats.org/drawingml/2006/table">
            <a:tbl>
              <a:tblPr/>
              <a:tblGrid>
                <a:gridCol w="792854"/>
                <a:gridCol w="792854"/>
                <a:gridCol w="792854"/>
                <a:gridCol w="792854"/>
                <a:gridCol w="941514"/>
                <a:gridCol w="792854"/>
                <a:gridCol w="792854"/>
                <a:gridCol w="792854"/>
                <a:gridCol w="792854"/>
                <a:gridCol w="792854"/>
              </a:tblGrid>
              <a:tr h="190500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PSP-Time, % per power state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Save Enabled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496999"/>
              </p:ext>
            </p:extLst>
          </p:nvPr>
        </p:nvGraphicFramePr>
        <p:xfrm>
          <a:off x="838200" y="3657600"/>
          <a:ext cx="8077200" cy="2036445"/>
        </p:xfrm>
        <a:graphic>
          <a:graphicData uri="http://schemas.openxmlformats.org/drawingml/2006/table">
            <a:tbl>
              <a:tblPr/>
              <a:tblGrid>
                <a:gridCol w="792854"/>
                <a:gridCol w="792854"/>
                <a:gridCol w="792854"/>
                <a:gridCol w="792854"/>
                <a:gridCol w="941514"/>
                <a:gridCol w="792854"/>
                <a:gridCol w="792854"/>
                <a:gridCol w="792854"/>
                <a:gridCol w="792854"/>
                <a:gridCol w="792854"/>
              </a:tblGrid>
              <a:tr h="200025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PSP-Energy, % per power state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Save Enabled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98.437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93.878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34" charset="-127"/>
              </a:rPr>
              <a:t>U-APDS Test</a:t>
            </a:r>
            <a:endParaRPr lang="ko-KR" altLang="en-US" dirty="0" smtClean="0">
              <a:ea typeface="굴림" panose="020B0600000101010101" pitchFamily="34" charset="-127"/>
            </a:endParaRPr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>
                <a:ea typeface="굴림" panose="020B0600000101010101" pitchFamily="34" charset="-127"/>
              </a:rPr>
              <a:t>Bidirectional traffic, MSDU </a:t>
            </a:r>
            <a:r>
              <a:rPr lang="ru-RU" altLang="ko-KR" sz="1800" dirty="0" smtClean="0">
                <a:ea typeface="굴림" panose="020B0600000101010101" pitchFamily="34" charset="-127"/>
              </a:rPr>
              <a:t>120 </a:t>
            </a:r>
            <a:r>
              <a:rPr lang="en-US" altLang="ko-KR" sz="1800" dirty="0" smtClean="0">
                <a:ea typeface="굴림" panose="020B0600000101010101" pitchFamily="34" charset="-127"/>
              </a:rPr>
              <a:t>bytes every 40ms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AP buffer DL traffic while STA is in SLEEP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STA wakes at UL frame arrival from LLC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Regular contention for each DATA TX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STA enter sleep after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ea typeface="굴림" panose="020B0600000101010101" pitchFamily="34" charset="-127"/>
              </a:rPr>
              <a:t>it receive DATA with </a:t>
            </a:r>
            <a:r>
              <a:rPr lang="en-US" altLang="ko-KR" sz="1400" dirty="0" err="1" smtClean="0">
                <a:ea typeface="굴림" panose="020B0600000101010101" pitchFamily="34" charset="-127"/>
              </a:rPr>
              <a:t>more_frag</a:t>
            </a:r>
            <a:r>
              <a:rPr lang="en-US" altLang="ko-KR" sz="1400" dirty="0" smtClean="0">
                <a:ea typeface="굴림" panose="020B0600000101010101" pitchFamily="34" charset="-127"/>
              </a:rPr>
              <a:t> bit set to zero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ea typeface="굴림" panose="020B0600000101010101" pitchFamily="34" charset="-127"/>
              </a:rPr>
              <a:t>STA TX buffer is empty</a:t>
            </a:r>
            <a:endParaRPr lang="en-US" altLang="ko-KR" sz="1600" dirty="0" smtClean="0">
              <a:ea typeface="굴림" panose="020B0600000101010101" pitchFamily="34" charset="-127"/>
            </a:endParaRPr>
          </a:p>
          <a:p>
            <a:pPr lvl="1"/>
            <a:endParaRPr lang="en-US" altLang="ko-KR" sz="1800" dirty="0" smtClean="0">
              <a:ea typeface="굴림" panose="020B0600000101010101" pitchFamily="34" charset="-127"/>
            </a:endParaRPr>
          </a:p>
          <a:p>
            <a:pPr lvl="1"/>
            <a:endParaRPr lang="en-US" altLang="ko-KR" sz="1800" dirty="0" smtClean="0">
              <a:ea typeface="굴림" panose="020B0600000101010101" pitchFamily="34" charset="-127"/>
            </a:endParaRPr>
          </a:p>
          <a:p>
            <a:endParaRPr lang="ko-KR" altLang="ko-KR" sz="2000" dirty="0" smtClean="0">
              <a:ea typeface="굴림" panose="020B0600000101010101" pitchFamily="34" charset="-127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2015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</p:txBody>
      </p:sp>
      <p:sp>
        <p:nvSpPr>
          <p:cNvPr id="16389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2C584478-7001-4421-B90D-05EE6864B81D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ko-KR" sz="1200" b="0"/>
          </a:p>
        </p:txBody>
      </p:sp>
      <p:sp>
        <p:nvSpPr>
          <p:cNvPr id="163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endParaRPr lang="ko-KR" altLang="en-US" sz="1200" b="0">
              <a:cs typeface="Arial" panose="020B0604020202020204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0744121"/>
              </p:ext>
            </p:extLst>
          </p:nvPr>
        </p:nvGraphicFramePr>
        <p:xfrm>
          <a:off x="838200" y="3276600"/>
          <a:ext cx="7543800" cy="3198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1" name="Visio" r:id="rId3" imgW="8143037" imgH="3860651" progId="Visio.Drawing.11">
                  <p:embed/>
                </p:oleObj>
              </mc:Choice>
              <mc:Fallback>
                <p:oleObj name="Visio" r:id="rId3" imgW="8143037" imgH="3860651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276600"/>
                        <a:ext cx="7543800" cy="31988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715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838200"/>
          </a:xfrm>
        </p:spPr>
        <p:txBody>
          <a:bodyPr/>
          <a:lstStyle/>
          <a:p>
            <a:r>
              <a:rPr lang="fi-FI" altLang="ko-KR" dirty="0" smtClean="0">
                <a:ea typeface="굴림" panose="020B0600000101010101" pitchFamily="34" charset="-127"/>
              </a:rPr>
              <a:t>Calibration Test </a:t>
            </a:r>
            <a:r>
              <a:rPr lang="fi-FI" altLang="ko-KR" dirty="0">
                <a:ea typeface="굴림" panose="020B0600000101010101" pitchFamily="34" charset="-127"/>
              </a:rPr>
              <a:t>R</a:t>
            </a:r>
            <a:r>
              <a:rPr lang="fi-FI" altLang="ko-KR" dirty="0" smtClean="0">
                <a:ea typeface="굴림" panose="020B0600000101010101" pitchFamily="34" charset="-127"/>
              </a:rPr>
              <a:t>esults for U-APSD </a:t>
            </a:r>
            <a:br>
              <a:rPr lang="fi-FI" altLang="ko-KR" dirty="0" smtClean="0">
                <a:ea typeface="굴림" panose="020B0600000101010101" pitchFamily="34" charset="-127"/>
              </a:rPr>
            </a:br>
            <a:endParaRPr lang="ko-KR" altLang="en-US" dirty="0" smtClean="0">
              <a:ea typeface="굴림" panose="020B0600000101010101" pitchFamily="34" charset="-127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2015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</p:txBody>
      </p:sp>
      <p:sp>
        <p:nvSpPr>
          <p:cNvPr id="17413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F578DB07-E1CC-4785-A3D1-50279639C65D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ko-KR" sz="1200" b="0"/>
          </a:p>
        </p:txBody>
      </p:sp>
      <p:sp>
        <p:nvSpPr>
          <p:cNvPr id="174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endParaRPr lang="ko-KR" altLang="en-US" sz="1200" b="0"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422682"/>
              </p:ext>
            </p:extLst>
          </p:nvPr>
        </p:nvGraphicFramePr>
        <p:xfrm>
          <a:off x="762000" y="1447800"/>
          <a:ext cx="7696200" cy="4295775"/>
        </p:xfrm>
        <a:graphic>
          <a:graphicData uri="http://schemas.openxmlformats.org/drawingml/2006/table">
            <a:tbl>
              <a:tblPr/>
              <a:tblGrid>
                <a:gridCol w="769620"/>
                <a:gridCol w="769620"/>
                <a:gridCol w="769620"/>
                <a:gridCol w="769620"/>
                <a:gridCol w="769620"/>
                <a:gridCol w="769620"/>
                <a:gridCol w="769620"/>
                <a:gridCol w="769620"/>
                <a:gridCol w="769620"/>
                <a:gridCol w="769620"/>
              </a:tblGrid>
              <a:tr h="190500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UAPSD-Time, % per power state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Save Enabled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98.330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0.837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98.550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99.400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98.687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99.167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99.180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UAPSD-Energy, % per power state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Save Enabled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11.108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17.244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48.282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23.366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95.234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1.254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21.254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20.303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28.425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30.017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98.105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0.790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90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"/>
          <p:cNvSpPr>
            <a:spLocks noGrp="1"/>
          </p:cNvSpPr>
          <p:nvPr>
            <p:ph type="title"/>
          </p:nvPr>
        </p:nvSpPr>
        <p:spPr>
          <a:xfrm>
            <a:off x="723108" y="838200"/>
            <a:ext cx="7772400" cy="838200"/>
          </a:xfrm>
        </p:spPr>
        <p:txBody>
          <a:bodyPr/>
          <a:lstStyle/>
          <a:p>
            <a:r>
              <a:rPr lang="fi-FI" altLang="ko-KR" sz="2800" dirty="0">
                <a:ea typeface="굴림" panose="020B0600000101010101" pitchFamily="34" charset="-127"/>
              </a:rPr>
              <a:t>Per state </a:t>
            </a:r>
            <a:r>
              <a:rPr lang="fi-FI" altLang="ko-KR" sz="2800" dirty="0" smtClean="0">
                <a:ea typeface="굴림" panose="020B0600000101010101" pitchFamily="34" charset="-127"/>
              </a:rPr>
              <a:t>total </a:t>
            </a:r>
            <a:r>
              <a:rPr lang="fi-FI" altLang="ko-KR" sz="2800" dirty="0">
                <a:ea typeface="굴림" panose="020B0600000101010101" pitchFamily="34" charset="-127"/>
              </a:rPr>
              <a:t>time comparison </a:t>
            </a:r>
            <a:r>
              <a:rPr lang="fi-FI" altLang="ko-KR" sz="2800" dirty="0" smtClean="0">
                <a:ea typeface="굴림" panose="020B0600000101010101" pitchFamily="34" charset="-127"/>
              </a:rPr>
              <a:t/>
            </a:r>
            <a:br>
              <a:rPr lang="fi-FI" altLang="ko-KR" sz="2800" dirty="0" smtClean="0">
                <a:ea typeface="굴림" panose="020B0600000101010101" pitchFamily="34" charset="-127"/>
              </a:rPr>
            </a:br>
            <a:r>
              <a:rPr lang="fi-FI" altLang="ko-KR" sz="2800" dirty="0" smtClean="0">
                <a:ea typeface="굴림" panose="020B0600000101010101" pitchFamily="34" charset="-127"/>
              </a:rPr>
              <a:t>20MHz vs 40MHz vs 80MHz</a:t>
            </a:r>
            <a:br>
              <a:rPr lang="fi-FI" altLang="ko-KR" sz="2800" dirty="0" smtClean="0">
                <a:ea typeface="굴림" panose="020B0600000101010101" pitchFamily="34" charset="-127"/>
              </a:rPr>
            </a:br>
            <a:endParaRPr lang="ko-KR" altLang="en-US" sz="2800" dirty="0" smtClean="0">
              <a:ea typeface="굴림" panose="020B0600000101010101" pitchFamily="34" charset="-127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2015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</p:txBody>
      </p:sp>
      <p:sp>
        <p:nvSpPr>
          <p:cNvPr id="17413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/>
              <a:t>Slide </a:t>
            </a:r>
            <a:fld id="{F578DB07-E1CC-4785-A3D1-50279639C65D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ko-KR" sz="1200" b="0" dirty="0"/>
          </a:p>
        </p:txBody>
      </p:sp>
      <p:sp>
        <p:nvSpPr>
          <p:cNvPr id="174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endParaRPr lang="ko-KR" altLang="en-US" sz="1200" b="0"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544275"/>
              </p:ext>
            </p:extLst>
          </p:nvPr>
        </p:nvGraphicFramePr>
        <p:xfrm>
          <a:off x="1066799" y="1491458"/>
          <a:ext cx="7162800" cy="4528342"/>
        </p:xfrm>
        <a:graphic>
          <a:graphicData uri="http://schemas.openxmlformats.org/drawingml/2006/table">
            <a:tbl>
              <a:tblPr/>
              <a:tblGrid>
                <a:gridCol w="1157624"/>
                <a:gridCol w="1157624"/>
                <a:gridCol w="1157624"/>
                <a:gridCol w="1157624"/>
                <a:gridCol w="1374680"/>
                <a:gridCol w="1157624"/>
              </a:tblGrid>
              <a:tr h="24321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PSP,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 per state difference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2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2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16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32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162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432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1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1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UAPSD,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 per state difference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2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2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16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2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62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432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6096000"/>
            <a:ext cx="601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20MHz is taken as 100% for comparison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54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D705468C-DD27-45D5-A727-3F97DD04E552}"/>
    </a:ext>
  </a:extLst>
</a:theme>
</file>

<file path=ppt/theme/theme2.xml><?xml version="1.0" encoding="utf-8"?>
<a:theme xmlns:a="http://schemas.openxmlformats.org/drawingml/2006/main" name="2011_Aruba_template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79823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2005E289-81C6-46C5-98CC-76D0EE6F9824}"/>
    </a:ext>
  </a:extLst>
</a:theme>
</file>

<file path=ppt/theme/theme3.xml><?xml version="1.0" encoding="utf-8"?>
<a:theme xmlns:a="http://schemas.openxmlformats.org/drawingml/2006/main" name="1_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E123CD0C-B32E-4EB8-817B-DB58C81F39C3}"/>
    </a:ext>
  </a:extLst>
</a:theme>
</file>

<file path=ppt/theme/theme4.xml><?xml version="1.0" encoding="utf-8"?>
<a:theme xmlns:a="http://schemas.openxmlformats.org/drawingml/2006/main" name="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1A13EB08-2E10-4EE3-AC9C-0AB551503D85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plate</Template>
  <TotalTime>59389</TotalTime>
  <Words>1122</Words>
  <Application>Microsoft Office PowerPoint</Application>
  <PresentationFormat>On-screen Show (4:3)</PresentationFormat>
  <Paragraphs>529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9" baseType="lpstr">
      <vt:lpstr>Arial Unicode MS</vt:lpstr>
      <vt:lpstr>바탕</vt:lpstr>
      <vt:lpstr>굴림</vt:lpstr>
      <vt:lpstr>맑은 고딕</vt:lpstr>
      <vt:lpstr>MS Gothic</vt:lpstr>
      <vt:lpstr>ＭＳ Ｐゴシック</vt:lpstr>
      <vt:lpstr>SimSun</vt:lpstr>
      <vt:lpstr>Arial</vt:lpstr>
      <vt:lpstr>Calibri</vt:lpstr>
      <vt:lpstr>Lucida Grande</vt:lpstr>
      <vt:lpstr>Times</vt:lpstr>
      <vt:lpstr>Times New Roman</vt:lpstr>
      <vt:lpstr>Verdana</vt:lpstr>
      <vt:lpstr>802-11-Submission</vt:lpstr>
      <vt:lpstr>2011_Aruba_template</vt:lpstr>
      <vt:lpstr>1_Aruba-2011-Template-Mktg</vt:lpstr>
      <vt:lpstr>Aruba-2011-Template-Mktg</vt:lpstr>
      <vt:lpstr>Visio</vt:lpstr>
      <vt:lpstr>PowerPoint Presentation</vt:lpstr>
      <vt:lpstr>Abstract</vt:lpstr>
      <vt:lpstr>Various Power States Definition</vt:lpstr>
      <vt:lpstr>Common simulation parameters</vt:lpstr>
      <vt:lpstr>PSP Test</vt:lpstr>
      <vt:lpstr>Calibration Test Results for PSP </vt:lpstr>
      <vt:lpstr>U-APDS Test</vt:lpstr>
      <vt:lpstr>Calibration Test Results for U-APSD  </vt:lpstr>
      <vt:lpstr>Per state total time comparison  20MHz vs 40MHz vs 80MHz </vt:lpstr>
      <vt:lpstr>Conclusion</vt:lpstr>
      <vt:lpstr>References</vt:lpstr>
    </vt:vector>
  </TitlesOfParts>
  <Company>Intel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Dmitry.Akhmetov@intel.com</dc:creator>
  <cp:lastModifiedBy>Akhmetov, Dmitry</cp:lastModifiedBy>
  <cp:revision>2168</cp:revision>
  <cp:lastPrinted>2015-03-07T03:09:48Z</cp:lastPrinted>
  <dcterms:created xsi:type="dcterms:W3CDTF">2007-05-21T21:00:37Z</dcterms:created>
  <dcterms:modified xsi:type="dcterms:W3CDTF">2015-07-12T09:00:58Z</dcterms:modified>
</cp:coreProperties>
</file>