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69" r:id="rId5"/>
    <p:sldId id="270" r:id="rId6"/>
    <p:sldId id="263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deiro, Carlos 1" initials="CC1" lastIdx="6" clrIdx="0"/>
  <p:cmAuthor id="1" name="Trainin, Solomon" initials="TS" lastIdx="6" clrIdx="1">
    <p:extLst>
      <p:ext uri="{19B8F6BF-5375-455C-9EA6-DF929625EA0E}">
        <p15:presenceInfo xmlns:p15="http://schemas.microsoft.com/office/powerpoint/2012/main" userId="S-1-5-21-2052111302-1275210071-1644491937-416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5164" autoAdjust="0"/>
  </p:normalViewPr>
  <p:slideViewPr>
    <p:cSldViewPr>
      <p:cViewPr varScale="1">
        <p:scale>
          <a:sx n="82" d="100"/>
          <a:sy n="82" d="100"/>
        </p:scale>
        <p:origin x="159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2280" y="-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381500" y="96838"/>
            <a:ext cx="22860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802.11-15/0830r0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802.11-15/0830r0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802.11-15/0830r0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5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09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40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15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58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47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8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16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26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6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256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32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28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9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80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2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802.11-15/0830r0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Solomon Trainin et al,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CE89F-7594-4069-8000-B0BD50E47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6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4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l/url?sa=i&amp;rct=j&amp;q=&amp;esrc=s&amp;frm=1&amp;source=images&amp;cd=&amp;cad=rja&amp;docid=BzwH6mOVrsDMgM&amp;tbnid=lRjoJVUx6Q_AAM:&amp;ved=0CAUQjRw&amp;url=http://dryicons.com/icon/travel-and-tourism-part-2/wifi/&amp;ei=08v_Uq78DOn40gXHw4HoBA&amp;bvm=bv.61535280,d.bGE&amp;psig=AFQjCNEHrn6xJviz-xVMN_J-Hb2UqLvbTg&amp;ust=1392581961268583" TargetMode="External"/><Relationship Id="rId13" Type="http://schemas.openxmlformats.org/officeDocument/2006/relationships/image" Target="../media/image11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image" Target="../media/image4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Docking usage 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11-Jul-15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623428"/>
              </p:ext>
            </p:extLst>
          </p:nvPr>
        </p:nvGraphicFramePr>
        <p:xfrm>
          <a:off x="223838" y="2390775"/>
          <a:ext cx="8583612" cy="391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Document" r:id="rId4" imgW="3276364" imgH="1490393" progId="Word.Document.8">
                  <p:embed/>
                </p:oleObj>
              </mc:Choice>
              <mc:Fallback>
                <p:oleObj name="Document" r:id="rId4" imgW="3276364" imgH="14903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2390775"/>
                        <a:ext cx="8583612" cy="3913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7668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b="0" dirty="0" smtClean="0"/>
              <a:t>Usage model for office docking </a:t>
            </a:r>
            <a:endParaRPr lang="en-GB" sz="14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 et 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51706" y="590383"/>
            <a:ext cx="7315200" cy="4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sz="2400" kern="0" dirty="0" smtClean="0">
                <a:ea typeface="宋体" pitchFamily="2" charset="-122"/>
              </a:rPr>
              <a:t>Usage Model XYZ: Office docking </a:t>
            </a:r>
            <a:endParaRPr lang="en-US" altLang="zh-CN" sz="2400" kern="0" dirty="0">
              <a:ea typeface="宋体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18305" y="1065803"/>
            <a:ext cx="4191001" cy="55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zh-CN" sz="1100" b="1" u="sng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Pre-Conditions:</a:t>
            </a:r>
            <a:r>
              <a:rPr lang="en-US" altLang="zh-CN" sz="11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95000"/>
              </a:lnSpc>
              <a:defRPr/>
            </a:pPr>
            <a:r>
              <a:rPr lang="en-GB" sz="1050" dirty="0" smtClean="0">
                <a:latin typeface="Arial" charset="0"/>
                <a:ea typeface="ＭＳ Ｐゴシック" charset="-128"/>
              </a:rPr>
              <a:t>Office docking enables </a:t>
            </a:r>
            <a:r>
              <a:rPr lang="en-GB" sz="1050" dirty="0">
                <a:latin typeface="Arial" charset="0"/>
                <a:ea typeface="ＭＳ Ｐゴシック" charset="-128"/>
              </a:rPr>
              <a:t>a wireless </a:t>
            </a:r>
            <a:r>
              <a:rPr lang="en-GB" sz="1050" dirty="0" smtClean="0">
                <a:latin typeface="Arial" charset="0"/>
                <a:ea typeface="ＭＳ Ｐゴシック" charset="-128"/>
              </a:rPr>
              <a:t>docking experience for office and home. Mobile device (Notebook, tablet, smartphone, small form factor) may communicate wirelessly with multiple peripheral devices - monitors, camcorders, web cameras, </a:t>
            </a:r>
            <a:r>
              <a:rPr lang="en-GB" sz="1050" dirty="0">
                <a:latin typeface="Arial" charset="0"/>
                <a:ea typeface="ＭＳ Ｐゴシック" charset="-128"/>
              </a:rPr>
              <a:t>hard drives, printers, </a:t>
            </a:r>
            <a:r>
              <a:rPr lang="en-GB" sz="1050" dirty="0" smtClean="0">
                <a:latin typeface="Arial" charset="0"/>
                <a:ea typeface="ＭＳ Ｐゴシック" charset="-128"/>
              </a:rPr>
              <a:t>Internet AP/Router, etc. and/or another mobile device, </a:t>
            </a:r>
          </a:p>
          <a:p>
            <a:pPr>
              <a:lnSpc>
                <a:spcPct val="95000"/>
              </a:lnSpc>
              <a:defRPr/>
            </a:pPr>
            <a:r>
              <a:rPr lang="en-GB" sz="1050" dirty="0" smtClean="0">
                <a:latin typeface="Arial" charset="0"/>
                <a:ea typeface="ＭＳ Ｐゴシック" charset="-128"/>
              </a:rPr>
              <a:t>Scenarios include a single device in </a:t>
            </a:r>
            <a:r>
              <a:rPr lang="en-GB" sz="1050" dirty="0">
                <a:latin typeface="Arial" charset="0"/>
                <a:ea typeface="ＭＳ Ｐゴシック" charset="-128"/>
              </a:rPr>
              <a:t>a </a:t>
            </a:r>
            <a:r>
              <a:rPr lang="en-GB" sz="1050" dirty="0" smtClean="0">
                <a:latin typeface="Arial" charset="0"/>
                <a:ea typeface="ＭＳ Ｐゴシック" charset="-128"/>
              </a:rPr>
              <a:t>home </a:t>
            </a:r>
            <a:r>
              <a:rPr lang="en-GB" sz="1050" dirty="0">
                <a:latin typeface="Arial" charset="0"/>
                <a:ea typeface="ＭＳ Ｐゴシック" charset="-128"/>
              </a:rPr>
              <a:t>scenario as well as in a dense office </a:t>
            </a:r>
            <a:r>
              <a:rPr lang="en-GB" sz="1050" dirty="0" smtClean="0">
                <a:latin typeface="Arial" charset="0"/>
                <a:ea typeface="ＭＳ Ｐゴシック" charset="-128"/>
              </a:rPr>
              <a:t>environment with multiple mobile devices where each mobile device has its own or shared dock/peripherals, or multiple mobile devices sharing a dock. A single wireless link that connects a mobile device with its dock, where the dock is wire-connected  to multiple other devices,  as well as multiple wireless links to connect the mobile with many devices should be supported. </a:t>
            </a:r>
          </a:p>
          <a:p>
            <a:pPr>
              <a:lnSpc>
                <a:spcPct val="95000"/>
              </a:lnSpc>
              <a:defRPr/>
            </a:pPr>
            <a:endParaRPr lang="en-US" altLang="zh-CN" sz="1050" dirty="0">
              <a:latin typeface="+mn-lt"/>
              <a:ea typeface="MS PGothic" pitchFamily="34" charset="-128"/>
            </a:endParaRPr>
          </a:p>
          <a:p>
            <a:pPr>
              <a:lnSpc>
                <a:spcPct val="95000"/>
              </a:lnSpc>
            </a:pPr>
            <a:r>
              <a:rPr lang="en-US" altLang="zh-CN" sz="1100" b="1" u="sng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Application</a:t>
            </a:r>
            <a:r>
              <a:rPr lang="en-US" altLang="zh-CN" sz="1100" b="1" u="sng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:</a:t>
            </a:r>
            <a:r>
              <a:rPr lang="en-US" altLang="zh-CN" sz="11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Productivity applications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Support of two monitors of 8K resolution 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Wireless support of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USB</a:t>
            </a:r>
            <a:r>
              <a:rPr lang="en-US" sz="1050" dirty="0" smtClean="0">
                <a:latin typeface="Arial" pitchFamily="34" charset="0"/>
                <a:cs typeface="Arial" pitchFamily="34" charset="0"/>
              </a:rPr>
              <a:t> devices with different traffic characteristics: isochronous, human interface and others 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Gigabit Ethernet</a:t>
            </a:r>
          </a:p>
          <a:p>
            <a:pPr indent="-91440">
              <a:buFontTx/>
              <a:buChar char="-"/>
              <a:defRPr/>
            </a:pPr>
            <a:r>
              <a:rPr lang="en-US" sz="1050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1050" dirty="0" smtClean="0">
                <a:latin typeface="Arial" pitchFamily="34" charset="0"/>
                <a:cs typeface="Arial" pitchFamily="34" charset="0"/>
              </a:rPr>
              <a:t>ass storage devices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3D webcams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Dynamic composition</a:t>
            </a:r>
          </a:p>
          <a:p>
            <a:pPr indent="-91440">
              <a:buFontTx/>
              <a:buChar char="-"/>
              <a:defRPr/>
            </a:pPr>
            <a:r>
              <a:rPr lang="en-US" sz="1050" dirty="0" smtClean="0">
                <a:latin typeface="Arial" pitchFamily="34" charset="0"/>
                <a:cs typeface="Arial" pitchFamily="34" charset="0"/>
              </a:rPr>
              <a:t>Connecting mobile to 2-5 peripheral devices</a:t>
            </a:r>
          </a:p>
          <a:p>
            <a:pPr indent="-91440">
              <a:buFontTx/>
              <a:buChar char="-"/>
              <a:defRPr/>
            </a:pPr>
            <a:r>
              <a:rPr lang="en-GB" altLang="en-US" sz="105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Mobile device should be able to sustain </a:t>
            </a:r>
            <a:r>
              <a:rPr lang="en-GB" altLang="en-US" sz="105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</a:t>
            </a:r>
            <a:r>
              <a:rPr lang="en-GB" altLang="en-US" sz="105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ull working </a:t>
            </a:r>
            <a:r>
              <a:rPr lang="en-GB" altLang="en-US" sz="105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day w/o recharging </a:t>
            </a:r>
            <a:r>
              <a:rPr lang="en-GB" altLang="en-US" sz="105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battery</a:t>
            </a:r>
          </a:p>
          <a:p>
            <a:pPr indent="-91440">
              <a:buFontTx/>
              <a:buChar char="-"/>
              <a:defRPr/>
            </a:pPr>
            <a:r>
              <a:rPr lang="en-GB" sz="105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Connecting multiple mobile source devices to dock</a:t>
            </a:r>
            <a:endParaRPr lang="en-US" sz="105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5000"/>
              </a:lnSpc>
            </a:pPr>
            <a:r>
              <a:rPr lang="en-US" altLang="zh-CN" sz="1100" b="1" u="sng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Environment</a:t>
            </a:r>
            <a:r>
              <a:rPr lang="en-US" altLang="zh-CN" sz="1100" b="1" u="sng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:</a:t>
            </a:r>
            <a:r>
              <a:rPr lang="en-US" altLang="zh-CN" sz="11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endParaRPr lang="en-US" altLang="zh-CN" sz="1100" dirty="0" smtClean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r>
              <a:rPr lang="en-US" sz="105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Typical office scenarios - open space, cubicles, meeting room, </a:t>
            </a:r>
            <a:r>
              <a:rPr lang="en-US" sz="105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standalone home office usage.  Range between </a:t>
            </a:r>
            <a:r>
              <a:rPr lang="en-US" sz="1050" dirty="0" smtClean="0">
                <a:latin typeface="Arial" pitchFamily="34" charset="0"/>
                <a:cs typeface="Arial" pitchFamily="34" charset="0"/>
              </a:rPr>
              <a:t>mobile 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and dock </a:t>
            </a:r>
            <a:r>
              <a:rPr lang="en-US" sz="1050" dirty="0" smtClean="0">
                <a:latin typeface="Arial" pitchFamily="34" charset="0"/>
                <a:cs typeface="Arial" pitchFamily="34" charset="0"/>
              </a:rPr>
              <a:t>and peripherals will 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typically be &lt; </a:t>
            </a:r>
            <a:r>
              <a:rPr lang="en-US" sz="1050" dirty="0" smtClean="0">
                <a:latin typeface="Arial" pitchFamily="34" charset="0"/>
                <a:cs typeface="Arial" pitchFamily="34" charset="0"/>
              </a:rPr>
              <a:t>3m. Dense environment with multiple docking may or may not be wall isolated. Most of the devices are semi-static that may be moved intentionally or unintentionally.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19"/>
          <p:cNvSpPr txBox="1">
            <a:spLocks noChangeArrowheads="1"/>
          </p:cNvSpPr>
          <p:nvPr/>
        </p:nvSpPr>
        <p:spPr bwMode="auto">
          <a:xfrm>
            <a:off x="5148064" y="1173140"/>
            <a:ext cx="3746500" cy="485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lnSpc>
                <a:spcPct val="95000"/>
              </a:lnSpc>
              <a:buFont typeface="Arial" charset="0"/>
              <a:buNone/>
            </a:pPr>
            <a:r>
              <a:rPr lang="en-US" altLang="zh-CN" b="1" u="sng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Traffic Conditions:</a:t>
            </a:r>
            <a:r>
              <a:rPr lang="en-US" altLang="zh-CN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</a:p>
          <a:p>
            <a:pPr marL="91440" indent="-91440">
              <a:buFont typeface="Arial" panose="020B0604020202020204" pitchFamily="34" charset="0"/>
              <a:buChar char="‒"/>
            </a:pPr>
            <a:r>
              <a:rPr lang="en-US" altLang="zh-CN" sz="110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Typically one to one and one to many links, many to one links (multiple source devices to one dock with shared peripheral devices)</a:t>
            </a:r>
          </a:p>
          <a:p>
            <a:pPr marL="91440" indent="-91440">
              <a:buFont typeface="Arial" panose="020B0604020202020204" pitchFamily="34" charset="0"/>
              <a:buChar char="‒"/>
            </a:pP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Multiple </a:t>
            </a:r>
            <a:r>
              <a:rPr lang="en-US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simultaneous high performance links, some with low </a:t>
            </a: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latency requirements</a:t>
            </a:r>
            <a:r>
              <a:rPr lang="en-US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others </a:t>
            </a: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with best-effort </a:t>
            </a:r>
            <a:r>
              <a:rPr lang="en-US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rates.</a:t>
            </a:r>
          </a:p>
          <a:p>
            <a:pPr marL="91440" indent="-91440">
              <a:buFont typeface="Arial" panose="020B0604020202020204" pitchFamily="34" charset="0"/>
              <a:buChar char="‒"/>
            </a:pPr>
            <a:r>
              <a:rPr lang="en-US" altLang="zh-CN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Some flows are unidirectional and others are bidirectional.</a:t>
            </a:r>
          </a:p>
          <a:p>
            <a:pPr>
              <a:lnSpc>
                <a:spcPct val="95000"/>
              </a:lnSpc>
            </a:pPr>
            <a:r>
              <a:rPr lang="en-US" altLang="zh-CN" sz="1100" dirty="0" smtClean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- Multiple uncoordinated ad hoc networks</a:t>
            </a:r>
            <a:endParaRPr lang="en-US" altLang="zh-CN" sz="1100" dirty="0"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Font typeface="Arial" charset="0"/>
              <a:buNone/>
            </a:pPr>
            <a:r>
              <a:rPr lang="en-US" altLang="zh-CN" b="1" u="sng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Use Case:</a:t>
            </a: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Mobile device is </a:t>
            </a:r>
            <a:r>
              <a:rPr lang="en-US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wirelessly connected to a docking station, </a:t>
            </a: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and/or </a:t>
            </a:r>
            <a:r>
              <a:rPr lang="en-US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wirelessly connected to multiple wireless peripherals </a:t>
            </a: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directly  </a:t>
            </a: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Mobile device may be wirelessly connected to other mobile devices separately or simultaneously with (1)</a:t>
            </a: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Mobile device may be simultaneously connected  to wireless LAN</a:t>
            </a: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US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Devices may be simultaneously connected to Bluetooth and other radio </a:t>
            </a:r>
            <a:endParaRPr lang="en-US" altLang="en-US" sz="11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GB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en-GB" altLang="en-US" sz="11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D</a:t>
            </a:r>
            <a:r>
              <a:rPr lang="en-GB" sz="11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ense </a:t>
            </a:r>
            <a:r>
              <a:rPr lang="en-GB" sz="11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office environment with multiple </a:t>
            </a:r>
            <a:r>
              <a:rPr lang="en-GB" sz="11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mobile devices where each </a:t>
            </a:r>
            <a:r>
              <a:rPr lang="en-GB" sz="11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one may </a:t>
            </a:r>
            <a:r>
              <a:rPr lang="en-GB" sz="11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be docked </a:t>
            </a:r>
            <a:r>
              <a:rPr lang="en-GB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simultaneously with different docks</a:t>
            </a:r>
            <a:endParaRPr lang="en-GB" altLang="en-US" sz="11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GB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Some data flows have significant </a:t>
            </a:r>
            <a:r>
              <a:rPr lang="en-GB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latency, throughput and </a:t>
            </a:r>
            <a:r>
              <a:rPr lang="en-GB" altLang="en-US" sz="1100" dirty="0" err="1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QoS</a:t>
            </a:r>
            <a:r>
              <a:rPr lang="en-GB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requirements (</a:t>
            </a:r>
            <a:r>
              <a:rPr lang="en-GB" altLang="en-US" sz="1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monitors </a:t>
            </a:r>
            <a:r>
              <a:rPr lang="en-GB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under productivity applications, Dynamic composition, HID)</a:t>
            </a:r>
          </a:p>
          <a:p>
            <a:pPr>
              <a:lnSpc>
                <a:spcPct val="95000"/>
              </a:lnSpc>
              <a:buFontTx/>
              <a:buAutoNum type="arabicPeriod"/>
            </a:pPr>
            <a:r>
              <a:rPr lang="en-GB" altLang="en-US" sz="11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Multiple mobile devices (for example a PC and a smartphone) wirelessly connected to a docking station and sharing the peripherals that are connected to dock. </a:t>
            </a:r>
          </a:p>
        </p:txBody>
      </p:sp>
    </p:spTree>
    <p:extLst>
      <p:ext uri="{BB962C8B-B14F-4D97-AF65-F5344CB8AC3E}">
        <p14:creationId xmlns:p14="http://schemas.microsoft.com/office/powerpoint/2010/main" val="12195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altLang="zh-CN" dirty="0">
                <a:ea typeface="宋体" pitchFamily="2" charset="-122"/>
              </a:rPr>
              <a:t>Usage Model XYZ: Office docking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95947"/>
              </p:ext>
            </p:extLst>
          </p:nvPr>
        </p:nvGraphicFramePr>
        <p:xfrm>
          <a:off x="304800" y="1600200"/>
          <a:ext cx="8458994" cy="31840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5600"/>
                <a:gridCol w="1524794"/>
                <a:gridCol w="1493417"/>
                <a:gridCol w="2545183"/>
              </a:tblGrid>
              <a:tr h="40003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/>
                        <a:t>Per device wireless link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Average throughput </a:t>
                      </a:r>
                    </a:p>
                    <a:p>
                      <a:r>
                        <a:rPr lang="en-US" sz="1600" dirty="0" smtClean="0"/>
                        <a:t>(Gbps)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 throughput (Gbps)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MAC/PHY Latency for productivity applications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ms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26404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Monitor 4K lightly compressed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264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Monitor</a:t>
                      </a:r>
                      <a:r>
                        <a:rPr lang="en-US" sz="1600" baseline="0" dirty="0" smtClean="0"/>
                        <a:t> 5K </a:t>
                      </a:r>
                      <a:r>
                        <a:rPr lang="en-US" sz="1600" dirty="0" smtClean="0"/>
                        <a:t>lightly compressed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264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Monitor</a:t>
                      </a:r>
                      <a:r>
                        <a:rPr lang="en-US" sz="1600" baseline="0" dirty="0" smtClean="0"/>
                        <a:t> 8K </a:t>
                      </a:r>
                      <a:r>
                        <a:rPr lang="en-US" sz="1600" dirty="0" smtClean="0"/>
                        <a:t>lightly compressed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2820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USB HID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/>
                </a:tc>
              </a:tr>
              <a:tr h="28204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USB total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/>
                </a:tc>
              </a:tr>
              <a:tr h="3423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Ethernet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/>
                </a:tc>
              </a:tr>
              <a:tr h="34232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Mobile</a:t>
                      </a:r>
                      <a:r>
                        <a:rPr lang="en-US" sz="1600" baseline="0" dirty="0" smtClean="0"/>
                        <a:t> to mobile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8.0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202243"/>
              </p:ext>
            </p:extLst>
          </p:nvPr>
        </p:nvGraphicFramePr>
        <p:xfrm>
          <a:off x="1676400" y="5105400"/>
          <a:ext cx="6248400" cy="6735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81400"/>
                <a:gridCol w="2667000"/>
              </a:tblGrid>
              <a:tr h="32885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Combined </a:t>
                      </a:r>
                      <a:r>
                        <a:rPr lang="en-US" sz="1600" baseline="0" dirty="0" smtClean="0"/>
                        <a:t>wireless link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Max Throughput (Gbps) </a:t>
                      </a:r>
                      <a:endParaRPr lang="en-US" sz="1600" dirty="0"/>
                    </a:p>
                  </a:txBody>
                  <a:tcPr/>
                </a:tc>
              </a:tr>
              <a:tr h="33826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Two Monitors 8K+USB+Ethernet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13.2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474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fr-FR" smtClean="0"/>
              <a:t>Solomon Trainin et 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4"/>
            <a:ext cx="7772400" cy="470090"/>
          </a:xfrm>
          <a:ln/>
        </p:spPr>
        <p:txBody>
          <a:bodyPr lIns="90000" tIns="46800" rIns="90000" bIns="46800"/>
          <a:lstStyle/>
          <a:p>
            <a:r>
              <a:rPr lang="en-US" altLang="zh-CN" dirty="0">
                <a:ea typeface="宋体" pitchFamily="2" charset="-122"/>
              </a:rPr>
              <a:t>Usage Model XYZ: Office docking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49397"/>
            <a:ext cx="2133600" cy="2081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194" y="1182812"/>
            <a:ext cx="3962400" cy="2807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339448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Open space example 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42158" y="1349397"/>
            <a:ext cx="1374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Open space example 2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14348" y="3797422"/>
            <a:ext cx="2285015" cy="2084935"/>
            <a:chOff x="2918343" y="828643"/>
            <a:chExt cx="2434278" cy="2672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6276" y="2212114"/>
              <a:ext cx="986556" cy="986556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4968" y="927666"/>
              <a:ext cx="1178115" cy="954073"/>
            </a:xfrm>
            <a:prstGeom prst="rect">
              <a:avLst/>
            </a:prstGeom>
          </p:spPr>
        </p:pic>
        <p:grpSp>
          <p:nvGrpSpPr>
            <p:cNvPr id="18" name="Group 17"/>
            <p:cNvGrpSpPr/>
            <p:nvPr/>
          </p:nvGrpSpPr>
          <p:grpSpPr>
            <a:xfrm>
              <a:off x="2918343" y="828643"/>
              <a:ext cx="2434278" cy="2672062"/>
              <a:chOff x="3424928" y="942141"/>
              <a:chExt cx="2434278" cy="2672062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3424928" y="942141"/>
                <a:ext cx="2434278" cy="2672062"/>
                <a:chOff x="2082800" y="736600"/>
                <a:chExt cx="2641600" cy="2680549"/>
              </a:xfrm>
            </p:grpSpPr>
            <p:pic>
              <p:nvPicPr>
                <p:cNvPr id="25" name="Picture 2" descr="http://www.clker.com/cliparts/8/a/3/1/1197107206400036309metalmarious_Laptop.svg.med.png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99482" y="1480706"/>
                  <a:ext cx="779463" cy="77683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6" name="Rectangle 25"/>
                <p:cNvSpPr/>
                <p:nvPr/>
              </p:nvSpPr>
              <p:spPr>
                <a:xfrm>
                  <a:off x="2082800" y="736600"/>
                  <a:ext cx="2641600" cy="2680549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3533579" y="1049759"/>
                <a:ext cx="35801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chemeClr val="tx2"/>
                    </a:solidFill>
                    <a:latin typeface="Neo Sans Intel"/>
                    <a:cs typeface="Neo Sans Intel"/>
                  </a:rPr>
                  <a:t> </a:t>
                </a:r>
              </a:p>
            </p:txBody>
          </p:sp>
          <p:pic>
            <p:nvPicPr>
              <p:cNvPr id="24" name="Picture 4" descr="http://c.dryicons.com/images/icon_sets/travel_and_tourism_part_2/png/512x512/wifi.png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260925">
                <a:off x="4270411" y="1625416"/>
                <a:ext cx="264919" cy="6988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Picture 4" descr="http://c.dryicons.com/images/icon_sets/travel_and_tourism_part_2/png/512x512/wifi.png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47477">
              <a:off x="3656957" y="1917182"/>
              <a:ext cx="321339" cy="11249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 descr="http://c.dryicons.com/images/icon_sets/travel_and_tourism_part_2/png/512x512/wifi.png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3092185" y="2101081"/>
              <a:ext cx="314337" cy="829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http://gigaom2.files.wordpress.com/2013/01/image_-_pantech_discover_-_front_angled_201301041144093_verge_super_wide.jp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1893" y="2726224"/>
              <a:ext cx="536825" cy="7226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661983" y="5907480"/>
            <a:ext cx="2614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Office docking with multiple wireless links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876119" y="4097528"/>
            <a:ext cx="3164084" cy="2175928"/>
            <a:chOff x="5639251" y="875713"/>
            <a:chExt cx="3164084" cy="2213051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4824" y="2006444"/>
              <a:ext cx="986556" cy="986556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220" y="875713"/>
              <a:ext cx="1178115" cy="954073"/>
            </a:xfrm>
            <a:prstGeom prst="rect">
              <a:avLst/>
            </a:prstGeom>
          </p:spPr>
        </p:pic>
        <p:grpSp>
          <p:nvGrpSpPr>
            <p:cNvPr id="30" name="Group 29"/>
            <p:cNvGrpSpPr/>
            <p:nvPr/>
          </p:nvGrpSpPr>
          <p:grpSpPr>
            <a:xfrm>
              <a:off x="5639251" y="941273"/>
              <a:ext cx="3045822" cy="2147491"/>
              <a:chOff x="5968697" y="1032133"/>
              <a:chExt cx="3045822" cy="2147491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5968697" y="1032133"/>
                <a:ext cx="3045822" cy="2147491"/>
                <a:chOff x="5075783" y="75319"/>
                <a:chExt cx="3596232" cy="2209697"/>
              </a:xfrm>
            </p:grpSpPr>
            <p:grpSp>
              <p:nvGrpSpPr>
                <p:cNvPr id="33" name="Group 32"/>
                <p:cNvGrpSpPr/>
                <p:nvPr/>
              </p:nvGrpSpPr>
              <p:grpSpPr>
                <a:xfrm>
                  <a:off x="5178028" y="844094"/>
                  <a:ext cx="2897981" cy="878978"/>
                  <a:chOff x="3866356" y="1162050"/>
                  <a:chExt cx="2897981" cy="878978"/>
                </a:xfrm>
              </p:grpSpPr>
              <p:pic>
                <p:nvPicPr>
                  <p:cNvPr id="35" name="Picture 2" descr="http://www.clker.com/cliparts/8/a/3/1/1197107206400036309metalmarious_Laptop.svg.med.png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866356" y="1204975"/>
                    <a:ext cx="779463" cy="77683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36" name="Rectangle 35"/>
                  <p:cNvSpPr/>
                  <p:nvPr/>
                </p:nvSpPr>
                <p:spPr>
                  <a:xfrm>
                    <a:off x="4988719" y="1162050"/>
                    <a:ext cx="685800" cy="571500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1400" smtClean="0"/>
                      <a:t>Dock</a:t>
                    </a:r>
                    <a:endParaRPr lang="en-US" sz="1400" dirty="0"/>
                  </a:p>
                </p:txBody>
              </p:sp>
              <p:cxnSp>
                <p:nvCxnSpPr>
                  <p:cNvPr id="37" name="Elbow Connector 36"/>
                  <p:cNvCxnSpPr>
                    <a:stCxn id="36" idx="0"/>
                  </p:cNvCxnSpPr>
                  <p:nvPr/>
                </p:nvCxnSpPr>
                <p:spPr>
                  <a:xfrm rot="16200000" flipH="1">
                    <a:off x="6026516" y="467153"/>
                    <a:ext cx="42924" cy="1432719"/>
                  </a:xfrm>
                  <a:prstGeom prst="bentConnector5">
                    <a:avLst>
                      <a:gd name="adj1" fmla="val -532569"/>
                      <a:gd name="adj2" fmla="val 47618"/>
                      <a:gd name="adj3" fmla="val 632569"/>
                    </a:avLst>
                  </a:prstGeom>
                  <a:ln>
                    <a:solidFill>
                      <a:schemeClr val="tx2"/>
                    </a:solidFill>
                    <a:tailEnd type="triangle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Elbow Connector 37"/>
                  <p:cNvCxnSpPr>
                    <a:stCxn id="36" idx="2"/>
                  </p:cNvCxnSpPr>
                  <p:nvPr/>
                </p:nvCxnSpPr>
                <p:spPr>
                  <a:xfrm rot="16200000" flipH="1">
                    <a:off x="5746775" y="1318394"/>
                    <a:ext cx="307479" cy="1137789"/>
                  </a:xfrm>
                  <a:prstGeom prst="bentConnector2">
                    <a:avLst/>
                  </a:prstGeom>
                  <a:ln>
                    <a:solidFill>
                      <a:schemeClr val="tx2"/>
                    </a:solidFill>
                    <a:tailEnd type="triangle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4" name="Rectangle 33"/>
                <p:cNvSpPr/>
                <p:nvPr/>
              </p:nvSpPr>
              <p:spPr>
                <a:xfrm>
                  <a:off x="5075783" y="75319"/>
                  <a:ext cx="3596232" cy="2209697"/>
                </a:xfrm>
                <a:prstGeom prst="rect">
                  <a:avLst/>
                </a:prstGeom>
                <a:noFill/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2" name="Picture 4" descr="http://c.dryicons.com/images/icon_sets/travel_and_tourism_part_2/png/512x512/wifi.png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750304">
                <a:off x="6541723" y="1921034"/>
                <a:ext cx="316965" cy="5540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9" name="TextBox 38"/>
          <p:cNvSpPr txBox="1"/>
          <p:nvPr/>
        </p:nvSpPr>
        <p:spPr>
          <a:xfrm>
            <a:off x="7018338" y="4196444"/>
            <a:ext cx="1889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Office docking with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single wireless link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 template" id="{03488D7A-8233-4826-8D44-1704925B90C5}" vid="{ECDA1BD6-75BC-4A78-BCC3-FF1673770BD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694</Words>
  <Application>Microsoft Office PowerPoint</Application>
  <PresentationFormat>On-screen Show (4:3)</PresentationFormat>
  <Paragraphs>117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 Unicode MS</vt:lpstr>
      <vt:lpstr>MS Gothic</vt:lpstr>
      <vt:lpstr>MS PGothic</vt:lpstr>
      <vt:lpstr>MS PGothic</vt:lpstr>
      <vt:lpstr>宋体</vt:lpstr>
      <vt:lpstr>Arial</vt:lpstr>
      <vt:lpstr>Calibri</vt:lpstr>
      <vt:lpstr>Calibri Light</vt:lpstr>
      <vt:lpstr>Neo Sans Intel</vt:lpstr>
      <vt:lpstr>Times New Roman</vt:lpstr>
      <vt:lpstr>Office Theme</vt:lpstr>
      <vt:lpstr>Custom Design</vt:lpstr>
      <vt:lpstr>Document</vt:lpstr>
      <vt:lpstr>Docking usage model</vt:lpstr>
      <vt:lpstr>Abstract</vt:lpstr>
      <vt:lpstr>PowerPoint Presentation</vt:lpstr>
      <vt:lpstr>Usage Model XYZ: Office docking </vt:lpstr>
      <vt:lpstr>Usage Model XYZ: Office docking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Docking usage model</dc:title>
  <dc:creator>Trainin, Solomon</dc:creator>
  <cp:lastModifiedBy>Trainin, Solomon</cp:lastModifiedBy>
  <cp:revision>77</cp:revision>
  <cp:lastPrinted>1601-01-01T00:00:00Z</cp:lastPrinted>
  <dcterms:created xsi:type="dcterms:W3CDTF">2015-05-26T07:10:31Z</dcterms:created>
  <dcterms:modified xsi:type="dcterms:W3CDTF">2015-07-12T06:39:39Z</dcterms:modified>
</cp:coreProperties>
</file>