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5" r:id="rId4"/>
    <p:sldId id="266" r:id="rId5"/>
    <p:sldId id="272" r:id="rId6"/>
    <p:sldId id="273" r:id="rId7"/>
    <p:sldId id="281" r:id="rId8"/>
    <p:sldId id="276" r:id="rId9"/>
    <p:sldId id="277" r:id="rId10"/>
    <p:sldId id="275" r:id="rId11"/>
    <p:sldId id="287" r:id="rId12"/>
    <p:sldId id="279" r:id="rId13"/>
    <p:sldId id="268" r:id="rId14"/>
    <p:sldId id="291" r:id="rId15"/>
    <p:sldId id="292" r:id="rId16"/>
    <p:sldId id="293" r:id="rId17"/>
    <p:sldId id="295" r:id="rId18"/>
    <p:sldId id="278" r:id="rId19"/>
    <p:sldId id="271" r:id="rId20"/>
    <p:sldId id="288" r:id="rId21"/>
    <p:sldId id="264" r:id="rId22"/>
    <p:sldId id="282" r:id="rId23"/>
    <p:sldId id="283" r:id="rId24"/>
    <p:sldId id="286" r:id="rId25"/>
    <p:sldId id="284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gho Mo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1" autoAdjust="0"/>
    <p:restoredTop sz="94660"/>
  </p:normalViewPr>
  <p:slideViewPr>
    <p:cSldViewPr>
      <p:cViewPr varScale="1">
        <p:scale>
          <a:sx n="93" d="100"/>
          <a:sy n="93" d="100"/>
        </p:scale>
        <p:origin x="94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802.11-15/0823r3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/>
              <a:t>Preamble Design and Auto-Detection for 11ax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2015-09-14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70728"/>
              </p:ext>
            </p:extLst>
          </p:nvPr>
        </p:nvGraphicFramePr>
        <p:xfrm>
          <a:off x="534988" y="2362200"/>
          <a:ext cx="81026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" name="Document" r:id="rId4" imgW="9012011" imgH="4206029" progId="Word.Document.8">
                  <p:embed/>
                </p:oleObj>
              </mc:Choice>
              <mc:Fallback>
                <p:oleObj name="Document" r:id="rId4" imgW="9012011" imgH="42060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62200"/>
                        <a:ext cx="8102600" cy="3775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842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for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13193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false detection increases as SNR increases for 11ac/11a PPDUs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Even at a high SNR, over 4% of 11ac PPDUs </a:t>
            </a:r>
            <a:r>
              <a:rPr lang="en-US" sz="2000" dirty="0" smtClean="0"/>
              <a:t>are detected as 11ax PPDU due </a:t>
            </a:r>
            <a:r>
              <a:rPr lang="en-US" sz="2000" dirty="0"/>
              <a:t>to the high false </a:t>
            </a:r>
            <a:r>
              <a:rPr lang="en-US" sz="2000" dirty="0" smtClean="0"/>
              <a:t>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same trend is verified in AWGN (Appendix 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6099351" y="5372019"/>
            <a:ext cx="21821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Most of 11n PPDUs can be filtered out in the repetition check since it has QBPSK symbol 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331908" y="5734840"/>
            <a:ext cx="638291" cy="4307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2" name="Straight Arrow Connector 81"/>
          <p:cNvCxnSpPr>
            <a:endCxn id="79" idx="1"/>
          </p:cNvCxnSpPr>
          <p:nvPr/>
        </p:nvCxnSpPr>
        <p:spPr bwMode="auto">
          <a:xfrm flipV="1">
            <a:off x="5863257" y="5672101"/>
            <a:ext cx="236094" cy="95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8281500" y="4222097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51050" y="3632158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65450" y="3632158"/>
            <a:ext cx="914400" cy="3817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1386" y="3352800"/>
            <a:ext cx="817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11ac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051050" y="4495852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965450" y="4495852"/>
            <a:ext cx="914400" cy="381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1386" y="421649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11n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051050" y="5359546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1965450" y="5359546"/>
            <a:ext cx="914400" cy="381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Data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(QAM)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91386" y="5080188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198357" y="3886200"/>
            <a:ext cx="386012" cy="14592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11ax Receiver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2990850" y="4424175"/>
            <a:ext cx="175706" cy="53419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>
            <a:off x="3584369" y="48768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3584369" y="44196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585787" y="4953000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Falsely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11ax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65650" y="3697069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Correctly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others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0873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0873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0873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18255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18255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18255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522528" y="3805233"/>
            <a:ext cx="104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About 4% 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false detection</a:t>
            </a:r>
            <a:endParaRPr lang="en-US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Detection for </a:t>
            </a:r>
            <a:r>
              <a:rPr lang="en-US" dirty="0" smtClean="0"/>
              <a:t>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8938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cs typeface="+mn-cs"/>
              </a:rPr>
              <a:t>In high SNR, 11a/11ac PPDUs are falsely detected as 11ax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L-SIG </a:t>
            </a:r>
            <a:r>
              <a:rPr lang="en-US" b="1" dirty="0"/>
              <a:t>validity </a:t>
            </a:r>
            <a:r>
              <a:rPr lang="en-US" b="1" dirty="0" smtClean="0"/>
              <a:t>check does not work properly in high SNR</a:t>
            </a:r>
            <a:endParaRPr lang="en-US" b="1" dirty="0" smtClean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HE STA combines 11ac L-SIG and VHT-SIG-A1 (in MRC) for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If cross-correlation is high enough (according to our simulations, above 0), combined L-SIG + VHT-SIG-A1 successfully decodes as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VHT-SIG-A1 is not trellis terminated and acts as interference to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If combined second OFDM symbol (e.g. VHT-SIG-A1) is self-decodable (i.e. trellis terminated), the combined signal can be decoded either as L-SIG or the second OFDM symbol. (Appendix 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L-SIG at 0dB (AWGN) can be decoded with 99.7% probability (Appendix C)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82613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43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065213"/>
          </a:xfrm>
        </p:spPr>
        <p:txBody>
          <a:bodyPr/>
          <a:lstStyle/>
          <a:p>
            <a:r>
              <a:rPr lang="en-US" dirty="0" smtClean="0"/>
              <a:t>False Detection for 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16708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False detection and mis-detection probabilities trade-off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a large repetition threshold </a:t>
            </a:r>
            <a:r>
              <a:rPr lang="el-GR" sz="1600" dirty="0"/>
              <a:t>α</a:t>
            </a:r>
            <a:r>
              <a:rPr lang="en-US" sz="1600" dirty="0"/>
              <a:t> (= </a:t>
            </a:r>
            <a:r>
              <a:rPr lang="en-US" sz="1600" dirty="0" smtClean="0"/>
              <a:t>tight repetition </a:t>
            </a:r>
            <a:r>
              <a:rPr lang="en-US" sz="1600" dirty="0"/>
              <a:t>check</a:t>
            </a:r>
            <a:r>
              <a:rPr lang="en-US" sz="1600" dirty="0" smtClean="0"/>
              <a:t>), the false detection is reduced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But the mis-detection increases (more 11ax PPDUs are filtered out in the repetition check stage)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78700" y="4109009"/>
            <a:ext cx="893100" cy="148193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36516" y="5524921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False 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decreases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516671" y="4879172"/>
            <a:ext cx="1255729" cy="27179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76799" y="5026622"/>
            <a:ext cx="135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Mis-detection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increases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91268" y="4362975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505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chemeClr val="tx1"/>
                </a:solidFill>
              </a:rPr>
              <a:t>Mis</a:t>
            </a:r>
            <a:r>
              <a:rPr lang="en-US" sz="1200" i="1" dirty="0">
                <a:solidFill>
                  <a:schemeClr val="tx1"/>
                </a:solidFill>
              </a:rPr>
              <a:t>-detection </a:t>
            </a:r>
            <a:r>
              <a:rPr lang="en-US" sz="1200" i="1" dirty="0" smtClean="0">
                <a:solidFill>
                  <a:schemeClr val="tx1"/>
                </a:solidFill>
              </a:rPr>
              <a:t>is worse </a:t>
            </a:r>
            <a:r>
              <a:rPr lang="en-US" sz="1200" i="1" dirty="0">
                <a:solidFill>
                  <a:schemeClr val="tx1"/>
                </a:solidFill>
              </a:rPr>
              <a:t>than Non-Combined </a:t>
            </a:r>
            <a:r>
              <a:rPr lang="en-US" sz="1200" i="1" dirty="0" smtClean="0">
                <a:solidFill>
                  <a:schemeClr val="tx1"/>
                </a:solidFill>
              </a:rPr>
              <a:t>L-SIG PER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2" idx="7"/>
          </p:cNvCxnSpPr>
          <p:nvPr/>
        </p:nvCxnSpPr>
        <p:spPr bwMode="auto">
          <a:xfrm flipV="1">
            <a:off x="6687853" y="3984652"/>
            <a:ext cx="706786" cy="407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864111" y="3812977"/>
            <a:ext cx="1641089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98313" y="3505200"/>
            <a:ext cx="150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Increase with SNR</a:t>
            </a:r>
          </a:p>
        </p:txBody>
      </p:sp>
    </p:spTree>
    <p:extLst>
      <p:ext uri="{BB962C8B-B14F-4D97-AF65-F5344CB8AC3E}">
        <p14:creationId xmlns:p14="http://schemas.microsoft.com/office/powerpoint/2010/main" val="3240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in the Signature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Good false detection probabilities in both indoor and outdoor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Always lower than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(regardless of SNR and PPDU types)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False detection that also checks SIG-A CRC is below 10</a:t>
            </a:r>
            <a:r>
              <a:rPr lang="en-US" sz="1600" baseline="30000" dirty="0" smtClean="0"/>
              <a:t>-4</a:t>
            </a:r>
            <a:endParaRPr lang="en-US" sz="16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9925"/>
            <a:ext cx="4395300" cy="329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90" y="3209925"/>
            <a:ext cx="4395300" cy="329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4210" y="3828961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above 10</a:t>
            </a:r>
            <a:r>
              <a:rPr lang="en-US" sz="1100" i="1" baseline="30000" dirty="0" smtClean="0">
                <a:solidFill>
                  <a:schemeClr val="tx1"/>
                </a:solidFill>
                <a:latin typeface="+mn-lt"/>
                <a:ea typeface="+mn-ea"/>
              </a:rPr>
              <a:t>-4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 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65" y="3848011"/>
            <a:ext cx="1885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</a:t>
            </a:r>
            <a:r>
              <a:rPr lang="en-US" sz="1100" i="1" dirty="0" smtClean="0">
                <a:solidFill>
                  <a:schemeClr val="tx1"/>
                </a:solidFill>
              </a:rPr>
              <a:t>above </a:t>
            </a:r>
            <a:r>
              <a:rPr lang="en-US" sz="1100" i="1" dirty="0">
                <a:solidFill>
                  <a:schemeClr val="tx1"/>
                </a:solidFill>
              </a:rPr>
              <a:t>10</a:t>
            </a:r>
            <a:r>
              <a:rPr lang="en-US" sz="1100" i="1" baseline="30000" dirty="0">
                <a:solidFill>
                  <a:schemeClr val="tx1"/>
                </a:solidFill>
              </a:rPr>
              <a:t>-4 </a:t>
            </a:r>
            <a:r>
              <a:rPr lang="en-US" sz="1100" i="1" baseline="300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0800000">
            <a:off x="3363596" y="397594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0800000">
            <a:off x="7467600" y="399499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Simulations for RL-SIG:</a:t>
            </a:r>
            <a:br>
              <a:rPr lang="en-US" sz="2800" dirty="0" smtClean="0"/>
            </a:br>
            <a:r>
              <a:rPr lang="en-US" sz="2800" dirty="0" smtClean="0"/>
              <a:t>Repetition Detection with Pre-Equalized Symbols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Checking L-SIG repetition </a:t>
            </a:r>
            <a:r>
              <a:rPr lang="en-US" sz="2000" dirty="0" smtClean="0"/>
              <a:t>using pre-equalized (i.e. before channel equalization) has similar performance.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increases of the false detection is come from the validity check fail, not from the repetition check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00" y="3188475"/>
            <a:ext cx="4395300" cy="329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00" y="3182613"/>
            <a:ext cx="4395300" cy="3292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2057400" y="3886200"/>
            <a:ext cx="1641089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81200" y="3578423"/>
            <a:ext cx="184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Still increase with SNR</a:t>
            </a:r>
          </a:p>
        </p:txBody>
      </p:sp>
      <p:sp>
        <p:nvSpPr>
          <p:cNvPr id="14" name="Oval 13"/>
          <p:cNvSpPr/>
          <p:nvPr/>
        </p:nvSpPr>
        <p:spPr bwMode="auto">
          <a:xfrm rot="19455081">
            <a:off x="6585680" y="4226856"/>
            <a:ext cx="762000" cy="26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5481" y="508231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high </a:t>
            </a:r>
            <a:r>
              <a:rPr lang="en-US" sz="1200" i="1" dirty="0" err="1" smtClean="0">
                <a:solidFill>
                  <a:schemeClr val="tx1"/>
                </a:solidFill>
              </a:rPr>
              <a:t>mis</a:t>
            </a:r>
            <a:r>
              <a:rPr lang="en-US" sz="1200" i="1" dirty="0" smtClean="0">
                <a:solidFill>
                  <a:schemeClr val="tx1"/>
                </a:solidFill>
              </a:rPr>
              <a:t>-detection to keep the false detection low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  <a:endCxn id="14" idx="2"/>
          </p:cNvCxnSpPr>
          <p:nvPr/>
        </p:nvCxnSpPr>
        <p:spPr bwMode="auto">
          <a:xfrm flipV="1">
            <a:off x="5976081" y="4580928"/>
            <a:ext cx="681384" cy="5013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3339473" y="5623293"/>
            <a:ext cx="1017730" cy="5028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365074" y="5505990"/>
            <a:ext cx="892726" cy="3361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807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Simulations in RL-SIG:</a:t>
            </a:r>
            <a:br>
              <a:rPr lang="en-US" sz="2800" dirty="0" smtClean="0"/>
            </a:br>
            <a:r>
              <a:rPr lang="en-US" sz="2800" dirty="0" smtClean="0"/>
              <a:t>L-SIG Length Modification in 11ax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65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11ax transmitter can set the L-Length field which has </a:t>
            </a:r>
            <a:r>
              <a:rPr lang="en-US" sz="2000" dirty="0" smtClean="0"/>
              <a:t>a modulo-3 of 1 </a:t>
            </a:r>
            <a:r>
              <a:rPr lang="en-US" sz="2000" dirty="0"/>
              <a:t>or 2 instead of 0, and 11ax receiver can check </a:t>
            </a:r>
            <a:r>
              <a:rPr lang="en-US" sz="2000" dirty="0" smtClean="0"/>
              <a:t>it for L-SIG validity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It can significantly reduce the false detection probability of 11ac PPDUs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84200"/>
            <a:ext cx="4395300" cy="329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84200"/>
            <a:ext cx="4395300" cy="3292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6200000">
            <a:off x="1803137" y="5551279"/>
            <a:ext cx="833719" cy="2718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5330" y="393507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The </a:t>
            </a:r>
            <a:r>
              <a:rPr lang="el-GR" sz="1200" i="1" dirty="0" smtClean="0">
                <a:solidFill>
                  <a:schemeClr val="tx1"/>
                </a:solidFill>
              </a:rPr>
              <a:t>α</a:t>
            </a:r>
            <a:r>
              <a:rPr lang="en-US" sz="1200" i="1" dirty="0" smtClean="0">
                <a:solidFill>
                  <a:schemeClr val="tx1"/>
                </a:solidFill>
              </a:rPr>
              <a:t> of 0.3 or larger can keep the false detection lower than 10</a:t>
            </a:r>
            <a:r>
              <a:rPr lang="en-US" sz="1200" i="1" baseline="30000" dirty="0" smtClean="0">
                <a:solidFill>
                  <a:schemeClr val="tx1"/>
                </a:solidFill>
              </a:rPr>
              <a:t>-3</a:t>
            </a:r>
            <a:endParaRPr lang="en-US" sz="1200" i="1" baseline="30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 bwMode="auto">
          <a:xfrm flipV="1">
            <a:off x="2219996" y="4581402"/>
            <a:ext cx="135934" cy="6889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 rot="16200000">
            <a:off x="6229726" y="4349702"/>
            <a:ext cx="292247" cy="2718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990043" y="4581402"/>
            <a:ext cx="250308" cy="1793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927112" y="4760791"/>
            <a:ext cx="1746919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The </a:t>
            </a:r>
            <a:r>
              <a:rPr lang="el-GR" sz="1200" i="1" dirty="0">
                <a:solidFill>
                  <a:schemeClr val="tx1"/>
                </a:solidFill>
              </a:rPr>
              <a:t>α</a:t>
            </a:r>
            <a:r>
              <a:rPr lang="en-US" sz="1200" i="1" dirty="0">
                <a:solidFill>
                  <a:schemeClr val="tx1"/>
                </a:solidFill>
              </a:rPr>
              <a:t> of 0.3 or larger can keep the </a:t>
            </a:r>
            <a:r>
              <a:rPr lang="en-US" sz="1200" i="1" dirty="0" err="1" smtClean="0">
                <a:solidFill>
                  <a:schemeClr val="tx1"/>
                </a:solidFill>
              </a:rPr>
              <a:t>mis</a:t>
            </a:r>
            <a:r>
              <a:rPr lang="en-US" sz="1200" i="1" dirty="0" smtClean="0">
                <a:solidFill>
                  <a:schemeClr val="tx1"/>
                </a:solidFill>
              </a:rPr>
              <a:t>-detection lower</a:t>
            </a:r>
            <a:endParaRPr lang="en-US" sz="1200" i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Simulations in </a:t>
            </a:r>
            <a:r>
              <a:rPr lang="en-US" sz="2800" dirty="0" smtClean="0"/>
              <a:t>RL-SIG: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L-SIG Length </a:t>
            </a:r>
            <a:r>
              <a:rPr lang="en-US" sz="2800" dirty="0"/>
              <a:t>Modification in </a:t>
            </a:r>
            <a:r>
              <a:rPr lang="en-US" sz="2800" dirty="0" smtClean="0"/>
              <a:t>11ax (</a:t>
            </a:r>
            <a:r>
              <a:rPr lang="en-US" sz="2800" dirty="0"/>
              <a:t>cont’d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6694"/>
            <a:ext cx="7770813" cy="42115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However, </a:t>
            </a:r>
            <a:r>
              <a:rPr lang="en-US" sz="1800" dirty="0" smtClean="0"/>
              <a:t>it has still a problem with falsely detecting of 11a as 11ax PPDU. 11a PPDU can be sent with modulo-3 </a:t>
            </a:r>
            <a:r>
              <a:rPr lang="en-US" sz="1800" dirty="0"/>
              <a:t>payload </a:t>
            </a:r>
            <a:r>
              <a:rPr lang="en-US" sz="1800" dirty="0" smtClean="0"/>
              <a:t>length of 1 or 2 and MCS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For example) RTS, CTS, and ACK has 20, 14, and 14 bytes</a:t>
            </a:r>
            <a:r>
              <a:rPr lang="en-US" sz="1400" dirty="0"/>
              <a:t> </a:t>
            </a:r>
            <a:r>
              <a:rPr lang="en-US" sz="1400" dirty="0" smtClean="0"/>
              <a:t>which are modulo-3 of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Beacon frames will have a modulo-3 of 1 or 2 with a probability of 2/3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</a:t>
            </a:r>
            <a:r>
              <a:rPr lang="en-GB" dirty="0" err="1" smtClean="0"/>
              <a:t>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86864" y="3886200"/>
            <a:ext cx="3926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Legacy </a:t>
            </a:r>
            <a:r>
              <a:rPr lang="en-US" sz="1800" b="1" dirty="0">
                <a:solidFill>
                  <a:schemeClr val="tx1"/>
                </a:solidFill>
              </a:rPr>
              <a:t>frames of MCS 0 which may be management frames </a:t>
            </a:r>
            <a:r>
              <a:rPr lang="en-US" sz="1800" b="1" dirty="0" smtClean="0">
                <a:solidFill>
                  <a:schemeClr val="tx1"/>
                </a:solidFill>
              </a:rPr>
              <a:t>may face detection issue 11ax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The modulo length changes to L-SIG Length is NOT </a:t>
            </a:r>
            <a:r>
              <a:rPr lang="en-US" sz="1800" b="1" dirty="0">
                <a:solidFill>
                  <a:schemeClr val="tx1"/>
                </a:solidFill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</a:rPr>
              <a:t>fool-spoof solution</a:t>
            </a:r>
            <a:endParaRPr lang="en-US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3200400"/>
            <a:ext cx="4395300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4" y="3160746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Additional Simulations in </a:t>
            </a:r>
            <a:r>
              <a:rPr lang="en-US" sz="2800" dirty="0" smtClean="0"/>
              <a:t>RL-SIG: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Coverage Gain of RL-SIG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After applying an advanced detection algorithm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for RL-SIG, the false detection can be kept lower than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, but the actual coverage  improvement for data frames is non-existent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44113" y="2980253"/>
            <a:ext cx="402368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Both RL-SIG and SS have similar performance in Beacon of 150 byte, which is the smallest estimated size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*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r>
              <a:rPr lang="en-US" sz="1400" baseline="30000" dirty="0">
                <a:solidFill>
                  <a:schemeClr val="tx1"/>
                </a:solidFill>
              </a:rPr>
              <a:t>*</a:t>
            </a:r>
            <a:r>
              <a:rPr lang="en-US" sz="1400" dirty="0" smtClean="0">
                <a:solidFill>
                  <a:schemeClr val="tx1"/>
                </a:solidFill>
              </a:rPr>
              <a:t>Note: the conventional (measured) size of Beacon frame is about 300 byte including some optional and vendor-specific features and both schemes has no difference in PER with 300 byte Beacon as well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2453622">
            <a:off x="3857827" y="4442826"/>
            <a:ext cx="566933" cy="2363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245876" y="3276600"/>
            <a:ext cx="848237" cy="12076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/>
          <p:cNvSpPr/>
          <p:nvPr/>
        </p:nvSpPr>
        <p:spPr bwMode="auto">
          <a:xfrm rot="1054401">
            <a:off x="4046957" y="5630635"/>
            <a:ext cx="663375" cy="36876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Straight Arrow Connector 16"/>
          <p:cNvCxnSpPr>
            <a:stCxn id="16" idx="7"/>
          </p:cNvCxnSpPr>
          <p:nvPr/>
        </p:nvCxnSpPr>
        <p:spPr bwMode="auto">
          <a:xfrm flipV="1">
            <a:off x="4641602" y="5486400"/>
            <a:ext cx="452511" cy="275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094113" y="5248870"/>
            <a:ext cx="3759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Advanced detection algorithm can make the false detection low at all SNRs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145769"/>
            <a:ext cx="328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1400" i="1" dirty="0" smtClean="0">
                <a:solidFill>
                  <a:schemeClr val="tx1"/>
                </a:solidFill>
              </a:rPr>
              <a:t>Note: based on simplified GLRT detection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6503" y="469638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Beacon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508383" y="4460074"/>
            <a:ext cx="566933" cy="2363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816" y="4652443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1"/>
                </a:solidFill>
              </a:rPr>
              <a:t>Mis</a:t>
            </a:r>
            <a:r>
              <a:rPr lang="en-US" sz="1100" dirty="0" smtClean="0">
                <a:solidFill>
                  <a:schemeClr val="tx1"/>
                </a:solidFill>
              </a:rPr>
              <a:t>-Detection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5377190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False-Detection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in the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false detection probability increases with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Worst case: 11ac PPDU or 11a PPDU with BPSK data (e.g. management or control packet)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False detection results in loss of 11ac or 11a packet entirely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False detection can be mitigated with HE-SIG-A CRC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Results in more complex receiver architecture (due to potential 11n/11ac AGC symbol)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Benefits of early detection (right after L-SIG) </a:t>
            </a:r>
            <a:r>
              <a:rPr lang="en-US" sz="1400" dirty="0" smtClean="0">
                <a:solidFill>
                  <a:schemeClr val="tx1"/>
                </a:solidFill>
              </a:rPr>
              <a:t>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L-SIG Length modification in 11ax can not be a complete solution of the false detection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L-Length field in 11a PPDUs can have a modulo-3 of 2 especially in RTS, CTS, and 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Complex receiver architecture &amp;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 order to get any MRC gains (from duplication), complex adaptive cross-correlation detection algorithms is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Implementation margin is likely to eat up any MRC 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Repeated L-SIG scheme, has high false detection probability for 11ac PPDUs and 11a BPSK PPDUs.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Extension of repeated L-SIG will be limited and may cause even more miss-detection/false detection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With the L-Length modification, most of essential 11a management frames can have the false detection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 dB MRC gain of L-SIG is washed away when taking into account false detection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With wrong parameter configuration, even worst performance than single L-SIG decoding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Even </a:t>
            </a:r>
            <a:r>
              <a:rPr lang="en-US" sz="1800" b="1" dirty="0">
                <a:solidFill>
                  <a:schemeClr val="tx1"/>
                </a:solidFill>
                <a:cs typeface="+mn-cs"/>
              </a:rPr>
              <a:t>with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use of advanced detection algorithms,  coverage gain </a:t>
            </a:r>
            <a:r>
              <a:rPr lang="en-US" sz="1800" b="1" dirty="0">
                <a:solidFill>
                  <a:schemeClr val="tx1"/>
                </a:solidFill>
                <a:cs typeface="+mn-cs"/>
              </a:rPr>
              <a:t>in data is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non-existent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Additional one symbol for pure repetition (i.e. RL-SIG) is wasteful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Signature </a:t>
            </a:r>
            <a:r>
              <a:rPr lang="en-US" sz="1800" dirty="0">
                <a:solidFill>
                  <a:schemeClr val="tx1"/>
                </a:solidFill>
              </a:rPr>
              <a:t>symbol scheme is </a:t>
            </a:r>
            <a:r>
              <a:rPr lang="en-US" sz="1800" dirty="0" smtClean="0">
                <a:solidFill>
                  <a:schemeClr val="tx1"/>
                </a:solidFill>
              </a:rPr>
              <a:t>preferred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Simple implementation (no additional optimization needed, no additional detection algorithm needed)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Robust performance under any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Great future extension ability (additional 6~8 bits for 11ax and future use)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 the same platform, the previously proposed repeated L-SIG[1] and signature symbol schemes[2] are evaluated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repeated L-SIG scheme needs optimization efforts for repetition threshold considering a trade-off between false detection and mis-detection probabilities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signature symbol scheme shows reasonable performance in both mis-detection and false detection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For a simple implementation and future extension, the signature symbol scheme is more preferred than the repeated L-SIG scheme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 </a:t>
            </a:r>
            <a:r>
              <a:rPr lang="en-US" dirty="0" smtClean="0">
                <a:solidFill>
                  <a:schemeClr val="tx1"/>
                </a:solidFill>
              </a:rPr>
              <a:t>support the following?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 PPDU is with </a:t>
            </a:r>
            <a:r>
              <a:rPr lang="en-US" dirty="0">
                <a:solidFill>
                  <a:schemeClr val="tx1"/>
                </a:solidFill>
              </a:rPr>
              <a:t>a separately encoded signature symbol </a:t>
            </a:r>
            <a:r>
              <a:rPr lang="en-US" dirty="0" smtClean="0">
                <a:solidFill>
                  <a:schemeClr val="tx1"/>
                </a:solidFill>
              </a:rPr>
              <a:t>immediately after </a:t>
            </a:r>
            <a:r>
              <a:rPr lang="en-US" dirty="0" smtClean="0">
                <a:solidFill>
                  <a:schemeClr val="tx1"/>
                </a:solidFill>
              </a:rPr>
              <a:t>L-SIG.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bitwidth</a:t>
            </a:r>
            <a:r>
              <a:rPr lang="en-US" dirty="0" smtClean="0">
                <a:solidFill>
                  <a:schemeClr val="tx1"/>
                </a:solidFill>
              </a:rPr>
              <a:t> of the signature in the signature </a:t>
            </a:r>
            <a:r>
              <a:rPr lang="en-US" dirty="0">
                <a:solidFill>
                  <a:schemeClr val="tx1"/>
                </a:solidFill>
              </a:rPr>
              <a:t>symbol is </a:t>
            </a:r>
            <a:r>
              <a:rPr lang="en-US" dirty="0" smtClean="0">
                <a:solidFill>
                  <a:schemeClr val="tx1"/>
                </a:solidFill>
              </a:rPr>
              <a:t>TBD.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08463"/>
          </a:xfrm>
          <a:ln/>
        </p:spPr>
        <p:txBody>
          <a:bodyPr/>
          <a:lstStyle/>
          <a:p>
            <a:pPr marL="0" indent="0"/>
            <a:r>
              <a:rPr lang="en-US" sz="2000" dirty="0"/>
              <a:t>[1] </a:t>
            </a:r>
            <a:r>
              <a:rPr lang="en-US" sz="2000" dirty="0" smtClean="0"/>
              <a:t>11-15-0579r3, Preamble Design and Autodetection</a:t>
            </a:r>
          </a:p>
          <a:p>
            <a:pPr marL="0" indent="0"/>
            <a:r>
              <a:rPr lang="en-US" sz="2000" dirty="0" smtClean="0"/>
              <a:t>[2] 11-15-0643r0, Autodetection with Signature Symbol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>
            <a:off x="2176854" y="4558478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176854" y="5653303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Verification in AWGN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155881" y="4111041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155881" y="5232928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 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6" name="Straight Arrow Connector 15"/>
          <p:cNvCxnSpPr>
            <a:stCxn id="50" idx="2"/>
          </p:cNvCxnSpPr>
          <p:nvPr/>
        </p:nvCxnSpPr>
        <p:spPr bwMode="auto">
          <a:xfrm>
            <a:off x="1155881" y="3535649"/>
            <a:ext cx="594359" cy="379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50241" y="5005915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746163" y="6071298"/>
            <a:ext cx="4079" cy="3133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18702" y="496155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702" y="612304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9816" y="434148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9816" y="542725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2456" y="2262886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L-SIG(1:24)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52004" y="2262885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SIG-A(1:48)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2456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52004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 bwMode="auto">
          <a:xfrm>
            <a:off x="1155881" y="2557645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  <a:endCxn id="32" idx="0"/>
          </p:cNvCxnSpPr>
          <p:nvPr/>
        </p:nvCxnSpPr>
        <p:spPr bwMode="auto">
          <a:xfrm>
            <a:off x="2445429" y="2557644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51" idx="2"/>
          </p:cNvCxnSpPr>
          <p:nvPr/>
        </p:nvCxnSpPr>
        <p:spPr bwMode="auto">
          <a:xfrm flipH="1">
            <a:off x="1746163" y="3535649"/>
            <a:ext cx="699266" cy="375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155881" y="3037488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445429" y="3037487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662456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52004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18494" y="3662286"/>
            <a:ext cx="60275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(1:48 )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81454" y="3662286"/>
            <a:ext cx="58702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(</a:t>
            </a:r>
            <a:r>
              <a:rPr lang="en-US" dirty="0" smtClean="0"/>
              <a:t>1:48)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369965" y="385244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A</a:t>
            </a:r>
            <a:endParaRPr lang="en-US" sz="1600" i="1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>
            <a:endCxn id="12" idx="0"/>
          </p:cNvCxnSpPr>
          <p:nvPr/>
        </p:nvCxnSpPr>
        <p:spPr bwMode="auto">
          <a:xfrm>
            <a:off x="1750240" y="3911055"/>
            <a:ext cx="1" cy="1999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359613" y="488954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56655" y="605224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C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3878262" y="1770167"/>
            <a:ext cx="4884738" cy="1354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False detection prob. (= C/A)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As SNR increases, the increase in the false detection can be seen as well in AWGN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This increase comes from the L-SIG validity check (See the ratio C/B the next page)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28600" y="1902023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</a:rPr>
              <a:t>Simple bit-level realization of 11ac PPDUs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00" y="3200400"/>
            <a:ext cx="4395300" cy="3292800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 bwMode="auto">
          <a:xfrm>
            <a:off x="457200" y="2181225"/>
            <a:ext cx="2667000" cy="14524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078" y="3720319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/>
              <a:t>take the first 48 modulated symbol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7662" y="4930057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 smtClean="0"/>
              <a:t>Combine two symbols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55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 </a:t>
            </a:r>
            <a:r>
              <a:rPr lang="en-US" dirty="0" smtClean="0"/>
              <a:t>Verification in AWGN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3736975" cy="106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Validity</a:t>
            </a:r>
            <a:r>
              <a:rPr lang="en-US" sz="1800"/>
              <a:t> check pass ratio = C/B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For </a:t>
            </a:r>
            <a:r>
              <a:rPr lang="en-US" sz="1600" dirty="0"/>
              <a:t>all SNRs</a:t>
            </a:r>
            <a:r>
              <a:rPr lang="en-US" sz="1600"/>
              <a:t>, </a:t>
            </a:r>
            <a:r>
              <a:rPr lang="en-US" sz="1600" smtClean="0"/>
              <a:t>it </a:t>
            </a:r>
            <a:r>
              <a:rPr lang="en-US" sz="1600"/>
              <a:t>has </a:t>
            </a:r>
            <a:r>
              <a:rPr lang="en-US" sz="1600" dirty="0"/>
              <a:t>over 80% pass </a:t>
            </a:r>
            <a:r>
              <a:rPr lang="en-US" sz="1600"/>
              <a:t>ratio </a:t>
            </a:r>
            <a:r>
              <a:rPr lang="en-US" sz="1600" smtClean="0">
                <a:cs typeface="+mn-cs"/>
              </a:rPr>
              <a:t>and </a:t>
            </a:r>
            <a:r>
              <a:rPr lang="en-US" sz="1600"/>
              <a:t>increases </a:t>
            </a:r>
            <a:r>
              <a:rPr lang="en-US" sz="1600" dirty="0"/>
              <a:t>with an increase in </a:t>
            </a:r>
            <a:r>
              <a:rPr lang="el-GR" sz="1600" dirty="0"/>
              <a:t>α</a:t>
            </a:r>
            <a:r>
              <a:rPr lang="en-US" sz="1600" dirty="0"/>
              <a:t> value</a:t>
            </a:r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9762"/>
            <a:ext cx="4395300" cy="329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9762"/>
            <a:ext cx="4395300" cy="32928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85800" y="2057400"/>
            <a:ext cx="3962399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Repetition</a:t>
            </a:r>
            <a:r>
              <a:rPr lang="en-US" sz="1800" kern="0"/>
              <a:t> check </a:t>
            </a:r>
            <a:r>
              <a:rPr lang="en-US" sz="1800" kern="0" smtClean="0"/>
              <a:t>pass </a:t>
            </a:r>
            <a:r>
              <a:rPr lang="en-US" sz="1800" kern="0"/>
              <a:t>ratio = </a:t>
            </a:r>
            <a:r>
              <a:rPr lang="en-US" sz="1800" kern="0" smtClean="0"/>
              <a:t>B/A</a:t>
            </a:r>
            <a:endParaRPr lang="en-US" sz="18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/>
              <a:t>It </a:t>
            </a:r>
            <a:r>
              <a:rPr lang="en-US" sz="1600" kern="0" smtClean="0"/>
              <a:t>is </a:t>
            </a:r>
            <a:r>
              <a:rPr lang="en-US" sz="1600" kern="0" dirty="0"/>
              <a:t>mostly independent </a:t>
            </a:r>
            <a:r>
              <a:rPr lang="en-US" sz="1600" kern="0"/>
              <a:t>to SNR and  </a:t>
            </a:r>
            <a:r>
              <a:rPr lang="en-US" sz="1600" kern="0" smtClean="0"/>
              <a:t>varies </a:t>
            </a:r>
            <a:r>
              <a:rPr lang="en-US" sz="1600" kern="0" dirty="0"/>
              <a:t>significantly with </a:t>
            </a:r>
            <a:r>
              <a:rPr lang="el-GR" sz="1600" kern="0" dirty="0"/>
              <a:t>α</a:t>
            </a:r>
            <a:r>
              <a:rPr lang="en-US" sz="1600" kern="0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2129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 Effect from SIG-A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Assuming the interfered symbol (SIG-A1) is a self-decodable (i.e. trellis terminated within the symbol)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 smtClean="0"/>
              <a:t>some chances, </a:t>
            </a:r>
            <a:r>
              <a:rPr lang="en-US" sz="1600" dirty="0"/>
              <a:t>the decoding Trellis of the combined signal (L-SIG + SIG-A1) can follow SIG-A1’s because it is also self-decodable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the current 11a/11ac/11n </a:t>
            </a:r>
            <a:br>
              <a:rPr lang="en-US" sz="2000" dirty="0"/>
            </a:br>
            <a:r>
              <a:rPr lang="en-US" sz="2000" dirty="0"/>
              <a:t>SIG-A1 is a portion of longer</a:t>
            </a:r>
            <a:br>
              <a:rPr lang="en-US" sz="2000" dirty="0"/>
            </a:br>
            <a:r>
              <a:rPr lang="en-US" sz="2000" dirty="0"/>
              <a:t>encoded information (</a:t>
            </a:r>
            <a:r>
              <a:rPr lang="en-US" sz="2000" dirty="0">
                <a:solidFill>
                  <a:srgbClr val="FF0000"/>
                </a:solidFill>
              </a:rPr>
              <a:t>Red 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SIG-A1 is not self-decodable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Therefore, highly likely to be decoded</a:t>
            </a:r>
            <a:br>
              <a:rPr lang="en-US" sz="1600" dirty="0"/>
            </a:br>
            <a:r>
              <a:rPr lang="en-US" sz="1600" dirty="0"/>
              <a:t>as L-SIG and pass the L-SIG validity </a:t>
            </a:r>
            <a:br>
              <a:rPr lang="en-US" sz="1600" dirty="0"/>
            </a:br>
            <a:r>
              <a:rPr lang="en-US" sz="1600" dirty="0"/>
              <a:t>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Therefore, the L-SIG content</a:t>
            </a:r>
            <a:br>
              <a:rPr lang="en-US" sz="2000" dirty="0"/>
            </a:br>
            <a:r>
              <a:rPr lang="en-US" sz="2000" dirty="0" smtClean="0"/>
              <a:t>check of the combined L-SIG 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not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00" y="3182613"/>
            <a:ext cx="4395300" cy="3292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8471853" y="3512820"/>
            <a:ext cx="192087" cy="2042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6839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50% chance of L-SIG validity check pass</a:t>
            </a:r>
          </a:p>
        </p:txBody>
      </p:sp>
    </p:spTree>
    <p:extLst>
      <p:ext uri="{BB962C8B-B14F-4D97-AF65-F5344CB8AC3E}">
        <p14:creationId xmlns:p14="http://schemas.microsoft.com/office/powerpoint/2010/main" val="295142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C: </a:t>
            </a:r>
            <a:r>
              <a:rPr lang="en-US"/>
              <a:t>L-SIG PER </a:t>
            </a:r>
            <a:r>
              <a:rPr lang="en-US" smtClean="0"/>
              <a:t>in </a:t>
            </a:r>
            <a:r>
              <a:rPr lang="en-US" dirty="0"/>
              <a:t>AWGN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Approximately 99.7% of L-SIG symbols can be decoded correctly even at 0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0 dB is almost equivalent to the condition combining an L-SIG symbol with the same powered random symbol without noise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0" y="3200400"/>
            <a:ext cx="4395300" cy="3292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484686" y="5625069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4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0523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Repeated </a:t>
            </a:r>
            <a:r>
              <a:rPr lang="en-US" sz="2000" dirty="0" smtClean="0"/>
              <a:t>L-SIG (RL-SIG)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Modulating </a:t>
            </a:r>
            <a:r>
              <a:rPr lang="en-US" sz="1800" dirty="0"/>
              <a:t>the </a:t>
            </a:r>
            <a:r>
              <a:rPr lang="en-US" sz="1800" dirty="0" smtClean="0"/>
              <a:t>RL-SIG  </a:t>
            </a:r>
            <a:r>
              <a:rPr lang="en-US" sz="1800" dirty="0"/>
              <a:t>(</a:t>
            </a:r>
            <a:r>
              <a:rPr lang="en-US" sz="1800" dirty="0" smtClean="0"/>
              <a:t>L-SIG </a:t>
            </a:r>
            <a:r>
              <a:rPr lang="en-US" sz="1800" dirty="0"/>
              <a:t>repetition ) symbol with BPSK and rate ½ BCC.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Detection from both a repetition check and an L-SIG validity check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(SS)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One symbol, MCS 0, separately encoded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Signature of 10~12 fixed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info. of 6~8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 from checking a known signature after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21" name="矩形 7"/>
          <p:cNvSpPr/>
          <p:nvPr/>
        </p:nvSpPr>
        <p:spPr bwMode="auto">
          <a:xfrm>
            <a:off x="5643880" y="2594571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22" name="矩形 8"/>
          <p:cNvSpPr/>
          <p:nvPr/>
        </p:nvSpPr>
        <p:spPr bwMode="auto">
          <a:xfrm>
            <a:off x="7083064" y="2594571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矩形 7"/>
          <p:cNvSpPr/>
          <p:nvPr/>
        </p:nvSpPr>
        <p:spPr bwMode="auto">
          <a:xfrm>
            <a:off x="6356625" y="2594571"/>
            <a:ext cx="720000" cy="6858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R-LSIG 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0825" y="22904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6625" y="22904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2133" y="2313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矩形 7"/>
          <p:cNvSpPr/>
          <p:nvPr/>
        </p:nvSpPr>
        <p:spPr bwMode="auto">
          <a:xfrm>
            <a:off x="5638800" y="4989513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32" name="矩形 8"/>
          <p:cNvSpPr/>
          <p:nvPr/>
        </p:nvSpPr>
        <p:spPr bwMode="auto">
          <a:xfrm>
            <a:off x="7083064" y="4989513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3" name="矩形 7"/>
          <p:cNvSpPr/>
          <p:nvPr/>
        </p:nvSpPr>
        <p:spPr bwMode="auto">
          <a:xfrm>
            <a:off x="6356625" y="4989513"/>
            <a:ext cx="720000" cy="6858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Signature</a:t>
            </a:r>
            <a:r>
              <a:rPr kumimoji="0" lang="en-US" altLang="zh-CN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0825" y="46526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6625" y="46526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2133" y="4676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4650" y="2590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4649" y="49895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Bandwidth : 20MHz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Multi-antenna transmission with CSD: 1x1, 2x1, and 4x1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Wireless channel: TGac D and UMi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Carrier frequency offset (CFO</a:t>
            </a:r>
            <a:r>
              <a:rPr lang="en-US" sz="2000" dirty="0"/>
              <a:t>): fixed at 40 </a:t>
            </a:r>
            <a:r>
              <a:rPr lang="en-US" sz="2000" dirty="0" smtClean="0"/>
              <a:t>ppm (@ 5GHz)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Phase noise (both at </a:t>
            </a:r>
            <a:r>
              <a:rPr lang="en-US" sz="2000" dirty="0" err="1" smtClean="0"/>
              <a:t>Tx</a:t>
            </a:r>
            <a:r>
              <a:rPr lang="en-US" sz="2000" dirty="0" smtClean="0"/>
              <a:t>/Rx): -41dBc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Real timing estimation &amp; synchronization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configuration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12 bits for signature, 6 bits for tail, and 6 bits for random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11ax detection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Explain in the following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SIG-A assumption: 34 payload + 6 tail + 8 CRC bits (2 OFDM symbol)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 for 11ax</a:t>
            </a:r>
            <a:br>
              <a:rPr lang="en-US" dirty="0" smtClean="0"/>
            </a:br>
            <a:r>
              <a:rPr lang="en-US" dirty="0" smtClean="0"/>
              <a:t>: Repeated L-SIG (RL-SIG)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0264" y="2372288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40264" y="3006164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83617" y="2232909"/>
            <a:ext cx="0" cy="37969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22245" y="237228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45" y="2981888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Flowchart: Decision 13"/>
          <p:cNvSpPr/>
          <p:nvPr/>
        </p:nvSpPr>
        <p:spPr bwMode="auto">
          <a:xfrm>
            <a:off x="1840264" y="356417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82775" y="49116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sp>
        <p:nvSpPr>
          <p:cNvPr id="16" name="Flowchart: Decision 15"/>
          <p:cNvSpPr/>
          <p:nvPr/>
        </p:nvSpPr>
        <p:spPr bwMode="auto">
          <a:xfrm>
            <a:off x="1840264" y="4686057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4624" y="2143688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434624" y="277756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434624" y="3316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434624" y="4459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/>
          <p:cNvCxnSpPr>
            <a:stCxn id="14" idx="3"/>
            <a:endCxn id="15" idx="0"/>
          </p:cNvCxnSpPr>
          <p:nvPr/>
        </p:nvCxnSpPr>
        <p:spPr bwMode="auto">
          <a:xfrm>
            <a:off x="3028984" y="4011607"/>
            <a:ext cx="787191" cy="90002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5" idx="2"/>
          </p:cNvCxnSpPr>
          <p:nvPr/>
        </p:nvCxnSpPr>
        <p:spPr bwMode="auto">
          <a:xfrm>
            <a:off x="3816175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434623" y="5524427"/>
            <a:ext cx="1" cy="458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03085" y="441468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5287" y="37499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6" idx="3"/>
            <a:endCxn id="15" idx="1"/>
          </p:cNvCxnSpPr>
          <p:nvPr/>
        </p:nvCxnSpPr>
        <p:spPr bwMode="auto">
          <a:xfrm flipV="1">
            <a:off x="3028984" y="51039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75287" y="48538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505" y="5852409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245" y="366768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404868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RL-SIG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03085" y="557617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5166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1262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001791" y="595368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20432" y="59536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614" y="59536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1953" y="59536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0093" y="2656132"/>
            <a:ext cx="4456707" cy="227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The same detection algorithm in [1]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Repetition threshold, </a:t>
            </a:r>
            <a:r>
              <a:rPr lang="el-GR" sz="2000" b="1" dirty="0" smtClean="0">
                <a:solidFill>
                  <a:srgbClr val="000000"/>
                </a:solidFill>
                <a:latin typeface="+mn-lt"/>
                <a:ea typeface="+mn-ea"/>
              </a:rPr>
              <a:t>α</a:t>
            </a:r>
            <a:endParaRPr lang="en-US" sz="20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Cross-correlation value btw. L-SIG and RL-SIG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L-SIG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</a:rPr>
              <a:t>validity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check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Parity = OK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L-Rate = 6Mbps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L-Length (mod 3) = 0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 for 11ax</a:t>
            </a:r>
            <a:br>
              <a:rPr lang="en-US" dirty="0"/>
            </a:br>
            <a:r>
              <a:rPr lang="en-US" dirty="0"/>
              <a:t>: </a:t>
            </a:r>
            <a:r>
              <a:rPr lang="en-US" dirty="0" smtClean="0"/>
              <a:t>Signature Symbol (SS)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958" y="2372288"/>
            <a:ext cx="4386656" cy="3722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same detection algorithm in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After decoding with the tail bits, the 12 bits are matched with the known signature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77849" y="2670410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77849" y="3304286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21202" y="2531031"/>
            <a:ext cx="0" cy="3024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59830" y="2670410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830" y="32800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977849" y="419100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Signature Check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20360" y="44460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72209" y="2441810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72209" y="3075686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2" idx="0"/>
          </p:cNvCxnSpPr>
          <p:nvPr/>
        </p:nvCxnSpPr>
        <p:spPr bwMode="auto">
          <a:xfrm>
            <a:off x="2572209" y="3614166"/>
            <a:ext cx="0" cy="5768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572209" y="508587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3953760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40670" y="504151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3166569" y="46383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112872" y="43882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2090" y="5453390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9830" y="385319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42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38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139376" y="549553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8017" y="54880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2199" y="54880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9538" y="54880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438659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SIGNATURE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&amp; False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27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Mis-detection in the 11ax receiver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When an 11ax PPDU is transmitted, an 11ax device detects it as other types of PPDUs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Two types of false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(to see impacts to legacy devices): When an 11ax PPDU is transmitted, a probability that an 11ac (or 11n) device detects it as an 11ac (or 11n) PPDU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It should be checked if a new 11ax PPDU has unusual modulations in the position of 11n/11ac SIG-A symbols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2 (to see impacts from legacy PPDUs): When an 11ac (or 11n or 11a) PPDU is transmitted, a probability that an 11ax device detects it as an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this contribution, the type 2 false detection is considered.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false detection has minimal system impact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90875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08" y="18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RL-SIG shows 1.0~1.5 dB gain compared to the SS scheme due to MRC combining of two L-SIG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both schemes shows similar mis-detection curves to each of L-SIG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8363700" y="4988044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96695" y="4883151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904856" y="4898707"/>
            <a:ext cx="396019" cy="88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25257" y="4717794"/>
            <a:ext cx="1409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SS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782" y="47665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RL-SIG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4" name="Straight Arrow Connector 23"/>
          <p:cNvCxnSpPr>
            <a:stCxn id="16" idx="3"/>
          </p:cNvCxnSpPr>
          <p:nvPr/>
        </p:nvCxnSpPr>
        <p:spPr bwMode="auto">
          <a:xfrm flipH="1">
            <a:off x="8203362" y="5227397"/>
            <a:ext cx="204975" cy="1337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046582" y="4324538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747402" y="3800252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160882" y="4026964"/>
            <a:ext cx="266700" cy="2975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72302" y="5360313"/>
            <a:ext cx="1308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Both schemes show error floors in UMi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332042" y="4334286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14933" y="3707770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1.5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446342" y="3969380"/>
            <a:ext cx="503736" cy="3649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2320085" y="4730613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H="1">
            <a:off x="2100106" y="4869483"/>
            <a:ext cx="247208" cy="73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9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Mis-Detection </a:t>
            </a:r>
            <a:r>
              <a:rPr lang="en-US" dirty="0" smtClean="0"/>
              <a:t>Performance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Both schemes show no serious degradation or other noticeable aspects in multi-antenna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TGac D, the 2x1 has approximately 1.0 dB gain @ 10</a:t>
            </a:r>
            <a:r>
              <a:rPr lang="en-US" sz="1600" baseline="30000" dirty="0" smtClean="0"/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UMi, the 4x1 has approximately 1.7dB gain @ 10</a:t>
            </a:r>
            <a:r>
              <a:rPr lang="en-US" sz="1600" baseline="30000" dirty="0" smtClean="0"/>
              <a:t>-1 </a:t>
            </a:r>
            <a:endParaRPr lang="en-US" sz="1600" baseline="30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baseline="30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2015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5" y="3182613"/>
            <a:ext cx="4395300" cy="329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7852"/>
            <a:ext cx="4395300" cy="3292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132743" y="4324538"/>
            <a:ext cx="1580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271712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211753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248400" y="4324538"/>
            <a:ext cx="304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477000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1.7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417041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3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17987</TotalTime>
  <Words>2163</Words>
  <Application>Microsoft Office PowerPoint</Application>
  <PresentationFormat>On-screen Show (4:3)</PresentationFormat>
  <Paragraphs>367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Office Theme</vt:lpstr>
      <vt:lpstr>Document</vt:lpstr>
      <vt:lpstr>Preamble Design and Auto-Detection for 11ax</vt:lpstr>
      <vt:lpstr>Abstract</vt:lpstr>
      <vt:lpstr>Introduction</vt:lpstr>
      <vt:lpstr>Simulation Environments</vt:lpstr>
      <vt:lpstr>Detection Algorithm for 11ax : Repeated L-SIG (RL-SIG)</vt:lpstr>
      <vt:lpstr>Detection Algorithm for 11ax : Signature Symbol (SS)</vt:lpstr>
      <vt:lpstr>Mis-Detection &amp; False Detection</vt:lpstr>
      <vt:lpstr>Mis-Detection Performance</vt:lpstr>
      <vt:lpstr>Mis-Detection Performance (cont’d)</vt:lpstr>
      <vt:lpstr>False Detection for RL-SIG</vt:lpstr>
      <vt:lpstr>False Detection for RL-SIG (cont’d)</vt:lpstr>
      <vt:lpstr>False Detection for RL-SIG (cont’d)</vt:lpstr>
      <vt:lpstr>False Detection in the Signature Symbol</vt:lpstr>
      <vt:lpstr>Additional Simulations for RL-SIG: Repetition Detection with Pre-Equalized Symbols</vt:lpstr>
      <vt:lpstr>Additional Simulations in RL-SIG: L-SIG Length Modification in 11ax</vt:lpstr>
      <vt:lpstr>Additional Simulations in RL-SIG: L-SIG Length Modification in 11ax (cont’d)</vt:lpstr>
      <vt:lpstr>Additional Simulations in RL-SIG: Coverage Gain of RL-SIG</vt:lpstr>
      <vt:lpstr>Potential Issues in the RL-SIG</vt:lpstr>
      <vt:lpstr>Conclusion</vt:lpstr>
      <vt:lpstr>Straw Poll</vt:lpstr>
      <vt:lpstr>References</vt:lpstr>
      <vt:lpstr>Appendix A: Verification in AWGN</vt:lpstr>
      <vt:lpstr>Appendix A: Verification in AWGN (cont’d)</vt:lpstr>
      <vt:lpstr>Appendix B: Effect from SIG-A Encoding</vt:lpstr>
      <vt:lpstr>Appendix C: L-SIG PER in AWGN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 Design and Auto-Detection for 11ax</dc:title>
  <dc:creator>Sungho Moon</dc:creator>
  <cp:lastModifiedBy>Sungho Moon</cp:lastModifiedBy>
  <cp:revision>598</cp:revision>
  <cp:lastPrinted>1601-01-01T00:00:00Z</cp:lastPrinted>
  <dcterms:created xsi:type="dcterms:W3CDTF">2015-06-29T22:16:55Z</dcterms:created>
  <dcterms:modified xsi:type="dcterms:W3CDTF">2015-09-14T03:04:07Z</dcterms:modified>
</cp:coreProperties>
</file>