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66" r:id="rId5"/>
    <p:sldId id="272" r:id="rId6"/>
    <p:sldId id="273" r:id="rId7"/>
    <p:sldId id="281" r:id="rId8"/>
    <p:sldId id="276" r:id="rId9"/>
    <p:sldId id="277" r:id="rId10"/>
    <p:sldId id="275" r:id="rId11"/>
    <p:sldId id="287" r:id="rId12"/>
    <p:sldId id="279" r:id="rId13"/>
    <p:sldId id="268" r:id="rId14"/>
    <p:sldId id="278" r:id="rId15"/>
    <p:sldId id="271" r:id="rId16"/>
    <p:sldId id="288" r:id="rId17"/>
    <p:sldId id="264" r:id="rId18"/>
    <p:sldId id="282" r:id="rId19"/>
    <p:sldId id="283" r:id="rId20"/>
    <p:sldId id="286" r:id="rId21"/>
    <p:sldId id="28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gho Mo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07" autoAdjust="0"/>
    <p:restoredTop sz="94660"/>
  </p:normalViewPr>
  <p:slideViewPr>
    <p:cSldViewPr>
      <p:cViewPr varScale="1">
        <p:scale>
          <a:sx n="94" d="100"/>
          <a:sy n="94" d="100"/>
        </p:scale>
        <p:origin x="86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Preamble Design and Auto-Detection for 11ax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70728"/>
              </p:ext>
            </p:extLst>
          </p:nvPr>
        </p:nvGraphicFramePr>
        <p:xfrm>
          <a:off x="534988" y="2362200"/>
          <a:ext cx="8102600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1" name="Document" r:id="rId5" imgW="9012011" imgH="4206029" progId="Word.Document.8">
                  <p:embed/>
                </p:oleObj>
              </mc:Choice>
              <mc:Fallback>
                <p:oleObj name="Document" r:id="rId5" imgW="9012011" imgH="42060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62200"/>
                        <a:ext cx="8102600" cy="3775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184200"/>
            <a:ext cx="4395300" cy="329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for RL-SIG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924800" cy="1319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false detection increases as SNR increases for 11ac/11a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Even at a high SNR, over 4% of 11ac PPDUs </a:t>
            </a:r>
            <a:r>
              <a:rPr lang="en-US" sz="2000" dirty="0" smtClean="0"/>
              <a:t>are detected as 11ax PPDU due </a:t>
            </a:r>
            <a:r>
              <a:rPr lang="en-US" sz="2000" dirty="0"/>
              <a:t>to the high false </a:t>
            </a:r>
            <a:r>
              <a:rPr lang="en-US" sz="2000" dirty="0" smtClean="0"/>
              <a:t>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same trend is verified in AWGN (Appendix A)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6099351" y="5372019"/>
            <a:ext cx="21821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Most of 11n PPDUs can be filtered out in the repetition check since it has QBPSK symbol </a:t>
            </a:r>
            <a:endParaRPr lang="en-US" sz="1100" i="1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5331908" y="5734840"/>
            <a:ext cx="638291" cy="4307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Straight Arrow Connector 81"/>
          <p:cNvCxnSpPr>
            <a:endCxn id="79" idx="1"/>
          </p:cNvCxnSpPr>
          <p:nvPr/>
        </p:nvCxnSpPr>
        <p:spPr bwMode="auto">
          <a:xfrm flipV="1">
            <a:off x="5863257" y="5672101"/>
            <a:ext cx="236094" cy="9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Oval 88"/>
          <p:cNvSpPr/>
          <p:nvPr/>
        </p:nvSpPr>
        <p:spPr bwMode="auto">
          <a:xfrm>
            <a:off x="8281500" y="4222097"/>
            <a:ext cx="304800" cy="2804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051050" y="3632158"/>
            <a:ext cx="914400" cy="381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(BPSK)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1965450" y="3632158"/>
            <a:ext cx="914400" cy="3817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SIG-A1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(BPSK)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991386" y="3352800"/>
            <a:ext cx="8178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11ac PPDU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1051050" y="4495852"/>
            <a:ext cx="914400" cy="381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(BPSK)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1965450" y="4495852"/>
            <a:ext cx="914400" cy="3817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SIG-A1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(QBPSK)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991386" y="4216494"/>
            <a:ext cx="7665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11n PPDU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1051050" y="5359546"/>
            <a:ext cx="914400" cy="3817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(BPSK)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1965450" y="5359546"/>
            <a:ext cx="914400" cy="38179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Data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>
                <a:solidFill>
                  <a:schemeClr val="tx1"/>
                </a:solidFill>
              </a:rPr>
              <a:t>(QAM)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91386" y="5080188"/>
            <a:ext cx="7585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11a PPDU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198357" y="3886200"/>
            <a:ext cx="386012" cy="145929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11ax Receiver</a:t>
            </a:r>
          </a:p>
        </p:txBody>
      </p:sp>
      <p:sp>
        <p:nvSpPr>
          <p:cNvPr id="117" name="Right Arrow 116"/>
          <p:cNvSpPr/>
          <p:nvPr/>
        </p:nvSpPr>
        <p:spPr bwMode="auto">
          <a:xfrm>
            <a:off x="2990850" y="4424175"/>
            <a:ext cx="175706" cy="53419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9" name="Straight Arrow Connector 118"/>
          <p:cNvCxnSpPr/>
          <p:nvPr/>
        </p:nvCxnSpPr>
        <p:spPr bwMode="auto">
          <a:xfrm>
            <a:off x="3584369" y="4876800"/>
            <a:ext cx="4154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3584369" y="4419600"/>
            <a:ext cx="4154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3585787" y="4953000"/>
            <a:ext cx="833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Falsely Detected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as 11ax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565650" y="3697069"/>
            <a:ext cx="833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Correctly Detected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as others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60873" y="360810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60873" y="446195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60873" y="53454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818255" y="360810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818255" y="446195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818255" y="53454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522528" y="3805233"/>
            <a:ext cx="1040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About 4% </a:t>
            </a:r>
          </a:p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false detection</a:t>
            </a:r>
            <a:endParaRPr lang="en-US" sz="1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Detection for </a:t>
            </a:r>
            <a:r>
              <a:rPr lang="en-US" dirty="0" smtClean="0"/>
              <a:t>RL-SIG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08938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cs typeface="+mn-cs"/>
              </a:rPr>
              <a:t>In high SNR, 11ac PPDUs are falsely detected as 11ax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L-SIG </a:t>
            </a:r>
            <a:r>
              <a:rPr lang="en-US" b="1" dirty="0"/>
              <a:t>validity </a:t>
            </a:r>
            <a:r>
              <a:rPr lang="en-US" b="1" dirty="0" smtClean="0"/>
              <a:t>check does not work properly in high SNR</a:t>
            </a:r>
            <a:endParaRPr lang="en-US" b="1" dirty="0" smtClean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HE STA combines 11ac L-SIG and VHT-SIG-A1 (in MRC) for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If cross-correlation is high enough (according to our simulations, above 0), combined L-SIG + VHT-SIG-A1 successfully decodes as L-SIG.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VHT-SIG-A1 is not trellis terminated and acts as interference to L-SIG.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If combined second OFDM symbol (e.g. VHT-SIG-A1) is self-decodable (i.e. trellis terminated), the combined signal can be decoded either as L-SIG or the second OFDM symbol. (Appendix B)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L-SIG at 0dB (AWGN) can be decoded with 99.7% probability (Appendix C)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182613"/>
            <a:ext cx="4395300" cy="32928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743" y="3200400"/>
            <a:ext cx="4395300" cy="329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r>
              <a:rPr lang="en-US" dirty="0" smtClean="0"/>
              <a:t>False Detection for RL-SIG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1670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False detection and mis-detection probabilities trade-off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With a large repetition threshold </a:t>
            </a:r>
            <a:r>
              <a:rPr lang="el-GR" sz="1600" dirty="0"/>
              <a:t>α</a:t>
            </a:r>
            <a:r>
              <a:rPr lang="en-US" sz="1600" dirty="0"/>
              <a:t> (= </a:t>
            </a:r>
            <a:r>
              <a:rPr lang="en-US" sz="1600" dirty="0" smtClean="0"/>
              <a:t>tight repetition </a:t>
            </a:r>
            <a:r>
              <a:rPr lang="en-US" sz="1600" dirty="0"/>
              <a:t>check</a:t>
            </a:r>
            <a:r>
              <a:rPr lang="en-US" sz="1600" dirty="0" smtClean="0"/>
              <a:t>), the false detection is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But the mis-detection increases (more 11ax PPDUs are filtered out in the repetition check stage)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078700" y="4109009"/>
            <a:ext cx="893100" cy="1481932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36516" y="5524921"/>
            <a:ext cx="1383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False detection </a:t>
            </a:r>
          </a:p>
          <a:p>
            <a:r>
              <a:rPr lang="en-US" sz="1400" i="1" dirty="0" smtClean="0">
                <a:solidFill>
                  <a:schemeClr val="tx1"/>
                </a:solidFill>
              </a:rPr>
              <a:t>decreases with </a:t>
            </a:r>
            <a:r>
              <a:rPr lang="el-GR" sz="1400" i="1" dirty="0" smtClean="0">
                <a:solidFill>
                  <a:schemeClr val="tx1"/>
                </a:solidFill>
              </a:rPr>
              <a:t>α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6516671" y="4879172"/>
            <a:ext cx="1255729" cy="271793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176799" y="5026622"/>
            <a:ext cx="135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Mis-detection </a:t>
            </a:r>
          </a:p>
          <a:p>
            <a:r>
              <a:rPr lang="en-US" sz="1400" i="1" dirty="0" smtClean="0">
                <a:solidFill>
                  <a:schemeClr val="tx1"/>
                </a:solidFill>
              </a:rPr>
              <a:t>increases with </a:t>
            </a:r>
            <a:r>
              <a:rPr lang="el-GR" sz="1400" i="1" dirty="0" smtClean="0">
                <a:solidFill>
                  <a:schemeClr val="tx1"/>
                </a:solidFill>
              </a:rPr>
              <a:t>α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491268" y="4362975"/>
            <a:ext cx="230314" cy="20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9400" y="3505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>
                <a:solidFill>
                  <a:schemeClr val="tx1"/>
                </a:solidFill>
              </a:rPr>
              <a:t>Mis-detection </a:t>
            </a:r>
            <a:r>
              <a:rPr lang="en-US" sz="1200" i="1" smtClean="0">
                <a:solidFill>
                  <a:schemeClr val="tx1"/>
                </a:solidFill>
              </a:rPr>
              <a:t>is worse </a:t>
            </a:r>
            <a:r>
              <a:rPr lang="en-US" sz="1200" i="1">
                <a:solidFill>
                  <a:schemeClr val="tx1"/>
                </a:solidFill>
              </a:rPr>
              <a:t>than Non-Combined </a:t>
            </a:r>
            <a:r>
              <a:rPr lang="en-US" sz="1200" i="1" smtClean="0">
                <a:solidFill>
                  <a:schemeClr val="tx1"/>
                </a:solidFill>
              </a:rPr>
              <a:t>L-SIG PER</a:t>
            </a:r>
            <a:endParaRPr lang="en-US" sz="1200" i="1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2" idx="7"/>
          </p:cNvCxnSpPr>
          <p:nvPr/>
        </p:nvCxnSpPr>
        <p:spPr bwMode="auto">
          <a:xfrm flipV="1">
            <a:off x="6687853" y="3984652"/>
            <a:ext cx="706786" cy="407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406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the Signature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Good false detection probabilities in both indoor and outdoor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Always lower than 10</a:t>
            </a:r>
            <a:r>
              <a:rPr lang="en-US" sz="1600" baseline="30000" dirty="0" smtClean="0"/>
              <a:t>-3</a:t>
            </a:r>
            <a:r>
              <a:rPr lang="en-US" sz="1600" dirty="0" smtClean="0"/>
              <a:t> (regardless of SNR and PPDU types)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False detection that also checks SIG-A CRC is below 10</a:t>
            </a:r>
            <a:r>
              <a:rPr lang="en-US" sz="1600" baseline="30000" dirty="0" smtClean="0"/>
              <a:t>-4</a:t>
            </a:r>
            <a:endParaRPr lang="en-US" sz="16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209925"/>
            <a:ext cx="4395300" cy="3292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290" y="3209925"/>
            <a:ext cx="4395300" cy="329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84210" y="3828961"/>
            <a:ext cx="1905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Not seen above 10</a:t>
            </a:r>
            <a:r>
              <a:rPr lang="en-US" sz="1100" i="1" baseline="30000" dirty="0" smtClean="0">
                <a:solidFill>
                  <a:schemeClr val="tx1"/>
                </a:solidFill>
                <a:latin typeface="+mn-lt"/>
                <a:ea typeface="+mn-ea"/>
              </a:rPr>
              <a:t>-4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 when SIG-A CRC is checked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1865" y="3848011"/>
            <a:ext cx="18859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Not seen </a:t>
            </a:r>
            <a:r>
              <a:rPr lang="en-US" sz="1100" i="1" dirty="0" smtClean="0">
                <a:solidFill>
                  <a:schemeClr val="tx1"/>
                </a:solidFill>
              </a:rPr>
              <a:t>above </a:t>
            </a:r>
            <a:r>
              <a:rPr lang="en-US" sz="1100" i="1" dirty="0">
                <a:solidFill>
                  <a:schemeClr val="tx1"/>
                </a:solidFill>
              </a:rPr>
              <a:t>10</a:t>
            </a:r>
            <a:r>
              <a:rPr lang="en-US" sz="1100" i="1" baseline="30000" dirty="0">
                <a:solidFill>
                  <a:schemeClr val="tx1"/>
                </a:solidFill>
              </a:rPr>
              <a:t>-4 </a:t>
            </a:r>
            <a:r>
              <a:rPr lang="en-US" sz="1100" i="1" baseline="30000" dirty="0" smtClean="0">
                <a:solidFill>
                  <a:schemeClr val="tx1"/>
                </a:solidFill>
              </a:rPr>
              <a:t> 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when SIG-A CRC is checked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2" name="Left Brace 11"/>
          <p:cNvSpPr/>
          <p:nvPr/>
        </p:nvSpPr>
        <p:spPr bwMode="auto">
          <a:xfrm rot="10800000">
            <a:off x="3363596" y="3975947"/>
            <a:ext cx="167612" cy="273506"/>
          </a:xfrm>
          <a:prstGeom prst="leftBrace">
            <a:avLst>
              <a:gd name="adj1" fmla="val 2940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Left Brace 12"/>
          <p:cNvSpPr/>
          <p:nvPr/>
        </p:nvSpPr>
        <p:spPr bwMode="auto">
          <a:xfrm rot="10800000">
            <a:off x="7467600" y="3994997"/>
            <a:ext cx="167612" cy="273506"/>
          </a:xfrm>
          <a:prstGeom prst="leftBrace">
            <a:avLst>
              <a:gd name="adj1" fmla="val 2940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06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 in the RL-SIG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false detection probability increases with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Worst case: 11ac PPDU or 11a PPDU with BPSK data (e.g. management or control packet)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False detection results in loss of 11ac or 11a packet entirely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False detection can be mitigated with HE-SIG-A CRC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Results in more complex receiver architecture (due to potential 11n/11ac AGC symbol)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Benefits of early detection (right after L-SIG) lost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Complex receiver architecture &amp; optimization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order to get any MRC gains (from duplication), complex adaptive cross-correlation detection algorithms is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Implementation margin is likely to eat up any MRC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Robustness of the adaptive cross-correlation detection algorithm is questionable.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Detection algorithm must take into account channel characteristics, SNR, potential PPDU types,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0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Repeated L-SIG scheme, has high false detection probability for 11ac PPDUs and 11a BPSK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Requires complex receiver architecture to cope with false detection 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 dB MRC gain of L-SIG is washed away when taking into account false detection issues.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 wrong parameter configuration, even worst performance than single L-SIG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Future extension of PPDU formats is important and should be addressed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Extension of repeated L-SIG will be limited and may cause even more miss-detection/false detection 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Signature </a:t>
            </a:r>
            <a:r>
              <a:rPr lang="en-US" sz="2000" dirty="0"/>
              <a:t>symbol scheme is </a:t>
            </a:r>
            <a:r>
              <a:rPr lang="en-US" sz="2000" dirty="0" smtClean="0"/>
              <a:t>preferred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Simple implementation (no additional optimization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Robust performance under any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Great future extension ability (additional 6~8 bits for 11ax and future use)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4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auto-detection design (e.g. HE PPDU preamble design</a:t>
            </a:r>
            <a:r>
              <a:rPr lang="en-US" smtClean="0"/>
              <a:t>) </a:t>
            </a:r>
            <a:r>
              <a:rPr lang="en-US" smtClean="0"/>
              <a:t>shall take </a:t>
            </a:r>
            <a:r>
              <a:rPr lang="en-US" dirty="0" smtClean="0"/>
              <a:t>into account mis- and false </a:t>
            </a:r>
            <a:r>
              <a:rPr lang="en-US" dirty="0"/>
              <a:t>detection </a:t>
            </a:r>
            <a:r>
              <a:rPr lang="en-US" dirty="0" smtClean="0"/>
              <a:t>probabilities together with optimization complexity in the implementation?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sz="2000" dirty="0"/>
              <a:t>[1] </a:t>
            </a:r>
            <a:r>
              <a:rPr lang="en-US" sz="2000" dirty="0" smtClean="0"/>
              <a:t>11-15-0579r0, Preamble Design and Autodetection</a:t>
            </a:r>
          </a:p>
          <a:p>
            <a:pPr marL="0" indent="0"/>
            <a:r>
              <a:rPr lang="en-US" sz="2000" dirty="0" smtClean="0"/>
              <a:t>[2] 11-15-0643r0, Autodetection with Signature Symbol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/>
          <p:cNvCxnSpPr/>
          <p:nvPr/>
        </p:nvCxnSpPr>
        <p:spPr bwMode="auto">
          <a:xfrm>
            <a:off x="2176854" y="4558478"/>
            <a:ext cx="3033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176854" y="5653303"/>
            <a:ext cx="3033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A: Verification in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2" name="Flowchart: Decision 11"/>
          <p:cNvSpPr/>
          <p:nvPr/>
        </p:nvSpPr>
        <p:spPr bwMode="auto">
          <a:xfrm>
            <a:off x="1155881" y="4111041"/>
            <a:ext cx="1188720" cy="894874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Repetition Threshold &gt; 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α</a:t>
            </a:r>
            <a:endParaRPr kumimoji="0" lang="en-US" sz="11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1155881" y="5232928"/>
            <a:ext cx="1188720" cy="84075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MRC &amp; </a:t>
            </a:r>
            <a:br>
              <a:rPr lang="en-US" sz="900" dirty="0" smtClean="0"/>
            </a:br>
            <a:r>
              <a:rPr lang="en-US" sz="900" dirty="0" smtClean="0"/>
              <a:t>L-SIG Validity Check</a:t>
            </a:r>
          </a:p>
        </p:txBody>
      </p:sp>
      <p:cxnSp>
        <p:nvCxnSpPr>
          <p:cNvPr id="16" name="Straight Arrow Connector 15"/>
          <p:cNvCxnSpPr>
            <a:stCxn id="50" idx="2"/>
          </p:cNvCxnSpPr>
          <p:nvPr/>
        </p:nvCxnSpPr>
        <p:spPr bwMode="auto">
          <a:xfrm>
            <a:off x="1155881" y="3535649"/>
            <a:ext cx="594359" cy="379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750241" y="5005915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1746163" y="6071298"/>
            <a:ext cx="4079" cy="3133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718702" y="496155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8702" y="6123043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79816" y="4341483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79816" y="5427253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2456" y="2262886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L-SIG(1:24)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952004" y="2262885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SIG-A(1:48)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2456" y="2742728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Encoding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952004" y="2742728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Encoding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3" name="Straight Arrow Connector 32"/>
          <p:cNvCxnSpPr>
            <a:stCxn id="29" idx="2"/>
            <a:endCxn id="31" idx="0"/>
          </p:cNvCxnSpPr>
          <p:nvPr/>
        </p:nvCxnSpPr>
        <p:spPr bwMode="auto">
          <a:xfrm>
            <a:off x="1155881" y="2557645"/>
            <a:ext cx="0" cy="1850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stCxn id="30" idx="2"/>
            <a:endCxn id="32" idx="0"/>
          </p:cNvCxnSpPr>
          <p:nvPr/>
        </p:nvCxnSpPr>
        <p:spPr bwMode="auto">
          <a:xfrm>
            <a:off x="2445429" y="2557644"/>
            <a:ext cx="0" cy="185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>
            <a:stCxn id="51" idx="2"/>
          </p:cNvCxnSpPr>
          <p:nvPr/>
        </p:nvCxnSpPr>
        <p:spPr bwMode="auto">
          <a:xfrm flipH="1">
            <a:off x="1746163" y="3535649"/>
            <a:ext cx="699266" cy="3754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1155881" y="3037488"/>
            <a:ext cx="0" cy="1850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2445429" y="3037487"/>
            <a:ext cx="0" cy="185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662456" y="3240890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AWGN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952004" y="3240890"/>
            <a:ext cx="986850" cy="2947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AWGN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18494" y="3662286"/>
            <a:ext cx="60275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marL="0" marR="0" indent="0" algn="ctr" latinLnBrk="0">
              <a:lnSpc>
                <a:spcPct val="100000"/>
              </a:lnSpc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(1:48 )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81454" y="3662286"/>
            <a:ext cx="58702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marL="0" marR="0" indent="0" algn="ctr" latinLnBrk="0">
              <a:lnSpc>
                <a:spcPct val="100000"/>
              </a:lnSpc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(</a:t>
            </a:r>
            <a:r>
              <a:rPr lang="en-US" dirty="0" smtClean="0"/>
              <a:t>1:48)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369965" y="385244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FF"/>
                </a:solidFill>
              </a:rPr>
              <a:t>A</a:t>
            </a:r>
            <a:endParaRPr lang="en-US" sz="1600" i="1" dirty="0">
              <a:solidFill>
                <a:srgbClr val="0000FF"/>
              </a:solidFill>
            </a:endParaRPr>
          </a:p>
        </p:txBody>
      </p:sp>
      <p:cxnSp>
        <p:nvCxnSpPr>
          <p:cNvPr id="61" name="Straight Arrow Connector 60"/>
          <p:cNvCxnSpPr>
            <a:endCxn id="12" idx="0"/>
          </p:cNvCxnSpPr>
          <p:nvPr/>
        </p:nvCxnSpPr>
        <p:spPr bwMode="auto">
          <a:xfrm>
            <a:off x="1750240" y="3911055"/>
            <a:ext cx="1" cy="1999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359613" y="488954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FF"/>
                </a:solidFill>
              </a:rPr>
              <a:t>B</a:t>
            </a:r>
            <a:endParaRPr lang="en-US" sz="1600" i="1" dirty="0">
              <a:solidFill>
                <a:srgbClr val="0000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56655" y="6052248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FF"/>
                </a:solidFill>
              </a:rPr>
              <a:t>C</a:t>
            </a:r>
            <a:endParaRPr lang="en-US" sz="1600" i="1" dirty="0">
              <a:solidFill>
                <a:srgbClr val="0000FF"/>
              </a:solidFill>
            </a:endParaRPr>
          </a:p>
        </p:txBody>
      </p:sp>
      <p:sp>
        <p:nvSpPr>
          <p:cNvPr id="83" name="Rectangle 2"/>
          <p:cNvSpPr txBox="1">
            <a:spLocks noChangeArrowheads="1"/>
          </p:cNvSpPr>
          <p:nvPr/>
        </p:nvSpPr>
        <p:spPr bwMode="auto">
          <a:xfrm>
            <a:off x="3878262" y="1770167"/>
            <a:ext cx="4884738" cy="1354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False detection prob. (= C/A)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As SNR increases, the increase in the false detection can be seen as well in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This increase comes from the L-SIG validity check (See the ratio C/B the next page)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28600" y="1902023"/>
            <a:ext cx="335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kern="0" dirty="0" smtClean="0">
                <a:solidFill>
                  <a:schemeClr val="tx1"/>
                </a:solidFill>
              </a:rPr>
              <a:t>Simple bit-level realization of 11ac PPDUs</a:t>
            </a:r>
            <a:endParaRPr lang="en-US" sz="1400" kern="0" dirty="0">
              <a:solidFill>
                <a:schemeClr val="tx1"/>
              </a:solidFill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900" y="3200400"/>
            <a:ext cx="4395300" cy="3292800"/>
          </a:xfrm>
          <a:prstGeom prst="rect">
            <a:avLst/>
          </a:prstGeom>
        </p:spPr>
      </p:pic>
      <p:sp>
        <p:nvSpPr>
          <p:cNvPr id="112" name="Rectangle 111"/>
          <p:cNvSpPr/>
          <p:nvPr/>
        </p:nvSpPr>
        <p:spPr bwMode="auto">
          <a:xfrm>
            <a:off x="457200" y="2181225"/>
            <a:ext cx="2667000" cy="14524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71078" y="3720319"/>
            <a:ext cx="1563738" cy="3384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marL="0" marR="0" indent="0" algn="ctr" latinLnBrk="0">
              <a:lnSpc>
                <a:spcPct val="100000"/>
              </a:lnSpc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50" dirty="0"/>
              <a:t>take the first 48 modulated symbol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17662" y="4930057"/>
            <a:ext cx="1563738" cy="3384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marL="0" marR="0" indent="0" algn="ctr" latinLnBrk="0">
              <a:lnSpc>
                <a:spcPct val="100000"/>
              </a:lnSpc>
              <a:buNone/>
              <a:tabLst/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50" dirty="0" smtClean="0"/>
              <a:t>Combine two symbols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7550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A: </a:t>
            </a:r>
            <a:r>
              <a:rPr lang="en-US" dirty="0" smtClean="0"/>
              <a:t>Verification in AWGN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2057400"/>
            <a:ext cx="3736975" cy="106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Validity</a:t>
            </a:r>
            <a:r>
              <a:rPr lang="en-US" sz="1800"/>
              <a:t> check pass ratio = C/B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For </a:t>
            </a:r>
            <a:r>
              <a:rPr lang="en-US" sz="1600" dirty="0"/>
              <a:t>all SNRs</a:t>
            </a:r>
            <a:r>
              <a:rPr lang="en-US" sz="1600"/>
              <a:t>, </a:t>
            </a:r>
            <a:r>
              <a:rPr lang="en-US" sz="1600" smtClean="0"/>
              <a:t>it </a:t>
            </a:r>
            <a:r>
              <a:rPr lang="en-US" sz="1600"/>
              <a:t>has </a:t>
            </a:r>
            <a:r>
              <a:rPr lang="en-US" sz="1600" dirty="0"/>
              <a:t>over 80% pass </a:t>
            </a:r>
            <a:r>
              <a:rPr lang="en-US" sz="1600"/>
              <a:t>ratio </a:t>
            </a:r>
            <a:r>
              <a:rPr lang="en-US" sz="1600" smtClean="0">
                <a:cs typeface="+mn-cs"/>
              </a:rPr>
              <a:t>and </a:t>
            </a:r>
            <a:r>
              <a:rPr lang="en-US" sz="1600"/>
              <a:t>increases </a:t>
            </a:r>
            <a:r>
              <a:rPr lang="en-US" sz="1600" dirty="0"/>
              <a:t>with an increase in </a:t>
            </a:r>
            <a:r>
              <a:rPr lang="el-GR" sz="1600" dirty="0"/>
              <a:t>α</a:t>
            </a:r>
            <a:r>
              <a:rPr lang="en-US" sz="1600" dirty="0"/>
              <a:t> value</a:t>
            </a:r>
            <a:endParaRPr lang="en-US" sz="1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79762"/>
            <a:ext cx="4395300" cy="3292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179762"/>
            <a:ext cx="4395300" cy="3292800"/>
          </a:xfrm>
          <a:prstGeom prst="rect">
            <a:avLst/>
          </a:prstGeom>
        </p:spPr>
      </p:pic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685800" y="2057400"/>
            <a:ext cx="3962399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Repetition</a:t>
            </a:r>
            <a:r>
              <a:rPr lang="en-US" sz="1800" kern="0"/>
              <a:t> check </a:t>
            </a:r>
            <a:r>
              <a:rPr lang="en-US" sz="1800" kern="0" smtClean="0"/>
              <a:t>pass </a:t>
            </a:r>
            <a:r>
              <a:rPr lang="en-US" sz="1800" kern="0"/>
              <a:t>ratio = </a:t>
            </a:r>
            <a:r>
              <a:rPr lang="en-US" sz="1800" kern="0" smtClean="0"/>
              <a:t>B/A</a:t>
            </a: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/>
              <a:t>It </a:t>
            </a:r>
            <a:r>
              <a:rPr lang="en-US" sz="1600" kern="0" smtClean="0"/>
              <a:t>is </a:t>
            </a:r>
            <a:r>
              <a:rPr lang="en-US" sz="1600" kern="0" dirty="0"/>
              <a:t>mostly independent </a:t>
            </a:r>
            <a:r>
              <a:rPr lang="en-US" sz="1600" kern="0"/>
              <a:t>to SNR and  </a:t>
            </a:r>
            <a:r>
              <a:rPr lang="en-US" sz="1600" kern="0" smtClean="0"/>
              <a:t>varies </a:t>
            </a:r>
            <a:r>
              <a:rPr lang="en-US" sz="1600" kern="0" dirty="0"/>
              <a:t>significantly with </a:t>
            </a:r>
            <a:r>
              <a:rPr lang="el-GR" sz="1600" kern="0" dirty="0"/>
              <a:t>α</a:t>
            </a:r>
            <a:r>
              <a:rPr lang="en-US" sz="1600" kern="0" dirty="0"/>
              <a:t> value</a:t>
            </a:r>
          </a:p>
        </p:txBody>
      </p:sp>
    </p:spTree>
    <p:extLst>
      <p:ext uri="{BB962C8B-B14F-4D97-AF65-F5344CB8AC3E}">
        <p14:creationId xmlns:p14="http://schemas.microsoft.com/office/powerpoint/2010/main" val="21299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In the same platform, the previously proposed repeated L-SIG[1] and signature symbol schemes[2] are evaluated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repeated L-SIG scheme needs optimization efforts for repetition threshold considering a trade-off between false detection and mis-detection probabilities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signature symbol scheme shows reasonable performance in both mis-detection and false detection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For a simple implementation and future extension, the signature symbol scheme is more preferred than the repeated L-SIG scheme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B: Effect from SIG-A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the interfered symbol (SIG-A1) is a self-decodable (i.e. trellis terminated within the symbol) (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curve</a:t>
            </a:r>
            <a:r>
              <a:rPr lang="en-US" sz="2000" dirty="0"/>
              <a:t>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With </a:t>
            </a:r>
            <a:r>
              <a:rPr lang="en-US" sz="1600" dirty="0" smtClean="0"/>
              <a:t>some chances, </a:t>
            </a:r>
            <a:r>
              <a:rPr lang="en-US" sz="1600" dirty="0"/>
              <a:t>the decoding Trellis of the combined signal (L-SIG + SIG-A1) can follow SIG-A1’s because it is also self-decodable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the current 11a/11ac/11n </a:t>
            </a:r>
            <a:br>
              <a:rPr lang="en-US" sz="2000" dirty="0"/>
            </a:br>
            <a:r>
              <a:rPr lang="en-US" sz="2000" dirty="0"/>
              <a:t>SIG-A1 is a portion of longer</a:t>
            </a:r>
            <a:br>
              <a:rPr lang="en-US" sz="2000" dirty="0"/>
            </a:br>
            <a:r>
              <a:rPr lang="en-US" sz="2000" dirty="0"/>
              <a:t>encoded information (</a:t>
            </a:r>
            <a:r>
              <a:rPr lang="en-US" sz="2000" dirty="0">
                <a:solidFill>
                  <a:srgbClr val="FF0000"/>
                </a:solidFill>
              </a:rPr>
              <a:t>Red curve</a:t>
            </a:r>
            <a:r>
              <a:rPr lang="en-US" sz="2000" dirty="0"/>
              <a:t>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SIG-A1 is not self-decodable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Therefore, highly likely to be decoded</a:t>
            </a:r>
            <a:br>
              <a:rPr lang="en-US" sz="1600" dirty="0"/>
            </a:br>
            <a:r>
              <a:rPr lang="en-US" sz="1600" dirty="0"/>
              <a:t>as L-SIG and pass the L-SIG validity </a:t>
            </a:r>
            <a:br>
              <a:rPr lang="en-US" sz="1600" dirty="0"/>
            </a:br>
            <a:r>
              <a:rPr lang="en-US" sz="1600" dirty="0"/>
              <a:t>check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Therefore, the L-SIG content</a:t>
            </a:r>
            <a:br>
              <a:rPr lang="en-US" sz="2000" dirty="0"/>
            </a:br>
            <a:r>
              <a:rPr lang="en-US" sz="2000" dirty="0" smtClean="0"/>
              <a:t>check of the combined L-SIG </a:t>
            </a:r>
            <a:br>
              <a:rPr lang="en-US" sz="2000" dirty="0" smtClean="0"/>
            </a:br>
            <a:r>
              <a:rPr lang="en-US" sz="2000" dirty="0" smtClean="0"/>
              <a:t>is </a:t>
            </a:r>
            <a:r>
              <a:rPr lang="en-US" sz="2000" dirty="0"/>
              <a:t>not useful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300" y="3182613"/>
            <a:ext cx="4395300" cy="32928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8471853" y="3512820"/>
            <a:ext cx="192087" cy="2042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3683913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algn="ctr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50% chance of L-SIG validity check pass</a:t>
            </a:r>
          </a:p>
        </p:txBody>
      </p:sp>
    </p:spTree>
    <p:extLst>
      <p:ext uri="{BB962C8B-B14F-4D97-AF65-F5344CB8AC3E}">
        <p14:creationId xmlns:p14="http://schemas.microsoft.com/office/powerpoint/2010/main" val="2951425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C: </a:t>
            </a:r>
            <a:r>
              <a:rPr lang="en-US"/>
              <a:t>L-SIG PER </a:t>
            </a:r>
            <a:r>
              <a:rPr lang="en-US" smtClean="0"/>
              <a:t>in </a:t>
            </a:r>
            <a:r>
              <a:rPr lang="en-US" dirty="0"/>
              <a:t>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Approximately 99.7% of L-SIG symbols can be decoded correctly even at 0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0 dB is almost equivalent to the condition combining an L-SIG symbol with the same powered random symbol without noise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300" y="3200400"/>
            <a:ext cx="4395300" cy="32928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5484686" y="5625069"/>
            <a:ext cx="230314" cy="20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14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305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Repeated </a:t>
            </a:r>
            <a:r>
              <a:rPr lang="en-US" sz="2000" dirty="0" smtClean="0"/>
              <a:t>L-SIG (RL-SIG)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Modulating </a:t>
            </a:r>
            <a:r>
              <a:rPr lang="en-US" sz="1800" dirty="0"/>
              <a:t>the </a:t>
            </a:r>
            <a:r>
              <a:rPr lang="en-US" sz="1800" dirty="0" smtClean="0"/>
              <a:t>RL-SIG  </a:t>
            </a:r>
            <a:r>
              <a:rPr lang="en-US" sz="1800" dirty="0"/>
              <a:t>(</a:t>
            </a:r>
            <a:r>
              <a:rPr lang="en-US" sz="1800" dirty="0" smtClean="0"/>
              <a:t>L-SIG </a:t>
            </a:r>
            <a:r>
              <a:rPr lang="en-US" sz="1800" dirty="0"/>
              <a:t>repetition ) symbol with BPSK and rate ½ BCC.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Detection from both a repetition check and an L-SIG validity check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Signature symbol (SS)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One symbol, MCS 0, separately encoded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Signature of 10~12 fixed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Additional info. of 6~8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Detect from checking a known signature after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21" name="矩形 7"/>
          <p:cNvSpPr/>
          <p:nvPr/>
        </p:nvSpPr>
        <p:spPr bwMode="auto">
          <a:xfrm>
            <a:off x="5643880" y="2594571"/>
            <a:ext cx="720000" cy="685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L-SIG 4us</a:t>
            </a:r>
          </a:p>
        </p:txBody>
      </p:sp>
      <p:sp>
        <p:nvSpPr>
          <p:cNvPr id="22" name="矩形 8"/>
          <p:cNvSpPr/>
          <p:nvPr/>
        </p:nvSpPr>
        <p:spPr bwMode="auto">
          <a:xfrm>
            <a:off x="7083064" y="2594571"/>
            <a:ext cx="720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HE-SIGA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3" name="矩形 7"/>
          <p:cNvSpPr/>
          <p:nvPr/>
        </p:nvSpPr>
        <p:spPr bwMode="auto">
          <a:xfrm>
            <a:off x="6356625" y="2594571"/>
            <a:ext cx="7200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R-LSIG 4us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70825" y="229046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56625" y="2290465"/>
            <a:ext cx="778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2133" y="23138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3333CC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1" name="矩形 7"/>
          <p:cNvSpPr/>
          <p:nvPr/>
        </p:nvSpPr>
        <p:spPr bwMode="auto">
          <a:xfrm>
            <a:off x="5638800" y="4989513"/>
            <a:ext cx="720000" cy="685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L-SIG 4us</a:t>
            </a:r>
          </a:p>
        </p:txBody>
      </p:sp>
      <p:sp>
        <p:nvSpPr>
          <p:cNvPr id="32" name="矩形 8"/>
          <p:cNvSpPr/>
          <p:nvPr/>
        </p:nvSpPr>
        <p:spPr bwMode="auto">
          <a:xfrm>
            <a:off x="7083064" y="4989513"/>
            <a:ext cx="720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HE-SIGA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3" name="矩形 7"/>
          <p:cNvSpPr/>
          <p:nvPr/>
        </p:nvSpPr>
        <p:spPr bwMode="auto">
          <a:xfrm>
            <a:off x="6356625" y="4989513"/>
            <a:ext cx="720000" cy="685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Signature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4us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70825" y="465266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6625" y="4652665"/>
            <a:ext cx="778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82133" y="46760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3333CC"/>
                </a:solidFill>
                <a:latin typeface="Times New Roman" pitchFamily="18" charset="0"/>
                <a:ea typeface="+mn-ea"/>
                <a:cs typeface="Arial" charset="0"/>
              </a:rPr>
              <a:t>BPSK</a:t>
            </a:r>
            <a:endParaRPr lang="en-US" sz="1200" dirty="0">
              <a:solidFill>
                <a:srgbClr val="3333CC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94650" y="25908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94649" y="4989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Bandwidth : 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Multi-antenna transmission with CSD: 1x1, 2x1, and 4x1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Wireless channel: TGac D and UMi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Carrier frequency offset (CFO</a:t>
            </a:r>
            <a:r>
              <a:rPr lang="en-US" sz="2000" dirty="0"/>
              <a:t>): fixed at 40 </a:t>
            </a:r>
            <a:r>
              <a:rPr lang="en-US" sz="2000" dirty="0" smtClean="0"/>
              <a:t>ppm (@ 5GHz)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Phase noise (both at </a:t>
            </a:r>
            <a:r>
              <a:rPr lang="en-US" sz="2000" dirty="0" err="1" smtClean="0"/>
              <a:t>Tx</a:t>
            </a:r>
            <a:r>
              <a:rPr lang="en-US" sz="2000" dirty="0" smtClean="0"/>
              <a:t>/Rx): -41dBc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Real timing estimation &amp; synchronization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Signature symbol configuration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12 bits for signature, 6 bits for tail, and 6 bits for random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11ax detection algorithms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Explain in the following pages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SIG-A assumption: 34 payload + 6 tail + 8 CRC bits (2 OFDM symbol)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9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Algorithm for 11ax</a:t>
            </a:r>
            <a:br>
              <a:rPr lang="en-US" dirty="0" smtClean="0"/>
            </a:br>
            <a:r>
              <a:rPr lang="en-US" dirty="0" smtClean="0"/>
              <a:t>: Repeated L-SIG (RL-SIG)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840264" y="2372288"/>
            <a:ext cx="1188720" cy="4155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Timing/CFO compensation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840264" y="3006164"/>
            <a:ext cx="1188720" cy="3032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</a:rPr>
              <a:t>Equalization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483617" y="2232909"/>
            <a:ext cx="0" cy="3796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922245" y="2372288"/>
            <a:ext cx="5854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L-STF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2245" y="2981888"/>
            <a:ext cx="6014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L-LTF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Flowchart: Decision 13"/>
          <p:cNvSpPr/>
          <p:nvPr/>
        </p:nvSpPr>
        <p:spPr bwMode="auto">
          <a:xfrm>
            <a:off x="1840264" y="3564170"/>
            <a:ext cx="1188720" cy="894874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Repetition Threshold &gt; 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α</a:t>
            </a:r>
            <a:endParaRPr kumimoji="0" lang="en-US" sz="11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82775" y="4911634"/>
            <a:ext cx="1066800" cy="3845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</a:rPr>
              <a:t>Legacy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Detection</a:t>
            </a:r>
          </a:p>
        </p:txBody>
      </p:sp>
      <p:sp>
        <p:nvSpPr>
          <p:cNvPr id="16" name="Flowchart: Decision 15"/>
          <p:cNvSpPr/>
          <p:nvPr/>
        </p:nvSpPr>
        <p:spPr bwMode="auto">
          <a:xfrm>
            <a:off x="1840264" y="4686057"/>
            <a:ext cx="1188720" cy="84075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MRC &amp;</a:t>
            </a:r>
            <a:br>
              <a:rPr lang="en-US" sz="900" dirty="0" smtClean="0"/>
            </a:br>
            <a:r>
              <a:rPr lang="en-US" sz="900" dirty="0" smtClean="0"/>
              <a:t>L-SIG Validity Check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434624" y="2143688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2434624" y="2777564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434624" y="3316044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2434624" y="4459044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22"/>
          <p:cNvCxnSpPr>
            <a:stCxn id="14" idx="3"/>
            <a:endCxn id="15" idx="0"/>
          </p:cNvCxnSpPr>
          <p:nvPr/>
        </p:nvCxnSpPr>
        <p:spPr bwMode="auto">
          <a:xfrm>
            <a:off x="3028984" y="4011607"/>
            <a:ext cx="787191" cy="90002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15" idx="2"/>
          </p:cNvCxnSpPr>
          <p:nvPr/>
        </p:nvCxnSpPr>
        <p:spPr bwMode="auto">
          <a:xfrm>
            <a:off x="3816175" y="52962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2434623" y="5524427"/>
            <a:ext cx="1" cy="4587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403085" y="4414684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75287" y="3749997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16" idx="3"/>
            <a:endCxn id="15" idx="1"/>
          </p:cNvCxnSpPr>
          <p:nvPr/>
        </p:nvCxnSpPr>
        <p:spPr bwMode="auto">
          <a:xfrm flipV="1">
            <a:off x="3028984" y="5103922"/>
            <a:ext cx="253791" cy="2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975287" y="4853878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54505" y="5852409"/>
            <a:ext cx="172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22245" y="3667688"/>
            <a:ext cx="5677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L-SIG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38200" y="4048688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RL-SIG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403085" y="5576172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3516664" y="52962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4126264" y="52962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001791" y="5953688"/>
            <a:ext cx="861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11ax detect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20432" y="5953688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11n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24614" y="5953688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11ac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961953" y="5953688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30093" y="2656132"/>
            <a:ext cx="4456707" cy="2275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The same detection algorithm in [1]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Repetition threshold, </a:t>
            </a:r>
            <a:r>
              <a:rPr lang="el-GR" sz="2000" b="1" dirty="0" smtClean="0">
                <a:solidFill>
                  <a:srgbClr val="000000"/>
                </a:solidFill>
                <a:latin typeface="+mn-lt"/>
                <a:ea typeface="+mn-ea"/>
              </a:rPr>
              <a:t>α</a:t>
            </a:r>
            <a:endParaRPr lang="en-US" sz="2000" b="1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+mn-ea"/>
              </a:rPr>
              <a:t>Cross-correlation value btw. L-SIG and RL-SIG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L-SIG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validity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check</a:t>
            </a:r>
          </a:p>
          <a:p>
            <a: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+mn-ea"/>
              </a:rPr>
              <a:t>Parity = OK </a:t>
            </a:r>
          </a:p>
          <a:p>
            <a: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+mn-ea"/>
              </a:rPr>
              <a:t>L-Rate = 6Mbps </a:t>
            </a:r>
          </a:p>
          <a:p>
            <a: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+mn-lt"/>
                <a:ea typeface="+mn-ea"/>
              </a:rPr>
              <a:t>L-Length (mod 3) = 0</a:t>
            </a:r>
            <a:endParaRPr lang="en-US" sz="20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64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Algorithm for 11ax</a:t>
            </a:r>
            <a:br>
              <a:rPr lang="en-US" dirty="0"/>
            </a:br>
            <a:r>
              <a:rPr lang="en-US" dirty="0"/>
              <a:t>: </a:t>
            </a:r>
            <a:r>
              <a:rPr lang="en-US" dirty="0" smtClean="0"/>
              <a:t>Signature Symbol (SS)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958" y="2372288"/>
            <a:ext cx="4386656" cy="37221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same detection algorithm in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Signature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After decoding with the tail bits, the 12 bits are matched with the known signature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977849" y="2670410"/>
            <a:ext cx="1188720" cy="4155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Timing/CFO compensation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77849" y="3304286"/>
            <a:ext cx="1188720" cy="3032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</a:rPr>
              <a:t>Equalization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21202" y="2531031"/>
            <a:ext cx="0" cy="3024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59830" y="2670410"/>
            <a:ext cx="5854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L-STF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9830" y="3280010"/>
            <a:ext cx="6014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L-LTF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Flowchart: Decision 11"/>
          <p:cNvSpPr/>
          <p:nvPr/>
        </p:nvSpPr>
        <p:spPr bwMode="auto">
          <a:xfrm>
            <a:off x="1977849" y="4191000"/>
            <a:ext cx="1188720" cy="894874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Signature Check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420360" y="4446034"/>
            <a:ext cx="1066800" cy="3845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b="1" dirty="0" smtClean="0">
                <a:solidFill>
                  <a:schemeClr val="tx1"/>
                </a:solidFill>
              </a:rPr>
              <a:t>Legacy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Detection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572209" y="2441810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572209" y="3075686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endCxn id="12" idx="0"/>
          </p:cNvCxnSpPr>
          <p:nvPr/>
        </p:nvCxnSpPr>
        <p:spPr bwMode="auto">
          <a:xfrm>
            <a:off x="2572209" y="3614166"/>
            <a:ext cx="0" cy="5768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572209" y="5085874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3" idx="2"/>
          </p:cNvCxnSpPr>
          <p:nvPr/>
        </p:nvCxnSpPr>
        <p:spPr bwMode="auto">
          <a:xfrm>
            <a:off x="3953760" y="48306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540670" y="5041514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3166569" y="4638322"/>
            <a:ext cx="253791" cy="2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112872" y="4388278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92090" y="5453390"/>
            <a:ext cx="172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9830" y="3853190"/>
            <a:ext cx="5677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L-SIG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654249" y="48306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263849" y="4830610"/>
            <a:ext cx="0" cy="687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139376" y="5495538"/>
            <a:ext cx="861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11ax detect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58017" y="5488088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11n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62199" y="5488088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11ac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99538" y="5488088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11a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" y="4386590"/>
            <a:ext cx="1026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SIGNATURE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Mis-Detection &amp; False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Mis-detection in the 11ax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When an 11ax PPDU is transmitted, an 11ax device detects it as other types of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Two types of false detections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Type 1 (to see impacts to legacy devices): When an 11ax PPDU is transmitted, a probability that an 11ac (or 11n) device detects it as an 11ac (or 11n)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It should be checked if a new 11ax PPDU has unusual modulations in the position of 11n/11ac SIG-A symbols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Type 2 (to see impacts from legacy PPDUs): When an 11ac (or 11n or 11a) PPDU is transmitted, a probability that an 11ax device detects it as an 11ax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the type 2 false detection is considered.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Type 1 false detection has minimal system impact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7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190875"/>
            <a:ext cx="4395300" cy="32928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3200400"/>
            <a:ext cx="4395300" cy="329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Mis-Detection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708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RL-SIG shows 1.0~1.5 dB gain compared to the SS scheme due to MRC combining of two L-SIG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both schemes shows similar mis-detection curves to each of L-SIG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 bwMode="auto">
          <a:xfrm>
            <a:off x="8363700" y="4988044"/>
            <a:ext cx="304800" cy="2804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696695" y="4883151"/>
            <a:ext cx="185933" cy="1626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904856" y="4898707"/>
            <a:ext cx="396019" cy="888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225257" y="4717794"/>
            <a:ext cx="14097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L-SIG and </a:t>
            </a:r>
            <a:r>
              <a:rPr lang="en-US" sz="1100" i="1" dirty="0">
                <a:solidFill>
                  <a:schemeClr val="tx1"/>
                </a:solidFill>
                <a:latin typeface="+mn-lt"/>
                <a:ea typeface="+mn-ea"/>
              </a:rPr>
              <a:t>m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is-detection of SS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782" y="4766585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L-SIG and </a:t>
            </a:r>
            <a:r>
              <a:rPr lang="en-US" sz="1100" i="1" dirty="0">
                <a:solidFill>
                  <a:schemeClr val="tx1"/>
                </a:solidFill>
                <a:latin typeface="+mn-lt"/>
                <a:ea typeface="+mn-ea"/>
              </a:rPr>
              <a:t>m</a:t>
            </a: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is-detection of RL-SIG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24" name="Straight Arrow Connector 23"/>
          <p:cNvCxnSpPr>
            <a:stCxn id="16" idx="3"/>
          </p:cNvCxnSpPr>
          <p:nvPr/>
        </p:nvCxnSpPr>
        <p:spPr bwMode="auto">
          <a:xfrm flipH="1">
            <a:off x="8203362" y="5227397"/>
            <a:ext cx="204975" cy="133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046582" y="432453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747402" y="3800252"/>
            <a:ext cx="1873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1.0 dB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160882" y="4026964"/>
            <a:ext cx="266700" cy="297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172302" y="5360313"/>
            <a:ext cx="13085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Both schemes show error floors in UMi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6332042" y="4334286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214933" y="3707770"/>
            <a:ext cx="1873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1.5 dB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6446342" y="3969380"/>
            <a:ext cx="503736" cy="3649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2320085" y="4730613"/>
            <a:ext cx="185933" cy="1626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H="1">
            <a:off x="2100106" y="4869483"/>
            <a:ext cx="247208" cy="736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97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Mis-Detection </a:t>
            </a:r>
            <a:r>
              <a:rPr lang="en-US" dirty="0" smtClean="0"/>
              <a:t>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Both schemes show no serious degradation or other noticeable aspects in multi-antenna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Compared to 1x1 in TGac D, the 2x1 has approximately 1.0 dB gain @ 10</a:t>
            </a:r>
            <a:r>
              <a:rPr lang="en-US" sz="1600" baseline="30000" dirty="0" smtClean="0"/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Compared to 1x1 in UMi, the 4x1 has approximately 1.7dB gain @ 10</a:t>
            </a:r>
            <a:r>
              <a:rPr lang="en-US" sz="1600" baseline="30000" dirty="0" smtClean="0"/>
              <a:t>-1 </a:t>
            </a:r>
            <a:endParaRPr lang="en-US" sz="160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baseline="30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85" y="3182613"/>
            <a:ext cx="4395300" cy="32928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177852"/>
            <a:ext cx="4395300" cy="32928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 bwMode="auto">
          <a:xfrm>
            <a:off x="2132743" y="4324538"/>
            <a:ext cx="1580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271712" y="3756188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1.0 dB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2211753" y="4017798"/>
            <a:ext cx="205457" cy="3067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6248400" y="4324538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477000" y="3756188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eaLnBrk="1" hangingPunct="1">
              <a:spcBef>
                <a:spcPts val="500"/>
              </a:spcBef>
            </a:pPr>
            <a:r>
              <a:rPr lang="en-US" sz="1100" i="1" dirty="0" smtClean="0">
                <a:solidFill>
                  <a:schemeClr val="tx1"/>
                </a:solidFill>
                <a:latin typeface="+mn-lt"/>
                <a:ea typeface="+mn-ea"/>
              </a:rPr>
              <a:t>1.7 dB</a:t>
            </a:r>
            <a:endParaRPr lang="en-US" sz="1100" i="1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6417041" y="4017798"/>
            <a:ext cx="205457" cy="3067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230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12036</TotalTime>
  <Words>1755</Words>
  <Application>Microsoft Office PowerPoint</Application>
  <PresentationFormat>On-screen Show (4:3)</PresentationFormat>
  <Paragraphs>327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Office Theme</vt:lpstr>
      <vt:lpstr>Document</vt:lpstr>
      <vt:lpstr>Preamble Design and Auto-Detection for 11ax</vt:lpstr>
      <vt:lpstr>Abstract</vt:lpstr>
      <vt:lpstr>Introduction</vt:lpstr>
      <vt:lpstr>Simulation Environments</vt:lpstr>
      <vt:lpstr>Detection Algorithm for 11ax : Repeated L-SIG (RL-SIG)</vt:lpstr>
      <vt:lpstr>Detection Algorithm for 11ax : Signature Symbol (SS)</vt:lpstr>
      <vt:lpstr>Mis-Detection &amp; False Detection</vt:lpstr>
      <vt:lpstr>Mis-Detection Performance</vt:lpstr>
      <vt:lpstr>Mis-Detection Performance (cont’d)</vt:lpstr>
      <vt:lpstr>False Detection for RL-SIG</vt:lpstr>
      <vt:lpstr>False Detection for RL-SIG (cont’d)</vt:lpstr>
      <vt:lpstr>False Detection for RL-SIG (cont’d)</vt:lpstr>
      <vt:lpstr>False Detection in the Signature Symbol</vt:lpstr>
      <vt:lpstr>Potential Issues in the RL-SIG</vt:lpstr>
      <vt:lpstr>Conclusion</vt:lpstr>
      <vt:lpstr>Straw Poll</vt:lpstr>
      <vt:lpstr>References</vt:lpstr>
      <vt:lpstr>Appendix A: Verification in AWGN</vt:lpstr>
      <vt:lpstr>Appendix A: Verification in AWGN (cont’d)</vt:lpstr>
      <vt:lpstr>Appendix B: Effect from SIG-A Encoding</vt:lpstr>
      <vt:lpstr>Appendix C: L-SIG PER in AWGN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Design and Auto-Detection for 11ax</dc:title>
  <dc:creator>Daewon Lee</dc:creator>
  <cp:lastModifiedBy>Sungho Moon</cp:lastModifiedBy>
  <cp:revision>484</cp:revision>
  <cp:lastPrinted>1601-01-01T00:00:00Z</cp:lastPrinted>
  <dcterms:created xsi:type="dcterms:W3CDTF">2015-06-29T22:16:55Z</dcterms:created>
  <dcterms:modified xsi:type="dcterms:W3CDTF">2015-07-13T09:23:55Z</dcterms:modified>
</cp:coreProperties>
</file>