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491" r:id="rId3"/>
    <p:sldId id="498" r:id="rId4"/>
    <p:sldId id="493" r:id="rId5"/>
    <p:sldId id="494" r:id="rId6"/>
    <p:sldId id="497" r:id="rId7"/>
    <p:sldId id="496" r:id="rId8"/>
    <p:sldId id="479" r:id="rId9"/>
    <p:sldId id="480" r:id="rId10"/>
    <p:sldId id="481" r:id="rId11"/>
    <p:sldId id="482" r:id="rId12"/>
    <p:sldId id="483" r:id="rId13"/>
    <p:sldId id="484" r:id="rId14"/>
    <p:sldId id="485" r:id="rId15"/>
    <p:sldId id="486" r:id="rId16"/>
    <p:sldId id="487" r:id="rId17"/>
    <p:sldId id="488" r:id="rId18"/>
    <p:sldId id="490" r:id="rId19"/>
    <p:sldId id="489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80" d="100"/>
          <a:sy n="80" d="100"/>
        </p:scale>
        <p:origin x="6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1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dirty="0" smtClean="0"/>
              <a:t>Yakun Sun,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802.11-15/0817r0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19" y="781050"/>
            <a:ext cx="7772400" cy="609600"/>
          </a:xfrm>
        </p:spPr>
        <p:txBody>
          <a:bodyPr/>
          <a:lstStyle/>
          <a:p>
            <a:r>
              <a:rPr lang="en-US" dirty="0" smtClean="0"/>
              <a:t>P Matrix for HE-LTF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6750" y="15621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43000" y="176926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737396"/>
              </p:ext>
            </p:extLst>
          </p:nvPr>
        </p:nvGraphicFramePr>
        <p:xfrm>
          <a:off x="838200" y="2286000"/>
          <a:ext cx="7239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768299"/>
          </a:xfrm>
        </p:spPr>
        <p:txBody>
          <a:bodyPr/>
          <a:lstStyle/>
          <a:p>
            <a:r>
              <a:rPr lang="en-US" sz="3200" dirty="0" smtClean="0"/>
              <a:t>Option 1: Repeating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089"/>
            <a:ext cx="8001000" cy="13430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Each </a:t>
            </a:r>
            <a:r>
              <a:rPr lang="en-US" dirty="0" smtClean="0"/>
              <a:t>user selects an 11ac </a:t>
            </a:r>
            <a:r>
              <a:rPr lang="en-US" dirty="0" err="1"/>
              <a:t>N</a:t>
            </a:r>
            <a:r>
              <a:rPr lang="en-US" baseline="-25000" dirty="0" err="1"/>
              <a:t>sts</a:t>
            </a:r>
            <a:r>
              <a:rPr lang="en-US" dirty="0"/>
              <a:t> </a:t>
            </a:r>
            <a:r>
              <a:rPr lang="en-US" dirty="0" smtClean="0"/>
              <a:t>× N</a:t>
            </a:r>
            <a:r>
              <a:rPr lang="en-US" baseline="-25000" dirty="0" smtClean="0"/>
              <a:t>VHTLTF</a:t>
            </a:r>
            <a:r>
              <a:rPr lang="en-US" dirty="0" smtClean="0"/>
              <a:t> P matrix and generates HE-LTF symbols in its scheduled tones.</a:t>
            </a:r>
          </a:p>
          <a:p>
            <a:r>
              <a:rPr lang="en-US" dirty="0" smtClean="0"/>
              <a:t>Then circularly </a:t>
            </a:r>
            <a:r>
              <a:rPr lang="en-US" dirty="0"/>
              <a:t>repeat the generated HE-LTF symbols </a:t>
            </a:r>
            <a:r>
              <a:rPr lang="en-US" dirty="0" smtClean="0"/>
              <a:t>till all N</a:t>
            </a:r>
            <a:r>
              <a:rPr lang="en-US" baseline="-25000" dirty="0" smtClean="0"/>
              <a:t>HELTF</a:t>
            </a:r>
            <a:r>
              <a:rPr lang="en-US" dirty="0" smtClean="0"/>
              <a:t> </a:t>
            </a:r>
            <a:r>
              <a:rPr lang="en-US" dirty="0"/>
              <a:t>HE-LTF </a:t>
            </a:r>
            <a:r>
              <a:rPr lang="en-US" dirty="0" smtClean="0"/>
              <a:t>symbols are filled.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675130" y="6474572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173164" y="3185965"/>
            <a:ext cx="8790362" cy="2649345"/>
            <a:chOff x="173164" y="2969401"/>
            <a:chExt cx="8790362" cy="2649345"/>
          </a:xfrm>
        </p:grpSpPr>
        <p:sp>
          <p:nvSpPr>
            <p:cNvPr id="6" name="Rectangle 5"/>
            <p:cNvSpPr/>
            <p:nvPr/>
          </p:nvSpPr>
          <p:spPr bwMode="auto">
            <a:xfrm>
              <a:off x="173164" y="2969401"/>
              <a:ext cx="1179095" cy="2646947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2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Legacy Preamble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352260" y="2969402"/>
              <a:ext cx="1390940" cy="26469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1x HE</a:t>
              </a:r>
              <a:r>
                <a:rPr kumimoji="0" lang="en-US" sz="140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 Preamble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43200" y="2971800"/>
              <a:ext cx="1179095" cy="794084"/>
            </a:xfrm>
            <a:prstGeom prst="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HE-STF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43199" y="3765884"/>
              <a:ext cx="1179095" cy="421104"/>
            </a:xfrm>
            <a:prstGeom prst="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HE-STF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743199" y="4186988"/>
              <a:ext cx="1179095" cy="794084"/>
            </a:xfrm>
            <a:prstGeom prst="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HE-STF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743199" y="4981072"/>
              <a:ext cx="1179095" cy="637674"/>
            </a:xfrm>
            <a:prstGeom prst="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HE-STF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922295" y="2971800"/>
              <a:ext cx="1434348" cy="79408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HE-LTF</a:t>
              </a:r>
            </a:p>
            <a:p>
              <a:pPr algn="ctr"/>
              <a:r>
                <a:rPr lang="en-US" sz="1400" dirty="0" smtClean="0">
                  <a:solidFill>
                    <a:schemeClr val="tx2"/>
                  </a:solidFill>
                  <a:latin typeface="Arial" charset="0"/>
                </a:rPr>
                <a:t>P</a:t>
              </a:r>
              <a:r>
                <a:rPr lang="en-US" sz="1400" baseline="-25000" dirty="0" smtClean="0">
                  <a:solidFill>
                    <a:schemeClr val="tx2"/>
                  </a:solidFill>
                  <a:latin typeface="Arial" charset="0"/>
                </a:rPr>
                <a:t>Nsts1 </a:t>
              </a:r>
              <a:r>
                <a:rPr lang="en-US" sz="1400" baseline="-25000" dirty="0">
                  <a:solidFill>
                    <a:schemeClr val="tx2"/>
                  </a:solidFill>
                  <a:latin typeface="Arial" charset="0"/>
                </a:rPr>
                <a:t>x </a:t>
              </a:r>
              <a:r>
                <a:rPr lang="en-US" sz="1400" baseline="-25000" dirty="0" smtClean="0">
                  <a:solidFill>
                    <a:schemeClr val="tx2"/>
                  </a:solidFill>
                  <a:latin typeface="Arial" charset="0"/>
                </a:rPr>
                <a:t>N_VHTLTF1</a:t>
              </a:r>
              <a:endParaRPr lang="en-US" sz="1400" dirty="0">
                <a:solidFill>
                  <a:schemeClr val="tx2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922294" y="3765884"/>
              <a:ext cx="952919" cy="42110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HE-LTF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922294" y="4186988"/>
              <a:ext cx="1672389" cy="79408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HE-LTF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922294" y="4981072"/>
              <a:ext cx="1884234" cy="63767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HE-LTF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806529" y="2971800"/>
              <a:ext cx="3156997" cy="794084"/>
            </a:xfrm>
            <a:prstGeom prst="rect">
              <a:avLst/>
            </a:prstGeom>
            <a:solidFill>
              <a:srgbClr val="66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solidFill>
                    <a:schemeClr val="tx2"/>
                  </a:solidFill>
                  <a:latin typeface="Arial" charset="0"/>
                </a:rPr>
                <a:t>OFDMA-User-1 (Nsts_1)</a:t>
              </a: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806528" y="3765884"/>
              <a:ext cx="3156997" cy="421104"/>
            </a:xfrm>
            <a:prstGeom prst="rect">
              <a:avLst/>
            </a:prstGeom>
            <a:solidFill>
              <a:srgbClr val="66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OFDMA-User-2 (Nsts_2)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806528" y="4186988"/>
              <a:ext cx="3156997" cy="794084"/>
            </a:xfrm>
            <a:prstGeom prst="rect">
              <a:avLst/>
            </a:prstGeom>
            <a:solidFill>
              <a:srgbClr val="66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OFDMA-User-3 (Nsts_3)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806528" y="4981072"/>
              <a:ext cx="3156997" cy="637674"/>
            </a:xfrm>
            <a:prstGeom prst="rect">
              <a:avLst/>
            </a:prstGeom>
            <a:solidFill>
              <a:srgbClr val="66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OFDMA-User-4 (Nsts_4)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335141" y="2971800"/>
              <a:ext cx="471823" cy="794084"/>
            </a:xfrm>
            <a:prstGeom prst="rect">
              <a:avLst/>
            </a:prstGeom>
            <a:pattFill prst="pct75">
              <a:fgClr>
                <a:srgbClr val="66FF66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860757" y="3765885"/>
              <a:ext cx="945770" cy="421103"/>
            </a:xfrm>
            <a:prstGeom prst="rect">
              <a:avLst/>
            </a:prstGeom>
            <a:pattFill prst="pct75">
              <a:fgClr>
                <a:srgbClr val="66FF66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587744" y="4186987"/>
              <a:ext cx="219864" cy="794085"/>
            </a:xfrm>
            <a:prstGeom prst="rect">
              <a:avLst/>
            </a:prstGeom>
            <a:pattFill prst="pct75">
              <a:fgClr>
                <a:srgbClr val="66FF66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4391525" y="2971800"/>
              <a:ext cx="0" cy="79408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" name="Freeform 22"/>
          <p:cNvSpPr/>
          <p:nvPr/>
        </p:nvSpPr>
        <p:spPr bwMode="auto">
          <a:xfrm>
            <a:off x="4062202" y="2999867"/>
            <a:ext cx="1416106" cy="186791"/>
          </a:xfrm>
          <a:custGeom>
            <a:avLst/>
            <a:gdLst>
              <a:gd name="connsiteX0" fmla="*/ 0 w 1416106"/>
              <a:gd name="connsiteY0" fmla="*/ 299414 h 307506"/>
              <a:gd name="connsiteX1" fmla="*/ 695915 w 1416106"/>
              <a:gd name="connsiteY1" fmla="*/ 9 h 307506"/>
              <a:gd name="connsiteX2" fmla="*/ 1416106 w 1416106"/>
              <a:gd name="connsiteY2" fmla="*/ 307506 h 30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6106" h="307506">
                <a:moveTo>
                  <a:pt x="0" y="299414"/>
                </a:moveTo>
                <a:cubicBezTo>
                  <a:pt x="229948" y="149037"/>
                  <a:pt x="459897" y="-1340"/>
                  <a:pt x="695915" y="9"/>
                </a:cubicBezTo>
                <a:cubicBezTo>
                  <a:pt x="931933" y="1358"/>
                  <a:pt x="1174019" y="154432"/>
                  <a:pt x="1416106" y="307506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>
          <a:xfrm>
            <a:off x="6470668" y="6488186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29140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966535"/>
          </a:xfrm>
        </p:spPr>
        <p:txBody>
          <a:bodyPr/>
          <a:lstStyle/>
          <a:p>
            <a:r>
              <a:rPr lang="en-US" sz="3200" dirty="0" smtClean="0"/>
              <a:t>Option 2: Uniform Spreading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653"/>
            <a:ext cx="7772400" cy="1752600"/>
          </a:xfrm>
        </p:spPr>
        <p:txBody>
          <a:bodyPr/>
          <a:lstStyle/>
          <a:p>
            <a:r>
              <a:rPr lang="en-US" dirty="0"/>
              <a:t>Each user(s) applies the first </a:t>
            </a:r>
            <a:r>
              <a:rPr lang="en-US" dirty="0" err="1"/>
              <a:t>N</a:t>
            </a:r>
            <a:r>
              <a:rPr lang="en-US" baseline="-25000" dirty="0" err="1"/>
              <a:t>sts</a:t>
            </a:r>
            <a:r>
              <a:rPr lang="en-US" dirty="0"/>
              <a:t> rows of a “super” P </a:t>
            </a:r>
            <a:r>
              <a:rPr lang="en-US" dirty="0" smtClean="0"/>
              <a:t>matrix. </a:t>
            </a:r>
          </a:p>
          <a:p>
            <a:pPr lvl="1"/>
            <a:r>
              <a:rPr lang="en-US" dirty="0" smtClean="0"/>
              <a:t>“Super” P matrix </a:t>
            </a:r>
            <a:r>
              <a:rPr lang="en-US" dirty="0"/>
              <a:t>is determined in 11ac style by assuming </a:t>
            </a:r>
            <a:r>
              <a:rPr lang="en-US" dirty="0" smtClean="0"/>
              <a:t>size of </a:t>
            </a:r>
            <a:r>
              <a:rPr lang="en-US" dirty="0"/>
              <a:t> </a:t>
            </a:r>
            <a:r>
              <a:rPr lang="en-US" dirty="0" smtClean="0"/>
              <a:t>N</a:t>
            </a:r>
            <a:r>
              <a:rPr lang="en-US" baseline="-25000" dirty="0" smtClean="0"/>
              <a:t>HELTF</a:t>
            </a:r>
            <a:r>
              <a:rPr lang="en-US" dirty="0"/>
              <a:t> ×</a:t>
            </a:r>
            <a:r>
              <a:rPr lang="en-US" dirty="0" smtClean="0"/>
              <a:t> N</a:t>
            </a:r>
            <a:r>
              <a:rPr lang="en-US" baseline="-25000" dirty="0" smtClean="0"/>
              <a:t>HELTF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So P matrix is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sts</a:t>
            </a:r>
            <a:r>
              <a:rPr lang="en-US" dirty="0" smtClean="0"/>
              <a:t> </a:t>
            </a:r>
            <a:r>
              <a:rPr lang="en-US" dirty="0"/>
              <a:t>× </a:t>
            </a:r>
            <a:r>
              <a:rPr lang="en-US" dirty="0" smtClean="0"/>
              <a:t>N</a:t>
            </a:r>
            <a:r>
              <a:rPr lang="en-US" baseline="-25000" dirty="0" smtClean="0"/>
              <a:t>HELTF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43462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228600" y="3352800"/>
            <a:ext cx="8790362" cy="2651099"/>
            <a:chOff x="277438" y="3729798"/>
            <a:chExt cx="8790362" cy="2651099"/>
          </a:xfrm>
        </p:grpSpPr>
        <p:sp>
          <p:nvSpPr>
            <p:cNvPr id="6" name="Rectangle 5"/>
            <p:cNvSpPr/>
            <p:nvPr/>
          </p:nvSpPr>
          <p:spPr bwMode="auto">
            <a:xfrm>
              <a:off x="277438" y="3733949"/>
              <a:ext cx="1179095" cy="2646947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2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Legacy Preamble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456534" y="3733950"/>
              <a:ext cx="1390940" cy="26469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1x HE</a:t>
              </a:r>
              <a:r>
                <a:rPr kumimoji="0" lang="en-US" sz="140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 Preamble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47474" y="3729798"/>
              <a:ext cx="1179095" cy="794084"/>
            </a:xfrm>
            <a:prstGeom prst="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HE-STF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47473" y="4523882"/>
              <a:ext cx="1179095" cy="421104"/>
            </a:xfrm>
            <a:prstGeom prst="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HE-STF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47473" y="4944986"/>
              <a:ext cx="1179095" cy="794084"/>
            </a:xfrm>
            <a:prstGeom prst="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HE-STF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47473" y="5739070"/>
              <a:ext cx="1179095" cy="637674"/>
            </a:xfrm>
            <a:prstGeom prst="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HE-STF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026567" y="3729798"/>
              <a:ext cx="1884070" cy="79408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HE-LTF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solidFill>
                    <a:schemeClr val="tx2"/>
                  </a:solidFill>
                  <a:latin typeface="Arial" charset="0"/>
                </a:rPr>
                <a:t>P</a:t>
              </a:r>
              <a:r>
                <a:rPr lang="en-US" sz="1400" baseline="-25000" dirty="0" smtClean="0">
                  <a:solidFill>
                    <a:schemeClr val="tx2"/>
                  </a:solidFill>
                  <a:latin typeface="Arial" charset="0"/>
                </a:rPr>
                <a:t>Nsts1 x N_HELTF</a:t>
              </a: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026568" y="4523882"/>
              <a:ext cx="1884233" cy="42110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HE-LTF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026568" y="4944986"/>
              <a:ext cx="1884233" cy="79408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HE-LTF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026568" y="5739070"/>
              <a:ext cx="1884234" cy="63767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HE-LTF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910803" y="3729798"/>
              <a:ext cx="3156997" cy="794084"/>
            </a:xfrm>
            <a:prstGeom prst="rect">
              <a:avLst/>
            </a:prstGeom>
            <a:solidFill>
              <a:srgbClr val="66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solidFill>
                    <a:schemeClr val="tx2"/>
                  </a:solidFill>
                  <a:latin typeface="Arial" charset="0"/>
                </a:rPr>
                <a:t>OFDMA-User-1 (Nsts_1)</a:t>
              </a: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910802" y="4523882"/>
              <a:ext cx="3156997" cy="421104"/>
            </a:xfrm>
            <a:prstGeom prst="rect">
              <a:avLst/>
            </a:prstGeom>
            <a:solidFill>
              <a:srgbClr val="66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OFDMA-User-2 (Nsts_2)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910802" y="4944986"/>
              <a:ext cx="3156997" cy="794084"/>
            </a:xfrm>
            <a:prstGeom prst="rect">
              <a:avLst/>
            </a:prstGeom>
            <a:solidFill>
              <a:srgbClr val="66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OFDMA-User-3 (Nsts_3)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910802" y="5739070"/>
              <a:ext cx="3156997" cy="637674"/>
            </a:xfrm>
            <a:prstGeom prst="rect">
              <a:avLst/>
            </a:prstGeom>
            <a:solidFill>
              <a:srgbClr val="66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34" charset="-128"/>
                </a:rPr>
                <a:t>OFDMA-User-4 (Nsts_4)</a:t>
              </a:r>
            </a:p>
          </p:txBody>
        </p:sp>
      </p:grp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6441737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26003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891555"/>
          </a:xfrm>
        </p:spPr>
        <p:txBody>
          <a:bodyPr/>
          <a:lstStyle/>
          <a:p>
            <a:r>
              <a:rPr lang="en-US" sz="3200" dirty="0" smtClean="0"/>
              <a:t>Examples of Option 2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5933"/>
            <a:ext cx="7772400" cy="1014160"/>
          </a:xfrm>
        </p:spPr>
        <p:txBody>
          <a:bodyPr>
            <a:normAutofit/>
          </a:bodyPr>
          <a:lstStyle/>
          <a:p>
            <a:r>
              <a:rPr lang="en-US" dirty="0" smtClean="0"/>
              <a:t>Suppose N</a:t>
            </a:r>
            <a:r>
              <a:rPr lang="en-US" baseline="-25000" dirty="0" smtClean="0"/>
              <a:t>HELTF</a:t>
            </a:r>
            <a:r>
              <a:rPr lang="en-US" dirty="0" smtClean="0"/>
              <a:t> = 6. </a:t>
            </a:r>
          </a:p>
          <a:p>
            <a:r>
              <a:rPr lang="en-US" dirty="0" smtClean="0"/>
              <a:t>All users chooses the super P matrix as 11ac P</a:t>
            </a:r>
            <a:r>
              <a:rPr lang="en-US" baseline="-25000" dirty="0" smtClean="0"/>
              <a:t>6x6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20252" y="6496088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1295400" y="2640012"/>
            <a:ext cx="7086616" cy="2465388"/>
            <a:chOff x="1835150" y="3200400"/>
            <a:chExt cx="7086616" cy="2465388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/>
            </p:nvPr>
          </p:nvGraphicFramePr>
          <p:xfrm>
            <a:off x="1835150" y="3200400"/>
            <a:ext cx="4489450" cy="2465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Equation" r:id="rId3" imgW="2501640" imgH="1371600" progId="Equation.DSMT4">
                    <p:embed/>
                  </p:oleObj>
                </mc:Choice>
                <mc:Fallback>
                  <p:oleObj name="Equation" r:id="rId3" imgW="2501640" imgH="1371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835150" y="3200400"/>
                          <a:ext cx="4489450" cy="24653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6525956" y="3244076"/>
              <a:ext cx="6206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 for </a:t>
              </a:r>
            </a:p>
            <a:p>
              <a:r>
                <a:rPr lang="en-US" dirty="0" err="1" smtClean="0">
                  <a:solidFill>
                    <a:srgbClr val="FF0000"/>
                  </a:solidFill>
                </a:rPr>
                <a:t>Nsts</a:t>
              </a:r>
              <a:r>
                <a:rPr lang="en-US" dirty="0" smtClean="0">
                  <a:solidFill>
                    <a:srgbClr val="FF0000"/>
                  </a:solidFill>
                </a:rPr>
                <a:t>=1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3" name="Right Brace 12"/>
            <p:cNvSpPr/>
            <p:nvPr/>
          </p:nvSpPr>
          <p:spPr bwMode="auto">
            <a:xfrm>
              <a:off x="6324600" y="3200400"/>
              <a:ext cx="228600" cy="367099"/>
            </a:xfrm>
            <a:prstGeom prst="rightBrace">
              <a:avLst>
                <a:gd name="adj1" fmla="val 22272"/>
                <a:gd name="adj2" fmla="val 50000"/>
              </a:avLst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ight Brace 13"/>
            <p:cNvSpPr/>
            <p:nvPr/>
          </p:nvSpPr>
          <p:spPr bwMode="auto">
            <a:xfrm>
              <a:off x="7148644" y="3215507"/>
              <a:ext cx="199351" cy="1115193"/>
            </a:xfrm>
            <a:prstGeom prst="rightBrace">
              <a:avLst>
                <a:gd name="adj1" fmla="val 22272"/>
                <a:gd name="adj2" fmla="val 50000"/>
              </a:avLst>
            </a:prstGeom>
            <a:noFill/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68048" y="3648888"/>
              <a:ext cx="6206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P for </a:t>
              </a:r>
            </a:p>
            <a:p>
              <a:r>
                <a:rPr lang="en-US" dirty="0" err="1" smtClean="0">
                  <a:solidFill>
                    <a:srgbClr val="0000FF"/>
                  </a:solidFill>
                </a:rPr>
                <a:t>Nsts</a:t>
              </a:r>
              <a:r>
                <a:rPr lang="en-US" dirty="0" smtClean="0">
                  <a:solidFill>
                    <a:srgbClr val="0000FF"/>
                  </a:solidFill>
                </a:rPr>
                <a:t>=3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6" name="Right Brace 15"/>
            <p:cNvSpPr/>
            <p:nvPr/>
          </p:nvSpPr>
          <p:spPr bwMode="auto">
            <a:xfrm>
              <a:off x="8040161" y="3201257"/>
              <a:ext cx="189439" cy="2056543"/>
            </a:xfrm>
            <a:prstGeom prst="rightBrace">
              <a:avLst>
                <a:gd name="adj1" fmla="val 22272"/>
                <a:gd name="adj2" fmla="val 50000"/>
              </a:avLst>
            </a:prstGeom>
            <a:noFill/>
            <a:ln w="12700" cap="flat" cmpd="sng" algn="ctr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01083" y="3998695"/>
              <a:ext cx="6206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P for </a:t>
              </a:r>
            </a:p>
            <a:p>
              <a:r>
                <a:rPr lang="en-US" dirty="0" err="1" smtClean="0">
                  <a:solidFill>
                    <a:srgbClr val="008000"/>
                  </a:solidFill>
                </a:rPr>
                <a:t>Nsts</a:t>
              </a:r>
              <a:r>
                <a:rPr lang="en-US" dirty="0" smtClean="0">
                  <a:solidFill>
                    <a:srgbClr val="008000"/>
                  </a:solidFill>
                </a:rPr>
                <a:t>=5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2289175" y="3567499"/>
              <a:ext cx="423678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2289175" y="4330700"/>
              <a:ext cx="525462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2339725" y="5257800"/>
              <a:ext cx="596135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609616" y="5241067"/>
            <a:ext cx="7772400" cy="101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Reuse 11ac P matrices. No need to define new orthogonal matrices.</a:t>
            </a:r>
            <a:endParaRPr lang="en-US" kern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52848" y="6478871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22550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930443"/>
          </a:xfrm>
        </p:spPr>
        <p:txBody>
          <a:bodyPr/>
          <a:lstStyle/>
          <a:p>
            <a:r>
              <a:rPr lang="en-US" sz="3200" dirty="0" smtClean="0"/>
              <a:t>HE-LTF P Matrix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Option 1: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Option 2: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743200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341437" y="4267200"/>
          <a:ext cx="6269037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3" imgW="3492360" imgH="812520" progId="Equation.DSMT4">
                  <p:embed/>
                </p:oleObj>
              </mc:Choice>
              <mc:Fallback>
                <p:oleObj name="Equation" r:id="rId3" imgW="349236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41437" y="4267200"/>
                        <a:ext cx="6269037" cy="146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554327"/>
              </p:ext>
            </p:extLst>
          </p:nvPr>
        </p:nvGraphicFramePr>
        <p:xfrm>
          <a:off x="1203494" y="2463090"/>
          <a:ext cx="6818313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5" imgW="3797280" imgH="533160" progId="Equation.DSMT4">
                  <p:embed/>
                </p:oleObj>
              </mc:Choice>
              <mc:Fallback>
                <p:oleObj name="Equation" r:id="rId5" imgW="379728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03494" y="2463090"/>
                        <a:ext cx="6818313" cy="957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363075" y="6489607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36665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58333"/>
          </a:xfrm>
        </p:spPr>
        <p:txBody>
          <a:bodyPr/>
          <a:lstStyle/>
          <a:p>
            <a:r>
              <a:rPr lang="en-US" sz="3200" dirty="0" smtClean="0"/>
              <a:t>Comparison of Option 1 &amp; 2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501"/>
            <a:ext cx="7772400" cy="4646614"/>
          </a:xfrm>
        </p:spPr>
        <p:txBody>
          <a:bodyPr>
            <a:normAutofit/>
          </a:bodyPr>
          <a:lstStyle/>
          <a:p>
            <a:r>
              <a:rPr lang="en-US" dirty="0"/>
              <a:t>Option 1 and 2 are </a:t>
            </a:r>
            <a:r>
              <a:rPr lang="en-US" i="1" dirty="0"/>
              <a:t>not </a:t>
            </a:r>
            <a:r>
              <a:rPr lang="en-US" dirty="0"/>
              <a:t>equivalent only when </a:t>
            </a:r>
            <a:r>
              <a:rPr lang="en-US" dirty="0" smtClean="0"/>
              <a:t>N_VHTLTF </a:t>
            </a:r>
            <a:r>
              <a:rPr lang="en-US" dirty="0"/>
              <a:t>cannot divide N_HELTF. Namely:</a:t>
            </a:r>
          </a:p>
          <a:p>
            <a:pPr lvl="1"/>
            <a:r>
              <a:rPr lang="en-US" dirty="0"/>
              <a:t>N_HELTF = 6 and </a:t>
            </a:r>
            <a:r>
              <a:rPr lang="en-US" dirty="0" err="1"/>
              <a:t>Nss</a:t>
            </a:r>
            <a:r>
              <a:rPr lang="en-US" dirty="0"/>
              <a:t> = 3 or </a:t>
            </a:r>
            <a:r>
              <a:rPr lang="en-US" dirty="0" smtClean="0"/>
              <a:t>4 (N_VHTLTF = 4)</a:t>
            </a:r>
            <a:endParaRPr lang="en-US" dirty="0"/>
          </a:p>
          <a:p>
            <a:pPr lvl="1"/>
            <a:r>
              <a:rPr lang="en-US" dirty="0"/>
              <a:t>N_HELTF = 8 and </a:t>
            </a:r>
            <a:r>
              <a:rPr lang="en-US" dirty="0" err="1"/>
              <a:t>Nss</a:t>
            </a:r>
            <a:r>
              <a:rPr lang="en-US" dirty="0"/>
              <a:t> = 5 or 6 </a:t>
            </a:r>
            <a:r>
              <a:rPr lang="en-US" dirty="0" smtClean="0"/>
              <a:t>(N_VHTLTF = 6)</a:t>
            </a:r>
          </a:p>
          <a:p>
            <a:pPr lvl="1"/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A unified P matrix generation at transmitter for option 2.</a:t>
            </a:r>
          </a:p>
          <a:p>
            <a:pPr lvl="1"/>
            <a:r>
              <a:rPr lang="en-US" dirty="0" smtClean="0"/>
              <a:t>Apply a single P matrix for each RU (up to different numbers of rows)</a:t>
            </a:r>
            <a:endParaRPr lang="en-US" dirty="0"/>
          </a:p>
          <a:p>
            <a:pPr>
              <a:spcBef>
                <a:spcPts val="600"/>
              </a:spcBef>
            </a:pP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Noise suppression:</a:t>
            </a:r>
          </a:p>
          <a:p>
            <a:pPr lvl="1"/>
            <a:r>
              <a:rPr lang="en-US" dirty="0" smtClean="0"/>
              <a:t>Option 1 is not optimal in term of noise suppression, and the residual channel estimation error are colored across streams, due to the non-orthogonal P matrix.</a:t>
            </a:r>
          </a:p>
          <a:p>
            <a:pPr lvl="1"/>
            <a:r>
              <a:rPr lang="en-US" dirty="0" smtClean="0"/>
              <a:t>Option 2 always maximizes noise suppression (minimizes </a:t>
            </a:r>
            <a:r>
              <a:rPr lang="en-US" dirty="0" err="1" smtClean="0"/>
              <a:t>ChanEst</a:t>
            </a:r>
            <a:r>
              <a:rPr lang="en-US" dirty="0" smtClean="0"/>
              <a:t> MSE).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743200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477000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7950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sz="3200" dirty="0" smtClean="0"/>
              <a:t>Simulations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dirty="0" smtClean="0"/>
              <a:t>4x4 </a:t>
            </a:r>
            <a:r>
              <a:rPr lang="en-US" dirty="0">
                <a:solidFill>
                  <a:schemeClr val="tx2"/>
                </a:solidFill>
              </a:rPr>
              <a:t>with </a:t>
            </a:r>
            <a:r>
              <a:rPr lang="en-US" dirty="0" smtClean="0">
                <a:solidFill>
                  <a:schemeClr val="tx2"/>
                </a:solidFill>
              </a:rPr>
              <a:t>TxBF</a:t>
            </a:r>
            <a:r>
              <a:rPr lang="en-US" dirty="0"/>
              <a:t>, </a:t>
            </a:r>
            <a:r>
              <a:rPr lang="en-US" dirty="0" smtClean="0"/>
              <a:t>BCC </a:t>
            </a:r>
            <a:endParaRPr lang="en-US" dirty="0"/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20MHz, D_NLOS </a:t>
            </a:r>
            <a:r>
              <a:rPr lang="en-US" dirty="0" smtClean="0"/>
              <a:t>channel </a:t>
            </a:r>
            <a:endParaRPr lang="en-US" dirty="0"/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 smtClean="0"/>
              <a:t>Actual channel estimation, no other impairment</a:t>
            </a:r>
          </a:p>
          <a:p>
            <a:pPr eaLnBrk="1" hangingPunct="1">
              <a:spcBef>
                <a:spcPts val="600"/>
              </a:spcBef>
              <a:defRPr/>
            </a:pPr>
            <a:endParaRPr lang="en-US" dirty="0"/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 smtClean="0"/>
              <a:t>4x HELTF symbols:</a:t>
            </a:r>
            <a:endParaRPr lang="en-US" dirty="0"/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dirty="0" smtClean="0"/>
              <a:t>Option 1: 6 HELTF symbols with a 4x4 P matrix and a circular </a:t>
            </a:r>
            <a:r>
              <a:rPr lang="en-US" dirty="0"/>
              <a:t>repetition from 4 </a:t>
            </a:r>
            <a:r>
              <a:rPr lang="en-US" dirty="0" smtClean="0"/>
              <a:t>HELTF symbols</a:t>
            </a:r>
            <a:endParaRPr lang="en-US" dirty="0"/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dirty="0" smtClean="0"/>
              <a:t>Option 2: 6 HELTF symbols with a 4x6 P matrix</a:t>
            </a:r>
            <a:endParaRPr lang="en-US" dirty="0"/>
          </a:p>
          <a:p>
            <a:pPr lvl="1"/>
            <a:r>
              <a:rPr lang="en-US" dirty="0" smtClean="0"/>
              <a:t>Option 3: 4 HELTF symbols as a comparison</a:t>
            </a:r>
          </a:p>
          <a:p>
            <a:pPr lvl="2"/>
            <a:r>
              <a:rPr lang="en-US" dirty="0" smtClean="0"/>
              <a:t>This is to model another option of padding garbage for the last two HELTF symbols.</a:t>
            </a:r>
          </a:p>
          <a:p>
            <a:pPr lvl="2"/>
            <a:r>
              <a:rPr lang="en-US" dirty="0" smtClean="0"/>
              <a:t>This can also model </a:t>
            </a:r>
            <a:r>
              <a:rPr lang="en-US" smtClean="0"/>
              <a:t>a simple receiver </a:t>
            </a:r>
            <a:r>
              <a:rPr lang="en-US" dirty="0" smtClean="0"/>
              <a:t>ignoring the 2 circularly repeated HELTF symbols.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95600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363075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6966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5594"/>
          </a:xfrm>
        </p:spPr>
        <p:txBody>
          <a:bodyPr/>
          <a:lstStyle/>
          <a:p>
            <a:r>
              <a:rPr lang="en-US" sz="3200" dirty="0" smtClean="0"/>
              <a:t>Simulations (2)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0" y="5490646"/>
            <a:ext cx="7772400" cy="91179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Option 3 (4 HELTF symbols) have more than 1dB loss.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Option 2 has 0.5dB gain over option 1 for lower MCS and smaller gain in higher MCS.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476875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624858"/>
            <a:ext cx="504190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624859"/>
            <a:ext cx="504190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76874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3240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3200" dirty="0" smtClean="0"/>
              <a:t>Conclusions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options of generating P matrix for OFDMA HE-LTF are discussed.</a:t>
            </a:r>
          </a:p>
          <a:p>
            <a:endParaRPr lang="en-US" dirty="0" smtClean="0"/>
          </a:p>
          <a:p>
            <a:r>
              <a:rPr lang="en-US" dirty="0" smtClean="0"/>
              <a:t>Using a uniform “super” P matrix has the benefits of noise suppression and simpler signaling.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19400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379117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44260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US" sz="3200" dirty="0" smtClean="0"/>
              <a:t>References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US" dirty="0" smtClean="0"/>
              <a:t>[1] 11-15-0132-06-00ax-spec-framework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85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3200" dirty="0" smtClean="0"/>
              <a:t>Straw Poll #1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696200" cy="4191000"/>
          </a:xfrm>
        </p:spPr>
        <p:txBody>
          <a:bodyPr/>
          <a:lstStyle/>
          <a:p>
            <a:pPr lvl="0"/>
            <a:r>
              <a:rPr lang="en-US" dirty="0"/>
              <a:t>Do you support that in an OFDMA PPDU, using </a:t>
            </a:r>
            <a:r>
              <a:rPr lang="en-US" i="1" dirty="0"/>
              <a:t>N</a:t>
            </a:r>
            <a:r>
              <a:rPr lang="en-US" dirty="0"/>
              <a:t> HE-LTF symbols, an RU with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sts,total</a:t>
            </a:r>
            <a:r>
              <a:rPr lang="en-US" dirty="0" smtClean="0"/>
              <a:t> </a:t>
            </a:r>
            <a:r>
              <a:rPr lang="en-US" dirty="0"/>
              <a:t>shall use the first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sts,total</a:t>
            </a:r>
            <a:r>
              <a:rPr lang="en-US" dirty="0" smtClean="0"/>
              <a:t> </a:t>
            </a:r>
            <a:r>
              <a:rPr lang="en-US" dirty="0"/>
              <a:t>rows of the </a:t>
            </a:r>
            <a:r>
              <a:rPr lang="en-US" i="1" dirty="0" smtClean="0"/>
              <a:t>N × N</a:t>
            </a:r>
            <a:r>
              <a:rPr lang="en-US" dirty="0" smtClean="0"/>
              <a:t>          P </a:t>
            </a:r>
            <a:r>
              <a:rPr lang="en-US" dirty="0"/>
              <a:t>matrix?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476875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477000" y="6489868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6146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771525" y="8382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759480"/>
              </p:ext>
            </p:extLst>
          </p:nvPr>
        </p:nvGraphicFramePr>
        <p:xfrm>
          <a:off x="773113" y="1524000"/>
          <a:ext cx="7239000" cy="4210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292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457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990600"/>
          <a:ext cx="7620000" cy="54841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Choi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hy0117.choi@lge.com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19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095578"/>
              </p:ext>
            </p:extLst>
          </p:nvPr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39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824135"/>
              </p:ext>
            </p:extLst>
          </p:nvPr>
        </p:nvGraphicFramePr>
        <p:xfrm>
          <a:off x="682625" y="13716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749433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334" y="1066800"/>
          <a:ext cx="7772400" cy="53870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615199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72151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607109"/>
              </p:ext>
            </p:extLst>
          </p:nvPr>
        </p:nvGraphicFramePr>
        <p:xfrm>
          <a:off x="914400" y="1447800"/>
          <a:ext cx="7239000" cy="4806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528722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sz="3600" dirty="0" smtClean="0"/>
              <a:t>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HE-LTF has been agreed such that [1]:</a:t>
            </a:r>
          </a:p>
          <a:p>
            <a:pPr lvl="1"/>
            <a:r>
              <a:rPr lang="en-GB" dirty="0" smtClean="0"/>
              <a:t>“The </a:t>
            </a:r>
            <a:r>
              <a:rPr lang="en-GB" dirty="0"/>
              <a:t>HE-LTF shall adopt a structure of using P matrix in the data tones as in 11ac. In the data tones, every space-time stream is spread over all HE-LTF symbols by one row of the P matrix as defined in 11ac. Different space-time streams use different rows in P </a:t>
            </a:r>
            <a:r>
              <a:rPr lang="en-GB" dirty="0" smtClean="0"/>
              <a:t>matrix…”</a:t>
            </a:r>
            <a:endParaRPr lang="en-US" dirty="0"/>
          </a:p>
          <a:p>
            <a:pPr lvl="1"/>
            <a:endParaRPr lang="en-GB" smtClean="0"/>
          </a:p>
          <a:p>
            <a:pPr lvl="1"/>
            <a:r>
              <a:rPr lang="en-GB" smtClean="0"/>
              <a:t>“</a:t>
            </a:r>
            <a:r>
              <a:rPr lang="en-GB" dirty="0" smtClean="0"/>
              <a:t>In </a:t>
            </a:r>
            <a:r>
              <a:rPr lang="en-GB" dirty="0"/>
              <a:t>an HE PPDU, the HE-LTF section shall start at the same point of time and end at the same point of time across all </a:t>
            </a:r>
            <a:r>
              <a:rPr lang="en-GB" dirty="0" smtClean="0"/>
              <a:t>users…</a:t>
            </a:r>
            <a:r>
              <a:rPr lang="en-US" dirty="0" smtClean="0"/>
              <a:t>”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Focus </a:t>
            </a:r>
            <a:r>
              <a:rPr lang="en-US" dirty="0"/>
              <a:t>of these slides: How to align HE-LTF if different resource </a:t>
            </a:r>
            <a:r>
              <a:rPr lang="en-US" dirty="0" smtClean="0"/>
              <a:t>units have </a:t>
            </a:r>
            <a:r>
              <a:rPr lang="en-US" dirty="0"/>
              <a:t>different number of spatial streams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95600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399170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18841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09890"/>
          </a:xfrm>
        </p:spPr>
        <p:txBody>
          <a:bodyPr/>
          <a:lstStyle/>
          <a:p>
            <a:r>
              <a:rPr lang="en-US" sz="3200" dirty="0" smtClean="0"/>
              <a:t>Example of HE-LTF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19755"/>
            <a:ext cx="7772400" cy="16912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Suppose HELTF have N</a:t>
            </a:r>
            <a:r>
              <a:rPr lang="en-US" baseline="-25000" dirty="0" smtClean="0"/>
              <a:t>HELTF</a:t>
            </a:r>
            <a:r>
              <a:rPr lang="en-US" dirty="0" smtClean="0"/>
              <a:t> symbols, per the maximum number of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sts</a:t>
            </a:r>
            <a:r>
              <a:rPr lang="en-US" dirty="0" smtClean="0"/>
              <a:t> across users.</a:t>
            </a:r>
          </a:p>
          <a:p>
            <a:r>
              <a:rPr lang="en-US" dirty="0" smtClean="0"/>
              <a:t>AP can also intentionally signal a longer HE-LTF to boost channel estimation performance.</a:t>
            </a:r>
          </a:p>
          <a:p>
            <a:r>
              <a:rPr lang="en-US" dirty="0" smtClean="0"/>
              <a:t>If a user chooses P matrix by its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sts</a:t>
            </a:r>
            <a:r>
              <a:rPr lang="en-US" dirty="0" smtClean="0"/>
              <a:t>, it is a problem how to fill up to N</a:t>
            </a:r>
            <a:r>
              <a:rPr lang="en-US" baseline="-25000" dirty="0" smtClean="0"/>
              <a:t>HELTF</a:t>
            </a:r>
            <a:r>
              <a:rPr lang="en-US" dirty="0" smtClean="0"/>
              <a:t> symbols.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60319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52400" y="3421569"/>
            <a:ext cx="1179095" cy="264694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Legacy Preamble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331496" y="3421570"/>
            <a:ext cx="1390940" cy="26469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Full-20MHz HE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 Preamble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aseline="0" dirty="0" smtClean="0">
              <a:solidFill>
                <a:schemeClr val="tx2"/>
              </a:solidFill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aseline="0" dirty="0" smtClean="0">
                <a:solidFill>
                  <a:schemeClr val="tx2"/>
                </a:solidFill>
                <a:latin typeface="Arial" charset="0"/>
              </a:rPr>
              <a:t>(RLSIG,</a:t>
            </a:r>
            <a:r>
              <a:rPr lang="en-US" sz="1400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1400" baseline="0" dirty="0" smtClean="0">
                <a:solidFill>
                  <a:schemeClr val="tx2"/>
                </a:solidFill>
                <a:latin typeface="Arial" charset="0"/>
              </a:rPr>
              <a:t>HESIGA, HESIGB)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722436" y="3419314"/>
            <a:ext cx="1179095" cy="794084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HE-STF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722435" y="4213398"/>
            <a:ext cx="1179095" cy="421104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HE-STF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722435" y="4634502"/>
            <a:ext cx="1179095" cy="794084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HE-STF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722435" y="5428586"/>
            <a:ext cx="1179095" cy="637674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HE-STF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901531" y="3419314"/>
            <a:ext cx="1434348" cy="79408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HE-LTF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01530" y="4213398"/>
            <a:ext cx="938463" cy="42110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HE-LTF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901530" y="4634502"/>
            <a:ext cx="1672389" cy="79408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HE-LTF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901530" y="5428586"/>
            <a:ext cx="1884234" cy="63767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HE-LTF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85765" y="3419314"/>
            <a:ext cx="3156997" cy="794084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tx2"/>
                </a:solidFill>
                <a:latin typeface="Arial" charset="0"/>
              </a:rPr>
              <a:t>OFDMA-User-1 (Nsts_1)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785764" y="4213398"/>
            <a:ext cx="3156997" cy="421104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OFDMA-User-2 (Nsts_2)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785764" y="4634502"/>
            <a:ext cx="3156997" cy="794084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OFDMA-User-3 (Nsts_3)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785764" y="5428586"/>
            <a:ext cx="3156997" cy="637674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34" charset="-128"/>
              </a:rPr>
              <a:t>OFDMA-User-4 (Nsts_4)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319123" y="3419314"/>
            <a:ext cx="471823" cy="7940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839993" y="4213399"/>
            <a:ext cx="945770" cy="42110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570623" y="4634501"/>
            <a:ext cx="219864" cy="79408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3867116" y="6162511"/>
            <a:ext cx="1884234" cy="1203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878866" y="6138446"/>
            <a:ext cx="17896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tx2"/>
                </a:solidFill>
              </a:rPr>
              <a:t>N_HELTF symbols</a:t>
            </a:r>
            <a:endParaRPr lang="en-US" sz="1600" b="0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61627" y="3708070"/>
            <a:ext cx="276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?</a:t>
            </a:r>
            <a:endParaRPr lang="en-US" sz="1600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35050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107439</TotalTime>
  <Words>1859</Words>
  <Application>Microsoft Office PowerPoint</Application>
  <PresentationFormat>On-screen Show (4:3)</PresentationFormat>
  <Paragraphs>569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ＭＳ Ｐゴシック</vt:lpstr>
      <vt:lpstr>Arial</vt:lpstr>
      <vt:lpstr>Calibri</vt:lpstr>
      <vt:lpstr>Times New Roman</vt:lpstr>
      <vt:lpstr>802-11-Submission</vt:lpstr>
      <vt:lpstr>Equation</vt:lpstr>
      <vt:lpstr>P Matrix for HE-LTF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Overview</vt:lpstr>
      <vt:lpstr>Example of HE-LTF</vt:lpstr>
      <vt:lpstr>Option 1: Repeating</vt:lpstr>
      <vt:lpstr>Option 2: Uniform Spreading</vt:lpstr>
      <vt:lpstr>Examples of Option 2</vt:lpstr>
      <vt:lpstr>HE-LTF P Matrix</vt:lpstr>
      <vt:lpstr>Comparison of Option 1 &amp; 2</vt:lpstr>
      <vt:lpstr>Simulations</vt:lpstr>
      <vt:lpstr>Simulations (2)</vt:lpstr>
      <vt:lpstr>Conclusions</vt:lpstr>
      <vt:lpstr>References</vt:lpstr>
      <vt:lpstr>Straw Poll #1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Yakun Sun</cp:lastModifiedBy>
  <cp:revision>1804</cp:revision>
  <cp:lastPrinted>1998-02-10T13:28:06Z</cp:lastPrinted>
  <dcterms:created xsi:type="dcterms:W3CDTF">2007-05-21T21:00:37Z</dcterms:created>
  <dcterms:modified xsi:type="dcterms:W3CDTF">2015-07-13T08:06:51Z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