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19"/>
  </p:notesMasterIdLst>
  <p:handoutMasterIdLst>
    <p:handoutMasterId r:id="rId20"/>
  </p:handoutMasterIdLst>
  <p:sldIdLst>
    <p:sldId id="256" r:id="rId5"/>
    <p:sldId id="356" r:id="rId6"/>
    <p:sldId id="366" r:id="rId7"/>
    <p:sldId id="368" r:id="rId8"/>
    <p:sldId id="365" r:id="rId9"/>
    <p:sldId id="360" r:id="rId10"/>
    <p:sldId id="361" r:id="rId11"/>
    <p:sldId id="362" r:id="rId12"/>
    <p:sldId id="329" r:id="rId13"/>
    <p:sldId id="343" r:id="rId14"/>
    <p:sldId id="358" r:id="rId15"/>
    <p:sldId id="355" r:id="rId16"/>
    <p:sldId id="352" r:id="rId17"/>
    <p:sldId id="312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8897" autoAdjust="0"/>
    <p:restoredTop sz="92462" autoAdjust="0"/>
  </p:normalViewPr>
  <p:slideViewPr>
    <p:cSldViewPr>
      <p:cViewPr>
        <p:scale>
          <a:sx n="60" d="100"/>
          <a:sy n="60" d="100"/>
        </p:scale>
        <p:origin x="-1410" y="-2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0" y="2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49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802.11-14/YYYr0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Songnam Hong,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802.11-14/YYYr0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Songnam Hong, Ericsson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Songnam Hong, Ericsson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295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19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19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19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This provides optimal performance but may require extensive feedback. In the case of a single precoder, the problem becomes the following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6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08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832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Songnam Hong, Ericsson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2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531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01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63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98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1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33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69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25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18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</a:t>
            </a:r>
            <a:r>
              <a:rPr lang="en-US" dirty="0" smtClean="0"/>
              <a:t>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94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909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0590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593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797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9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5304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488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287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4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6237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707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831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92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634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5662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066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738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586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4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6149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3443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549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8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802.11-15/0808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8B49-0CA6-41D8-944F-3BDA40EE0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0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F5CF9-D1FB-45C5-B0CA-87CE2B060C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9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Songnam Hong, Ericsson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64CBD-B3A8-4C1B-AC9E-E1A4AE48E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61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0075" y="1155973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Frequency-independent </a:t>
            </a:r>
            <a:r>
              <a:rPr lang="en-US" dirty="0" smtClean="0"/>
              <a:t>Digital Precoder for </a:t>
            </a:r>
            <a:r>
              <a:rPr lang="en-US" dirty="0"/>
              <a:t>Hybrid MIMO Precoding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267725"/>
              </p:ext>
            </p:extLst>
          </p:nvPr>
        </p:nvGraphicFramePr>
        <p:xfrm>
          <a:off x="528638" y="3000375"/>
          <a:ext cx="7986712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4" name="Document" r:id="rId4" imgW="8473020" imgH="2790033" progId="Word.Document.8">
                  <p:embed/>
                </p:oleObj>
              </mc:Choice>
              <mc:Fallback>
                <p:oleObj name="Document" r:id="rId4" imgW="8473020" imgH="27900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000375"/>
                        <a:ext cx="7986712" cy="262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995936" y="2564904"/>
            <a:ext cx="48245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For each location, two rate values are calculated: </a:t>
            </a:r>
            <a:r>
              <a:rPr lang="en-US" sz="1600" dirty="0" smtClean="0">
                <a:solidFill>
                  <a:schemeClr val="tx1"/>
                </a:solidFill>
              </a:rPr>
              <a:t>Rates </a:t>
            </a:r>
            <a:r>
              <a:rPr lang="en-US" sz="1600" dirty="0" smtClean="0">
                <a:solidFill>
                  <a:schemeClr val="tx1"/>
                </a:solidFill>
              </a:rPr>
              <a:t>achieved with solving Optimization Problem 1 and 2 (frequency-dependent and frequency-independent digital precoder). </a:t>
            </a:r>
          </a:p>
          <a:p>
            <a:pPr marL="1085850" lvl="1" indent="-342900">
              <a:buAutoNum type="arabicParenR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Results are generated for varying total transmit power values.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5536" y="1784725"/>
            <a:ext cx="307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800" b="1" dirty="0">
                <a:solidFill>
                  <a:srgbClr val="000000"/>
                </a:solidFill>
              </a:rPr>
              <a:t>Studio </a:t>
            </a:r>
            <a:r>
              <a:rPr lang="en-US" sz="1800" b="1" dirty="0" smtClean="0">
                <a:solidFill>
                  <a:srgbClr val="000000"/>
                </a:solidFill>
              </a:rPr>
              <a:t>apartment </a:t>
            </a:r>
            <a:r>
              <a:rPr lang="en-US" sz="1800" b="1" dirty="0">
                <a:solidFill>
                  <a:srgbClr val="000000"/>
                </a:solidFill>
              </a:rPr>
              <a:t>room </a:t>
            </a:r>
            <a:r>
              <a:rPr lang="en-US" sz="1800" b="1" dirty="0" smtClean="0">
                <a:solidFill>
                  <a:srgbClr val="000000"/>
                </a:solidFill>
              </a:rPr>
              <a:t>plan: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71339" y="2266946"/>
            <a:ext cx="2884187" cy="4000500"/>
            <a:chOff x="1552968" y="1706940"/>
            <a:chExt cx="2884187" cy="4000500"/>
          </a:xfrm>
        </p:grpSpPr>
        <p:grpSp>
          <p:nvGrpSpPr>
            <p:cNvPr id="25" name="Group 24"/>
            <p:cNvGrpSpPr/>
            <p:nvPr/>
          </p:nvGrpSpPr>
          <p:grpSpPr>
            <a:xfrm>
              <a:off x="1552968" y="1706940"/>
              <a:ext cx="2884187" cy="4000500"/>
              <a:chOff x="1932058" y="1300708"/>
              <a:chExt cx="2884187" cy="4000500"/>
            </a:xfrm>
          </p:grpSpPr>
          <p:pic>
            <p:nvPicPr>
              <p:cNvPr id="34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399" r="21529"/>
              <a:stretch/>
            </p:blipFill>
            <p:spPr bwMode="auto">
              <a:xfrm>
                <a:off x="1932058" y="1300708"/>
                <a:ext cx="2884187" cy="4000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8" name="Oval 47"/>
              <p:cNvSpPr/>
              <p:nvPr/>
            </p:nvSpPr>
            <p:spPr bwMode="auto">
              <a:xfrm>
                <a:off x="4258568" y="1791866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 bwMode="auto">
              <a:xfrm>
                <a:off x="3340407" y="4584775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 bwMode="auto">
              <a:xfrm>
                <a:off x="2457480" y="3174876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 bwMode="auto">
              <a:xfrm>
                <a:off x="2523552" y="2257684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 bwMode="auto">
              <a:xfrm>
                <a:off x="4222372" y="2257684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 bwMode="auto">
              <a:xfrm>
                <a:off x="4231426" y="3172019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341732" y="2049167"/>
              <a:ext cx="4705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</a:t>
              </a:r>
              <a:r>
                <a:rPr lang="en-US" sz="1600" dirty="0" smtClean="0">
                  <a:solidFill>
                    <a:schemeClr val="tx1"/>
                  </a:solidFill>
                </a:rPr>
                <a:t>x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30255" y="2492076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78133" y="3179238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21021" y="2354115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14394" y="3335170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879402" y="4670332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588500" y="3256320"/>
            <a:ext cx="470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Tx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2026669" y="3428719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65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755576" y="1299444"/>
            <a:ext cx="1394771" cy="1919940"/>
            <a:chOff x="6762306" y="304799"/>
            <a:chExt cx="2179675" cy="3000375"/>
          </a:xfrm>
        </p:grpSpPr>
        <p:pic>
          <p:nvPicPr>
            <p:cNvPr id="33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75" r="21241"/>
            <a:stretch/>
          </p:blipFill>
          <p:spPr bwMode="auto">
            <a:xfrm>
              <a:off x="6762306" y="304799"/>
              <a:ext cx="2179675" cy="300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8490589" y="628651"/>
              <a:ext cx="98341" cy="10850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5148064" y="1378700"/>
            <a:ext cx="1394771" cy="1919940"/>
            <a:chOff x="6762306" y="304799"/>
            <a:chExt cx="2179675" cy="3000375"/>
          </a:xfrm>
        </p:grpSpPr>
        <p:pic>
          <p:nvPicPr>
            <p:cNvPr id="3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75" r="21241"/>
            <a:stretch/>
          </p:blipFill>
          <p:spPr bwMode="auto">
            <a:xfrm>
              <a:off x="6762306" y="304799"/>
              <a:ext cx="2179675" cy="300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8490594" y="628651"/>
              <a:ext cx="91711" cy="10119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Oval 16"/>
          <p:cNvSpPr/>
          <p:nvPr/>
        </p:nvSpPr>
        <p:spPr bwMode="auto">
          <a:xfrm>
            <a:off x="1862309" y="1733575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47664" y="1578278"/>
            <a:ext cx="20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247234" y="2146573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85547" y="2010326"/>
            <a:ext cx="20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98640"/>
            <a:ext cx="4000500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585" y="3298640"/>
            <a:ext cx="4000500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76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grpSp>
        <p:nvGrpSpPr>
          <p:cNvPr id="32" name="Group 31"/>
          <p:cNvGrpSpPr>
            <a:grpSpLocks noChangeAspect="1"/>
          </p:cNvGrpSpPr>
          <p:nvPr/>
        </p:nvGrpSpPr>
        <p:grpSpPr>
          <a:xfrm>
            <a:off x="2044103" y="1491652"/>
            <a:ext cx="1394771" cy="1919940"/>
            <a:chOff x="6762306" y="304799"/>
            <a:chExt cx="2179675" cy="3000375"/>
          </a:xfrm>
        </p:grpSpPr>
        <p:pic>
          <p:nvPicPr>
            <p:cNvPr id="33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275" r="21241"/>
            <a:stretch/>
          </p:blipFill>
          <p:spPr bwMode="auto">
            <a:xfrm>
              <a:off x="6762306" y="304799"/>
              <a:ext cx="2179675" cy="300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8490581" y="628650"/>
              <a:ext cx="110494" cy="12192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Oval 11"/>
          <p:cNvSpPr/>
          <p:nvPr/>
        </p:nvSpPr>
        <p:spPr bwMode="auto">
          <a:xfrm>
            <a:off x="2715290" y="3037468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22577" y="2722151"/>
            <a:ext cx="20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88024" y="1863983"/>
            <a:ext cx="41764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 all locations, the loss is minimal: a single digital precoder performs very close to an optimized digital precoder per subcarrier.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This is mostly due to the frequency selectivity of the channel being low enough so that power allocation across subcarriers is not </a:t>
            </a:r>
            <a:r>
              <a:rPr lang="en-US" sz="1600" dirty="0" smtClean="0">
                <a:solidFill>
                  <a:schemeClr val="tx1"/>
                </a:solidFill>
              </a:rPr>
              <a:t>crucial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In Open-loop MIMO (no precoding at </a:t>
            </a:r>
            <a:r>
              <a:rPr lang="en-US" sz="1600" dirty="0" err="1" smtClean="0">
                <a:solidFill>
                  <a:schemeClr val="tx1"/>
                </a:solidFill>
              </a:rPr>
              <a:t>Tx</a:t>
            </a:r>
            <a:r>
              <a:rPr lang="en-US" sz="1600" dirty="0" smtClean="0">
                <a:solidFill>
                  <a:schemeClr val="tx1"/>
                </a:solidFill>
              </a:rPr>
              <a:t>),  we observed that there is a performance loss (about 0.5 </a:t>
            </a:r>
            <a:r>
              <a:rPr lang="en-US" sz="1600" dirty="0" smtClean="0">
                <a:solidFill>
                  <a:schemeClr val="tx1"/>
                </a:solidFill>
              </a:rPr>
              <a:t>bits/subcarrier).</a:t>
            </a:r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3" y="3405222"/>
            <a:ext cx="4000500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565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00808"/>
            <a:ext cx="7918648" cy="4464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We studied the design of the digital precoder for hybrid beamforming in 11ay.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For a simple studio apartment room scenario, we have noticed minimal performance loss when all subcarriers use the same digital precoder that is optimized using the method in [3].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The performance gap might be larger when frequency selectivity of the channel is higher (for example, shopping mall scenario).</a:t>
            </a:r>
          </a:p>
        </p:txBody>
      </p:sp>
    </p:spTree>
    <p:extLst>
      <p:ext uri="{BB962C8B-B14F-4D97-AF65-F5344CB8AC3E}">
        <p14:creationId xmlns:p14="http://schemas.microsoft.com/office/powerpoint/2010/main" val="362649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11-14/0606r0, </a:t>
            </a:r>
            <a:r>
              <a:rPr lang="en-US" b="0" dirty="0"/>
              <a:t>“Next Generation </a:t>
            </a:r>
            <a:r>
              <a:rPr lang="en-US" b="0" dirty="0" smtClean="0"/>
              <a:t>802.11ad: 30</a:t>
            </a:r>
            <a:r>
              <a:rPr lang="en-US" b="0" dirty="0"/>
              <a:t>+ </a:t>
            </a:r>
            <a:r>
              <a:rPr lang="en-US" b="0" dirty="0" err="1"/>
              <a:t>Gbps</a:t>
            </a:r>
            <a:r>
              <a:rPr lang="en-US" b="0" dirty="0"/>
              <a:t> WLAN</a:t>
            </a:r>
            <a:r>
              <a:rPr lang="en-US" b="0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11-15/0627r0</a:t>
            </a:r>
            <a:r>
              <a:rPr lang="en-US" b="0" dirty="0"/>
              <a:t>, “Beam Selection for Hybrid MIMO Precoding”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A. </a:t>
            </a:r>
            <a:r>
              <a:rPr lang="en-US" b="0" dirty="0" err="1" smtClean="0"/>
              <a:t>Tulino</a:t>
            </a:r>
            <a:r>
              <a:rPr lang="en-US" b="0" dirty="0"/>
              <a:t>,</a:t>
            </a:r>
            <a:r>
              <a:rPr lang="en-US" b="0" dirty="0" smtClean="0"/>
              <a:t> A. Lozano</a:t>
            </a:r>
            <a:r>
              <a:rPr lang="en-US" b="0" dirty="0"/>
              <a:t>, </a:t>
            </a:r>
            <a:r>
              <a:rPr lang="en-US" b="0" dirty="0" smtClean="0"/>
              <a:t>and S. </a:t>
            </a:r>
            <a:r>
              <a:rPr lang="en-US" b="0" dirty="0" err="1" smtClean="0"/>
              <a:t>Verdu</a:t>
            </a:r>
            <a:r>
              <a:rPr lang="en-US" b="0" dirty="0" smtClean="0"/>
              <a:t>, “Capacity-achieving </a:t>
            </a:r>
            <a:r>
              <a:rPr lang="en-US" b="0" dirty="0"/>
              <a:t>input covariance for single-user multi-antenna </a:t>
            </a:r>
            <a:r>
              <a:rPr lang="en-US" b="0" dirty="0" smtClean="0"/>
              <a:t>channels,” </a:t>
            </a:r>
            <a:r>
              <a:rPr lang="en-US" b="0" i="1" dirty="0" smtClean="0"/>
              <a:t>IEEE </a:t>
            </a:r>
            <a:r>
              <a:rPr lang="en-US" b="0" i="1" dirty="0"/>
              <a:t>Transactions on Wireless Communications</a:t>
            </a:r>
            <a:r>
              <a:rPr lang="en-US" b="0" dirty="0" smtClean="0"/>
              <a:t>, </a:t>
            </a:r>
            <a:r>
              <a:rPr lang="en-US" b="0" dirty="0"/>
              <a:t>vol</a:t>
            </a:r>
            <a:r>
              <a:rPr lang="en-US" b="0" dirty="0" smtClean="0"/>
              <a:t>. 5</a:t>
            </a:r>
            <a:r>
              <a:rPr lang="en-US" b="0" dirty="0"/>
              <a:t>, no</a:t>
            </a:r>
            <a:r>
              <a:rPr lang="en-US" b="0" dirty="0" smtClean="0"/>
              <a:t>. 3</a:t>
            </a:r>
            <a:r>
              <a:rPr lang="en-US" b="0" dirty="0"/>
              <a:t>, </a:t>
            </a:r>
            <a:r>
              <a:rPr lang="en-US" b="0" dirty="0" smtClean="0"/>
              <a:t>pp. 662-671</a:t>
            </a:r>
            <a:r>
              <a:rPr lang="en-US" b="0" dirty="0"/>
              <a:t>, March </a:t>
            </a:r>
            <a:r>
              <a:rPr lang="en-US" b="0" dirty="0" smtClean="0"/>
              <a:t>2006.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11-09/0334r8, “</a:t>
            </a:r>
            <a:r>
              <a:rPr lang="da-DK" b="0" dirty="0"/>
              <a:t>Channel Models for 60 GHz WLAN Systems</a:t>
            </a:r>
            <a:r>
              <a:rPr lang="en-US" b="0" dirty="0" smtClean="0"/>
              <a:t>”</a:t>
            </a: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/>
          </a:p>
          <a:p>
            <a:pPr marL="457200" indent="-457200">
              <a:buFont typeface="+mj-lt"/>
              <a:buAutoNum type="arabicPeriod"/>
            </a:pP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endParaRPr lang="en-US" b="0" dirty="0" smtClean="0"/>
          </a:p>
          <a:p>
            <a:pPr marL="0" indent="0"/>
            <a:endParaRPr lang="en-GB" b="0" dirty="0" smtClean="0"/>
          </a:p>
        </p:txBody>
      </p:sp>
    </p:spTree>
    <p:extLst>
      <p:ext uri="{BB962C8B-B14F-4D97-AF65-F5344CB8AC3E}">
        <p14:creationId xmlns:p14="http://schemas.microsoft.com/office/powerpoint/2010/main" val="2662457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630616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hybrid beamforming [1], precoding is performed two stages: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Digital (baseband) precoding and Analog (RF) precoding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Typically, the same analog precoder is used for all subcarriers (Frequency-independent).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the other hand, the optimal digital precoder can be selected for each subcarrier, yielding the best performance [2]; however it requires extensive feedback.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investigate how suboptimal choices (with reduced feedback) affect the performance.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94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33" y="548680"/>
            <a:ext cx="7770813" cy="1065213"/>
          </a:xfrm>
        </p:spPr>
        <p:txBody>
          <a:bodyPr/>
          <a:lstStyle/>
          <a:p>
            <a:r>
              <a:rPr lang="en-US" dirty="0" smtClean="0"/>
              <a:t>Hybrid Beamforming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3" name="TextBox 232"/>
              <p:cNvSpPr txBox="1"/>
              <p:nvPr/>
            </p:nvSpPr>
            <p:spPr>
              <a:xfrm>
                <a:off x="539552" y="4065716"/>
                <a:ext cx="8496944" cy="1892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hangingPunct="1">
                  <a:spcBef>
                    <a:spcPct val="50000"/>
                  </a:spcBef>
                  <a:buClrTx/>
                  <a:buSzTx/>
                </a:pPr>
                <a:r>
                  <a:rPr lang="en-US" sz="1800" b="1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1) Analog (Coarse) beamforming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: Optimal antenna phase shifts are selected.</a:t>
                </a:r>
              </a:p>
              <a:p>
                <a:pPr marL="285750" indent="-28575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Codebook-based analog precoder selection (i.e., beam selection) is assumed as in [2].</a:t>
                </a:r>
              </a:p>
              <a:p>
                <a:pPr marL="285750" indent="-28575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/>
                          </a:rPr>
                          <m:t>RF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/>
                          </a:rPr>
                          <m:t>RF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are chosen from a finite set (i.e., codebook).</a:t>
                </a:r>
              </a:p>
              <a:p>
                <a:pPr marL="285750" indent="-28575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Exhaustive search is assumed to find the optimal analog </a:t>
                </a:r>
                <a:r>
                  <a:rPr lang="en-US" sz="1800" dirty="0" err="1" smtClean="0">
                    <a:solidFill>
                      <a:srgbClr val="000000"/>
                    </a:solidFill>
                    <a:latin typeface="+mn-lt"/>
                    <a:ea typeface="+mn-ea"/>
                  </a:rPr>
                  <a:t>precoders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(with respect to maximizing the objective function).</a:t>
                </a:r>
                <a:endParaRPr lang="en-US" sz="1800" dirty="0" smtClean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>
          <p:sp>
            <p:nvSpPr>
              <p:cNvPr id="233" name="TextBox 2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65716"/>
                <a:ext cx="8496944" cy="1892826"/>
              </a:xfrm>
              <a:prstGeom prst="rect">
                <a:avLst/>
              </a:prstGeom>
              <a:blipFill rotWithShape="1">
                <a:blip r:embed="rId3"/>
                <a:stretch>
                  <a:fillRect l="-646" t="-1613" b="-4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827584" y="1774399"/>
            <a:ext cx="7560840" cy="2158657"/>
            <a:chOff x="611560" y="1774399"/>
            <a:chExt cx="7560840" cy="2158657"/>
          </a:xfrm>
        </p:grpSpPr>
        <p:grpSp>
          <p:nvGrpSpPr>
            <p:cNvPr id="462" name="Group 461"/>
            <p:cNvGrpSpPr/>
            <p:nvPr/>
          </p:nvGrpSpPr>
          <p:grpSpPr>
            <a:xfrm>
              <a:off x="930002" y="1846407"/>
              <a:ext cx="2232248" cy="2086649"/>
              <a:chOff x="539552" y="1628800"/>
              <a:chExt cx="2232248" cy="2086649"/>
            </a:xfrm>
          </p:grpSpPr>
          <p:grpSp>
            <p:nvGrpSpPr>
              <p:cNvPr id="349" name="Group 348"/>
              <p:cNvGrpSpPr/>
              <p:nvPr/>
            </p:nvGrpSpPr>
            <p:grpSpPr>
              <a:xfrm>
                <a:off x="539552" y="1628800"/>
                <a:ext cx="2232248" cy="2086649"/>
                <a:chOff x="467544" y="1774399"/>
                <a:chExt cx="2232248" cy="2086649"/>
              </a:xfrm>
            </p:grpSpPr>
            <p:grpSp>
              <p:nvGrpSpPr>
                <p:cNvPr id="11" name="Group 10"/>
                <p:cNvGrpSpPr>
                  <a:grpSpLocks noChangeAspect="1"/>
                </p:cNvGrpSpPr>
                <p:nvPr/>
              </p:nvGrpSpPr>
              <p:grpSpPr>
                <a:xfrm>
                  <a:off x="2150305" y="1774399"/>
                  <a:ext cx="546216" cy="976123"/>
                  <a:chOff x="3047999" y="1524000"/>
                  <a:chExt cx="1114728" cy="1992088"/>
                </a:xfrm>
              </p:grpSpPr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3048000" y="152400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 rot="2018591">
                    <a:off x="3325301" y="1540630"/>
                    <a:ext cx="157461" cy="104865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 rot="3551079">
                    <a:off x="3490383" y="1689467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7" name="Oval 16"/>
                  <p:cNvSpPr/>
                  <p:nvPr/>
                </p:nvSpPr>
                <p:spPr bwMode="auto">
                  <a:xfrm rot="4925397">
                    <a:off x="3517773" y="1937117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8" name="Oval 17"/>
                  <p:cNvSpPr/>
                  <p:nvPr/>
                </p:nvSpPr>
                <p:spPr bwMode="auto">
                  <a:xfrm flipV="1">
                    <a:off x="3047999" y="246743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9" name="Oval 18"/>
                  <p:cNvSpPr/>
                  <p:nvPr/>
                </p:nvSpPr>
                <p:spPr bwMode="auto">
                  <a:xfrm rot="19581409" flipV="1">
                    <a:off x="3334050" y="24674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 bwMode="auto">
                  <a:xfrm rot="18048921" flipV="1">
                    <a:off x="3522489" y="2297838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 bwMode="auto">
                  <a:xfrm rot="16674603" flipV="1">
                    <a:off x="3533386" y="2100760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22" name="Group 21"/>
                <p:cNvGrpSpPr>
                  <a:grpSpLocks noChangeAspect="1"/>
                </p:cNvGrpSpPr>
                <p:nvPr/>
              </p:nvGrpSpPr>
              <p:grpSpPr>
                <a:xfrm>
                  <a:off x="2153576" y="2884925"/>
                  <a:ext cx="546216" cy="976123"/>
                  <a:chOff x="3047999" y="1524000"/>
                  <a:chExt cx="1114728" cy="1992088"/>
                </a:xfrm>
              </p:grpSpPr>
              <p:sp>
                <p:nvSpPr>
                  <p:cNvPr id="23" name="Oval 22"/>
                  <p:cNvSpPr/>
                  <p:nvPr/>
                </p:nvSpPr>
                <p:spPr bwMode="auto">
                  <a:xfrm>
                    <a:off x="3048000" y="152400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 bwMode="auto">
                  <a:xfrm rot="2018591">
                    <a:off x="3325301" y="15406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 bwMode="auto">
                  <a:xfrm rot="3551079">
                    <a:off x="3490383" y="1689467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6" name="Oval 25"/>
                  <p:cNvSpPr/>
                  <p:nvPr/>
                </p:nvSpPr>
                <p:spPr bwMode="auto">
                  <a:xfrm rot="4925397">
                    <a:off x="3517773" y="1937117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7" name="Oval 26"/>
                  <p:cNvSpPr/>
                  <p:nvPr/>
                </p:nvSpPr>
                <p:spPr bwMode="auto">
                  <a:xfrm flipV="1">
                    <a:off x="3047999" y="246743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 bwMode="auto">
                  <a:xfrm rot="19581409" flipV="1">
                    <a:off x="3334050" y="24674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 bwMode="auto">
                  <a:xfrm rot="18048921" flipV="1">
                    <a:off x="3522489" y="2297838"/>
                    <a:ext cx="200593" cy="104865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 bwMode="auto">
                  <a:xfrm rot="16674603" flipV="1">
                    <a:off x="3533386" y="2100760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176" name="Group 175"/>
                <p:cNvGrpSpPr/>
                <p:nvPr/>
              </p:nvGrpSpPr>
              <p:grpSpPr>
                <a:xfrm>
                  <a:off x="1108143" y="1809603"/>
                  <a:ext cx="959765" cy="899317"/>
                  <a:chOff x="755576" y="1809603"/>
                  <a:chExt cx="959765" cy="899317"/>
                </a:xfrm>
              </p:grpSpPr>
              <p:grpSp>
                <p:nvGrpSpPr>
                  <p:cNvPr id="142" name="Group 141"/>
                  <p:cNvGrpSpPr/>
                  <p:nvPr/>
                </p:nvGrpSpPr>
                <p:grpSpPr>
                  <a:xfrm>
                    <a:off x="1259632" y="1809603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50" name="Group 49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51" name="Straight Connector 50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52" name="Straight Connector 51"/>
                      <p:cNvCxnSpPr>
                        <a:endCxn id="53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53" name="Isosceles Triangle 52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28" name="Group 127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18" name="Oval 11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19" name="Straight Arrow Connector 118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39" name="Straight Connector 138"/>
                    <p:cNvCxnSpPr>
                      <a:stCxn id="118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43" name="Group 142"/>
                  <p:cNvGrpSpPr/>
                  <p:nvPr/>
                </p:nvGrpSpPr>
                <p:grpSpPr>
                  <a:xfrm>
                    <a:off x="1259632" y="2025627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44" name="Group 143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49" name="Straight Connector 148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50" name="Straight Connector 149"/>
                      <p:cNvCxnSpPr>
                        <a:endCxn id="151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151" name="Isosceles Triangle 150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45" name="Group 144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47" name="Oval 14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48" name="Straight Arrow Connector 147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46" name="Straight Connector 145"/>
                    <p:cNvCxnSpPr>
                      <a:stCxn id="147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52" name="Group 151"/>
                  <p:cNvGrpSpPr/>
                  <p:nvPr/>
                </p:nvGrpSpPr>
                <p:grpSpPr>
                  <a:xfrm>
                    <a:off x="1259632" y="2241651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53" name="Group 152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58" name="Straight Connector 157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59" name="Straight Connector 158"/>
                      <p:cNvCxnSpPr>
                        <a:endCxn id="160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160" name="Isosceles Triangle 159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54" name="Group 153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56" name="Oval 15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57" name="Straight Arrow Connector 156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55" name="Straight Connector 154"/>
                    <p:cNvCxnSpPr>
                      <a:stCxn id="156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61" name="Group 160"/>
                  <p:cNvGrpSpPr/>
                  <p:nvPr/>
                </p:nvGrpSpPr>
                <p:grpSpPr>
                  <a:xfrm>
                    <a:off x="1259632" y="2457675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62" name="Group 161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67" name="Straight Connector 166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68" name="Straight Connector 167"/>
                      <p:cNvCxnSpPr>
                        <a:endCxn id="169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169" name="Isosceles Triangle 168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63" name="Group 162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65" name="Oval 16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66" name="Straight Arrow Connector 165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64" name="Straight Connector 163"/>
                    <p:cNvCxnSpPr>
                      <a:stCxn id="165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171" name="Straight Connector 170"/>
                  <p:cNvCxnSpPr/>
                  <p:nvPr/>
                </p:nvCxnSpPr>
                <p:spPr bwMode="auto">
                  <a:xfrm>
                    <a:off x="1259632" y="1992476"/>
                    <a:ext cx="0" cy="648072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73" name="Straight Connector 172"/>
                  <p:cNvCxnSpPr/>
                  <p:nvPr/>
                </p:nvCxnSpPr>
                <p:spPr bwMode="auto">
                  <a:xfrm flipH="1">
                    <a:off x="1115616" y="2304684"/>
                    <a:ext cx="144016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74" name="Rectangle 173"/>
                  <p:cNvSpPr/>
                  <p:nvPr/>
                </p:nvSpPr>
                <p:spPr bwMode="auto">
                  <a:xfrm>
                    <a:off x="755576" y="2236680"/>
                    <a:ext cx="360040" cy="144065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sp>
              <p:nvSpPr>
                <p:cNvPr id="175" name="Rectangle 174"/>
                <p:cNvSpPr/>
                <p:nvPr/>
              </p:nvSpPr>
              <p:spPr bwMode="auto">
                <a:xfrm>
                  <a:off x="551037" y="2634812"/>
                  <a:ext cx="432048" cy="44946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grpSp>
              <p:nvGrpSpPr>
                <p:cNvPr id="177" name="Group 176"/>
                <p:cNvGrpSpPr/>
                <p:nvPr/>
              </p:nvGrpSpPr>
              <p:grpSpPr>
                <a:xfrm>
                  <a:off x="1108143" y="2910303"/>
                  <a:ext cx="959765" cy="899317"/>
                  <a:chOff x="755576" y="1809603"/>
                  <a:chExt cx="959765" cy="899317"/>
                </a:xfrm>
              </p:grpSpPr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1259632" y="1809603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209" name="Group 208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214" name="Straight Connector 213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215" name="Straight Connector 214"/>
                      <p:cNvCxnSpPr>
                        <a:endCxn id="216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216" name="Isosceles Triangle 215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210" name="Group 209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212" name="Oval 21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213" name="Straight Arrow Connector 212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211" name="Straight Connector 210"/>
                    <p:cNvCxnSpPr>
                      <a:stCxn id="212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79" name="Group 178"/>
                  <p:cNvGrpSpPr/>
                  <p:nvPr/>
                </p:nvGrpSpPr>
                <p:grpSpPr>
                  <a:xfrm>
                    <a:off x="1259632" y="2025627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201" name="Group 200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206" name="Straight Connector 205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207" name="Straight Connector 206"/>
                      <p:cNvCxnSpPr>
                        <a:endCxn id="208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208" name="Isosceles Triangle 207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202" name="Group 201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204" name="Oval 20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205" name="Straight Arrow Connector 204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203" name="Straight Connector 202"/>
                    <p:cNvCxnSpPr>
                      <a:stCxn id="204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80" name="Group 179"/>
                  <p:cNvGrpSpPr/>
                  <p:nvPr/>
                </p:nvGrpSpPr>
                <p:grpSpPr>
                  <a:xfrm>
                    <a:off x="1259632" y="2241651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93" name="Group 192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98" name="Straight Connector 197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99" name="Straight Connector 198"/>
                      <p:cNvCxnSpPr>
                        <a:endCxn id="200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200" name="Isosceles Triangle 199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94" name="Group 193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96" name="Oval 19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97" name="Straight Arrow Connector 196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95" name="Straight Connector 194"/>
                    <p:cNvCxnSpPr>
                      <a:stCxn id="196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81" name="Group 180"/>
                  <p:cNvGrpSpPr/>
                  <p:nvPr/>
                </p:nvGrpSpPr>
                <p:grpSpPr>
                  <a:xfrm>
                    <a:off x="1259632" y="2457675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85" name="Group 184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90" name="Straight Connector 189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91" name="Straight Connector 190"/>
                      <p:cNvCxnSpPr>
                        <a:endCxn id="192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192" name="Isosceles Triangle 191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86" name="Group 185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88" name="Oval 18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89" name="Straight Arrow Connector 188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87" name="Straight Connector 186"/>
                    <p:cNvCxnSpPr>
                      <a:stCxn id="188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182" name="Straight Connector 181"/>
                  <p:cNvCxnSpPr/>
                  <p:nvPr/>
                </p:nvCxnSpPr>
                <p:spPr bwMode="auto">
                  <a:xfrm>
                    <a:off x="1259632" y="1992476"/>
                    <a:ext cx="0" cy="648072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83" name="Straight Connector 182"/>
                  <p:cNvCxnSpPr/>
                  <p:nvPr/>
                </p:nvCxnSpPr>
                <p:spPr bwMode="auto">
                  <a:xfrm flipH="1">
                    <a:off x="1115616" y="2304684"/>
                    <a:ext cx="144016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84" name="Rectangle 183"/>
                  <p:cNvSpPr/>
                  <p:nvPr/>
                </p:nvSpPr>
                <p:spPr bwMode="auto">
                  <a:xfrm>
                    <a:off x="755576" y="2236680"/>
                    <a:ext cx="360040" cy="144065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cxnSp>
              <p:nvCxnSpPr>
                <p:cNvPr id="218" name="Elbow Connector 217"/>
                <p:cNvCxnSpPr>
                  <a:stCxn id="174" idx="1"/>
                </p:cNvCxnSpPr>
                <p:nvPr/>
              </p:nvCxnSpPr>
              <p:spPr bwMode="auto">
                <a:xfrm rot="10800000" flipV="1">
                  <a:off x="1045615" y="2308712"/>
                  <a:ext cx="62529" cy="400207"/>
                </a:xfrm>
                <a:prstGeom prst="bentConnector2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7" name="Elbow Connector 226"/>
                <p:cNvCxnSpPr>
                  <a:stCxn id="184" idx="1"/>
                </p:cNvCxnSpPr>
                <p:nvPr/>
              </p:nvCxnSpPr>
              <p:spPr bwMode="auto">
                <a:xfrm rot="10800000">
                  <a:off x="1045615" y="2967453"/>
                  <a:ext cx="62528" cy="441960"/>
                </a:xfrm>
                <a:prstGeom prst="bentConnector2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1" name="Straight Connector 230"/>
                <p:cNvCxnSpPr/>
                <p:nvPr/>
              </p:nvCxnSpPr>
              <p:spPr bwMode="auto">
                <a:xfrm flipH="1">
                  <a:off x="983085" y="2708919"/>
                  <a:ext cx="62530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>
                  <a:off x="983085" y="2967453"/>
                  <a:ext cx="6253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238" name="TextBox 237"/>
                <p:cNvSpPr txBox="1"/>
                <p:nvPr/>
              </p:nvSpPr>
              <p:spPr>
                <a:xfrm>
                  <a:off x="546640" y="2719662"/>
                  <a:ext cx="43405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chemeClr val="tx1"/>
                      </a:solidFill>
                    </a:rPr>
                    <a:t>BB</a:t>
                  </a:r>
                  <a:endParaRPr lang="en-US" sz="14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40" name="Straight Connector 239"/>
                <p:cNvCxnSpPr/>
                <p:nvPr/>
              </p:nvCxnSpPr>
              <p:spPr bwMode="auto">
                <a:xfrm>
                  <a:off x="467544" y="2741582"/>
                  <a:ext cx="8148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2" name="Straight Connector 241"/>
                <p:cNvCxnSpPr/>
                <p:nvPr/>
              </p:nvCxnSpPr>
              <p:spPr bwMode="auto">
                <a:xfrm>
                  <a:off x="467544" y="2967453"/>
                  <a:ext cx="8148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58" name="TextBox 457"/>
              <p:cNvSpPr txBox="1"/>
              <p:nvPr/>
            </p:nvSpPr>
            <p:spPr>
              <a:xfrm>
                <a:off x="1178144" y="2042976"/>
                <a:ext cx="43405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tx1"/>
                    </a:solidFill>
                  </a:rPr>
                  <a:t>RF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9" name="TextBox 458"/>
              <p:cNvSpPr txBox="1"/>
              <p:nvPr/>
            </p:nvSpPr>
            <p:spPr>
              <a:xfrm>
                <a:off x="1157250" y="3128193"/>
                <a:ext cx="43405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tx1"/>
                    </a:solidFill>
                  </a:rPr>
                  <a:t>RF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3" name="Group 462"/>
            <p:cNvGrpSpPr/>
            <p:nvPr/>
          </p:nvGrpSpPr>
          <p:grpSpPr>
            <a:xfrm>
              <a:off x="5940152" y="1846407"/>
              <a:ext cx="2232248" cy="2086649"/>
              <a:chOff x="3872719" y="1628800"/>
              <a:chExt cx="2232248" cy="2086649"/>
            </a:xfrm>
          </p:grpSpPr>
          <p:grpSp>
            <p:nvGrpSpPr>
              <p:cNvPr id="350" name="Group 349"/>
              <p:cNvGrpSpPr/>
              <p:nvPr/>
            </p:nvGrpSpPr>
            <p:grpSpPr>
              <a:xfrm flipH="1">
                <a:off x="3872719" y="1628800"/>
                <a:ext cx="2232248" cy="2086649"/>
                <a:chOff x="467544" y="1774399"/>
                <a:chExt cx="2232248" cy="2086649"/>
              </a:xfrm>
            </p:grpSpPr>
            <p:grpSp>
              <p:nvGrpSpPr>
                <p:cNvPr id="351" name="Group 350"/>
                <p:cNvGrpSpPr>
                  <a:grpSpLocks noChangeAspect="1"/>
                </p:cNvGrpSpPr>
                <p:nvPr/>
              </p:nvGrpSpPr>
              <p:grpSpPr>
                <a:xfrm>
                  <a:off x="2150305" y="1774399"/>
                  <a:ext cx="546216" cy="976123"/>
                  <a:chOff x="3047999" y="1524000"/>
                  <a:chExt cx="1114728" cy="1992088"/>
                </a:xfrm>
              </p:grpSpPr>
              <p:sp>
                <p:nvSpPr>
                  <p:cNvPr id="449" name="Oval 448"/>
                  <p:cNvSpPr/>
                  <p:nvPr/>
                </p:nvSpPr>
                <p:spPr bwMode="auto">
                  <a:xfrm>
                    <a:off x="3048000" y="152400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0" name="Oval 449"/>
                  <p:cNvSpPr/>
                  <p:nvPr/>
                </p:nvSpPr>
                <p:spPr bwMode="auto">
                  <a:xfrm rot="2018591">
                    <a:off x="3325301" y="15406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1" name="Oval 450"/>
                  <p:cNvSpPr/>
                  <p:nvPr/>
                </p:nvSpPr>
                <p:spPr bwMode="auto">
                  <a:xfrm rot="3551079">
                    <a:off x="3490383" y="1689467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2" name="Oval 451"/>
                  <p:cNvSpPr/>
                  <p:nvPr/>
                </p:nvSpPr>
                <p:spPr bwMode="auto">
                  <a:xfrm rot="4925397">
                    <a:off x="3517773" y="1937117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3" name="Oval 452"/>
                  <p:cNvSpPr/>
                  <p:nvPr/>
                </p:nvSpPr>
                <p:spPr bwMode="auto">
                  <a:xfrm flipV="1">
                    <a:off x="3047999" y="246743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4" name="Oval 453"/>
                  <p:cNvSpPr/>
                  <p:nvPr/>
                </p:nvSpPr>
                <p:spPr bwMode="auto">
                  <a:xfrm rot="19581409" flipV="1">
                    <a:off x="3334050" y="24674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5" name="Oval 454"/>
                  <p:cNvSpPr/>
                  <p:nvPr/>
                </p:nvSpPr>
                <p:spPr bwMode="auto">
                  <a:xfrm rot="18048921" flipV="1">
                    <a:off x="3522489" y="2297838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6" name="Oval 455"/>
                  <p:cNvSpPr/>
                  <p:nvPr/>
                </p:nvSpPr>
                <p:spPr bwMode="auto">
                  <a:xfrm rot="16674603" flipV="1">
                    <a:off x="3533386" y="2100760"/>
                    <a:ext cx="210024" cy="104865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352" name="Group 351"/>
                <p:cNvGrpSpPr>
                  <a:grpSpLocks noChangeAspect="1"/>
                </p:cNvGrpSpPr>
                <p:nvPr/>
              </p:nvGrpSpPr>
              <p:grpSpPr>
                <a:xfrm>
                  <a:off x="2153576" y="2884925"/>
                  <a:ext cx="546216" cy="976123"/>
                  <a:chOff x="3047999" y="1524000"/>
                  <a:chExt cx="1114728" cy="1992088"/>
                </a:xfrm>
              </p:grpSpPr>
              <p:sp>
                <p:nvSpPr>
                  <p:cNvPr id="441" name="Oval 440"/>
                  <p:cNvSpPr/>
                  <p:nvPr/>
                </p:nvSpPr>
                <p:spPr bwMode="auto">
                  <a:xfrm>
                    <a:off x="3048000" y="152400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2" name="Oval 441"/>
                  <p:cNvSpPr/>
                  <p:nvPr/>
                </p:nvSpPr>
                <p:spPr bwMode="auto">
                  <a:xfrm rot="2018591">
                    <a:off x="3325301" y="15406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3" name="Oval 442"/>
                  <p:cNvSpPr/>
                  <p:nvPr/>
                </p:nvSpPr>
                <p:spPr bwMode="auto">
                  <a:xfrm rot="3551079">
                    <a:off x="3490383" y="1689467"/>
                    <a:ext cx="200593" cy="104865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4" name="Oval 443"/>
                  <p:cNvSpPr/>
                  <p:nvPr/>
                </p:nvSpPr>
                <p:spPr bwMode="auto">
                  <a:xfrm rot="4925397">
                    <a:off x="3517773" y="1937117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5" name="Oval 444"/>
                  <p:cNvSpPr/>
                  <p:nvPr/>
                </p:nvSpPr>
                <p:spPr bwMode="auto">
                  <a:xfrm flipV="1">
                    <a:off x="3047999" y="246743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6" name="Oval 445"/>
                  <p:cNvSpPr/>
                  <p:nvPr/>
                </p:nvSpPr>
                <p:spPr bwMode="auto">
                  <a:xfrm rot="19581409" flipV="1">
                    <a:off x="3334050" y="24674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7" name="Oval 446"/>
                  <p:cNvSpPr/>
                  <p:nvPr/>
                </p:nvSpPr>
                <p:spPr bwMode="auto">
                  <a:xfrm rot="18048921" flipV="1">
                    <a:off x="3522489" y="2297838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8" name="Oval 447"/>
                  <p:cNvSpPr/>
                  <p:nvPr/>
                </p:nvSpPr>
                <p:spPr bwMode="auto">
                  <a:xfrm rot="16674603" flipV="1">
                    <a:off x="3533386" y="2100760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353" name="Group 352"/>
                <p:cNvGrpSpPr/>
                <p:nvPr/>
              </p:nvGrpSpPr>
              <p:grpSpPr>
                <a:xfrm>
                  <a:off x="1108143" y="1809603"/>
                  <a:ext cx="959765" cy="899317"/>
                  <a:chOff x="755576" y="1809603"/>
                  <a:chExt cx="959765" cy="899317"/>
                </a:xfrm>
              </p:grpSpPr>
              <p:grpSp>
                <p:nvGrpSpPr>
                  <p:cNvPr id="402" name="Group 401"/>
                  <p:cNvGrpSpPr/>
                  <p:nvPr/>
                </p:nvGrpSpPr>
                <p:grpSpPr>
                  <a:xfrm>
                    <a:off x="1259632" y="1809603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433" name="Group 432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438" name="Straight Connector 437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39" name="Straight Connector 438"/>
                      <p:cNvCxnSpPr>
                        <a:endCxn id="440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40" name="Isosceles Triangle 439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434" name="Group 433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436" name="Oval 43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437" name="Straight Arrow Connector 436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435" name="Straight Connector 434"/>
                    <p:cNvCxnSpPr>
                      <a:stCxn id="436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03" name="Group 402"/>
                  <p:cNvGrpSpPr/>
                  <p:nvPr/>
                </p:nvGrpSpPr>
                <p:grpSpPr>
                  <a:xfrm>
                    <a:off x="1259632" y="2025627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425" name="Group 424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430" name="Straight Connector 429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31" name="Straight Connector 430"/>
                      <p:cNvCxnSpPr>
                        <a:endCxn id="432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32" name="Isosceles Triangle 431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426" name="Group 425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428" name="Oval 42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429" name="Straight Arrow Connector 428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427" name="Straight Connector 426"/>
                    <p:cNvCxnSpPr>
                      <a:stCxn id="428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04" name="Group 403"/>
                  <p:cNvGrpSpPr/>
                  <p:nvPr/>
                </p:nvGrpSpPr>
                <p:grpSpPr>
                  <a:xfrm>
                    <a:off x="1259632" y="2241651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417" name="Group 416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422" name="Straight Connector 421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23" name="Straight Connector 422"/>
                      <p:cNvCxnSpPr>
                        <a:endCxn id="424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24" name="Isosceles Triangle 423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418" name="Group 417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420" name="Oval 419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421" name="Straight Arrow Connector 420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419" name="Straight Connector 418"/>
                    <p:cNvCxnSpPr>
                      <a:stCxn id="420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05" name="Group 404"/>
                  <p:cNvGrpSpPr/>
                  <p:nvPr/>
                </p:nvGrpSpPr>
                <p:grpSpPr>
                  <a:xfrm>
                    <a:off x="1259632" y="2457675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409" name="Group 408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414" name="Straight Connector 413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15" name="Straight Connector 414"/>
                      <p:cNvCxnSpPr>
                        <a:endCxn id="416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16" name="Isosceles Triangle 415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410" name="Group 409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412" name="Oval 41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413" name="Straight Arrow Connector 412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411" name="Straight Connector 410"/>
                    <p:cNvCxnSpPr>
                      <a:stCxn id="412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406" name="Straight Connector 405"/>
                  <p:cNvCxnSpPr/>
                  <p:nvPr/>
                </p:nvCxnSpPr>
                <p:spPr bwMode="auto">
                  <a:xfrm>
                    <a:off x="1259632" y="1992476"/>
                    <a:ext cx="0" cy="648072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07" name="Straight Connector 406"/>
                  <p:cNvCxnSpPr/>
                  <p:nvPr/>
                </p:nvCxnSpPr>
                <p:spPr bwMode="auto">
                  <a:xfrm flipH="1">
                    <a:off x="1115616" y="2304684"/>
                    <a:ext cx="144016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08" name="Rectangle 407"/>
                  <p:cNvSpPr/>
                  <p:nvPr/>
                </p:nvSpPr>
                <p:spPr bwMode="auto">
                  <a:xfrm>
                    <a:off x="755576" y="2236680"/>
                    <a:ext cx="360040" cy="144065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sp>
              <p:nvSpPr>
                <p:cNvPr id="354" name="Rectangle 353"/>
                <p:cNvSpPr/>
                <p:nvPr/>
              </p:nvSpPr>
              <p:spPr bwMode="auto">
                <a:xfrm>
                  <a:off x="551037" y="2634812"/>
                  <a:ext cx="432048" cy="44946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grpSp>
              <p:nvGrpSpPr>
                <p:cNvPr id="355" name="Group 354"/>
                <p:cNvGrpSpPr/>
                <p:nvPr/>
              </p:nvGrpSpPr>
              <p:grpSpPr>
                <a:xfrm>
                  <a:off x="1108143" y="2910303"/>
                  <a:ext cx="959765" cy="899317"/>
                  <a:chOff x="755576" y="1809603"/>
                  <a:chExt cx="959765" cy="899317"/>
                </a:xfrm>
              </p:grpSpPr>
              <p:grpSp>
                <p:nvGrpSpPr>
                  <p:cNvPr id="363" name="Group 362"/>
                  <p:cNvGrpSpPr/>
                  <p:nvPr/>
                </p:nvGrpSpPr>
                <p:grpSpPr>
                  <a:xfrm>
                    <a:off x="1259632" y="1809603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394" name="Group 393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399" name="Straight Connector 398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00" name="Straight Connector 399"/>
                      <p:cNvCxnSpPr>
                        <a:endCxn id="401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01" name="Isosceles Triangle 400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395" name="Group 394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397" name="Oval 39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398" name="Straight Arrow Connector 397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396" name="Straight Connector 395"/>
                    <p:cNvCxnSpPr>
                      <a:stCxn id="397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364" name="Group 363"/>
                  <p:cNvGrpSpPr/>
                  <p:nvPr/>
                </p:nvGrpSpPr>
                <p:grpSpPr>
                  <a:xfrm>
                    <a:off x="1259632" y="2025627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386" name="Group 385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391" name="Straight Connector 390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392" name="Straight Connector 391"/>
                      <p:cNvCxnSpPr>
                        <a:endCxn id="393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393" name="Isosceles Triangle 392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387" name="Group 386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389" name="Oval 388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390" name="Straight Arrow Connector 389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388" name="Straight Connector 387"/>
                    <p:cNvCxnSpPr>
                      <a:stCxn id="389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365" name="Group 364"/>
                  <p:cNvGrpSpPr/>
                  <p:nvPr/>
                </p:nvGrpSpPr>
                <p:grpSpPr>
                  <a:xfrm>
                    <a:off x="1259632" y="2241651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378" name="Group 377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383" name="Straight Connector 382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384" name="Straight Connector 383"/>
                      <p:cNvCxnSpPr>
                        <a:endCxn id="385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385" name="Isosceles Triangle 384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379" name="Group 378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381" name="Oval 380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382" name="Straight Arrow Connector 381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380" name="Straight Connector 379"/>
                    <p:cNvCxnSpPr>
                      <a:stCxn id="381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366" name="Group 365"/>
                  <p:cNvGrpSpPr/>
                  <p:nvPr/>
                </p:nvGrpSpPr>
                <p:grpSpPr>
                  <a:xfrm>
                    <a:off x="1259632" y="2457675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370" name="Group 369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375" name="Straight Connector 374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376" name="Straight Connector 375"/>
                      <p:cNvCxnSpPr>
                        <a:endCxn id="377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377" name="Isosceles Triangle 376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371" name="Group 370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373" name="Oval 372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374" name="Straight Arrow Connector 373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372" name="Straight Connector 371"/>
                    <p:cNvCxnSpPr>
                      <a:stCxn id="373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367" name="Straight Connector 366"/>
                  <p:cNvCxnSpPr/>
                  <p:nvPr/>
                </p:nvCxnSpPr>
                <p:spPr bwMode="auto">
                  <a:xfrm>
                    <a:off x="1259632" y="1992476"/>
                    <a:ext cx="0" cy="648072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68" name="Straight Connector 367"/>
                  <p:cNvCxnSpPr/>
                  <p:nvPr/>
                </p:nvCxnSpPr>
                <p:spPr bwMode="auto">
                  <a:xfrm flipH="1">
                    <a:off x="1115616" y="2304684"/>
                    <a:ext cx="144016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369" name="Rectangle 368"/>
                  <p:cNvSpPr/>
                  <p:nvPr/>
                </p:nvSpPr>
                <p:spPr bwMode="auto">
                  <a:xfrm>
                    <a:off x="755576" y="2236680"/>
                    <a:ext cx="360040" cy="144065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cxnSp>
              <p:nvCxnSpPr>
                <p:cNvPr id="356" name="Elbow Connector 355"/>
                <p:cNvCxnSpPr>
                  <a:stCxn id="408" idx="1"/>
                </p:cNvCxnSpPr>
                <p:nvPr/>
              </p:nvCxnSpPr>
              <p:spPr bwMode="auto">
                <a:xfrm rot="10800000" flipV="1">
                  <a:off x="1045615" y="2308712"/>
                  <a:ext cx="62529" cy="400207"/>
                </a:xfrm>
                <a:prstGeom prst="bentConnector2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7" name="Elbow Connector 356"/>
                <p:cNvCxnSpPr>
                  <a:stCxn id="369" idx="1"/>
                </p:cNvCxnSpPr>
                <p:nvPr/>
              </p:nvCxnSpPr>
              <p:spPr bwMode="auto">
                <a:xfrm rot="10800000">
                  <a:off x="1045615" y="2967453"/>
                  <a:ext cx="62528" cy="441960"/>
                </a:xfrm>
                <a:prstGeom prst="bentConnector2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8" name="Straight Connector 357"/>
                <p:cNvCxnSpPr/>
                <p:nvPr/>
              </p:nvCxnSpPr>
              <p:spPr bwMode="auto">
                <a:xfrm flipH="1">
                  <a:off x="983085" y="2708919"/>
                  <a:ext cx="62530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9" name="Straight Connector 358"/>
                <p:cNvCxnSpPr/>
                <p:nvPr/>
              </p:nvCxnSpPr>
              <p:spPr bwMode="auto">
                <a:xfrm flipH="1">
                  <a:off x="983085" y="2967453"/>
                  <a:ext cx="6253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60" name="TextBox 359"/>
                <p:cNvSpPr txBox="1"/>
                <p:nvPr/>
              </p:nvSpPr>
              <p:spPr>
                <a:xfrm>
                  <a:off x="546640" y="2719662"/>
                  <a:ext cx="43405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chemeClr val="tx1"/>
                      </a:solidFill>
                    </a:rPr>
                    <a:t>BB</a:t>
                  </a:r>
                  <a:endParaRPr lang="en-US" sz="14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61" name="Straight Connector 360"/>
                <p:cNvCxnSpPr/>
                <p:nvPr/>
              </p:nvCxnSpPr>
              <p:spPr bwMode="auto">
                <a:xfrm>
                  <a:off x="467544" y="2741582"/>
                  <a:ext cx="8148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2" name="Straight Connector 361"/>
                <p:cNvCxnSpPr/>
                <p:nvPr/>
              </p:nvCxnSpPr>
              <p:spPr bwMode="auto">
                <a:xfrm>
                  <a:off x="467544" y="2967453"/>
                  <a:ext cx="8148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60" name="TextBox 459"/>
              <p:cNvSpPr txBox="1"/>
              <p:nvPr/>
            </p:nvSpPr>
            <p:spPr>
              <a:xfrm>
                <a:off x="5097320" y="2033285"/>
                <a:ext cx="43405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tx1"/>
                    </a:solidFill>
                  </a:rPr>
                  <a:t>RF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1" name="TextBox 460"/>
              <p:cNvSpPr txBox="1"/>
              <p:nvPr/>
            </p:nvSpPr>
            <p:spPr>
              <a:xfrm>
                <a:off x="5096000" y="3126184"/>
                <a:ext cx="43405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tx1"/>
                    </a:solidFill>
                  </a:rPr>
                  <a:t>RF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2" name="TextBox 231"/>
                <p:cNvSpPr txBox="1"/>
                <p:nvPr/>
              </p:nvSpPr>
              <p:spPr>
                <a:xfrm>
                  <a:off x="3731287" y="2062431"/>
                  <a:ext cx="15728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𝐲</m:t>
                        </m:r>
                        <m:r>
                          <a:rPr lang="en-US" sz="2000" b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=</m:t>
                        </m:r>
                        <m:r>
                          <a:rPr lang="en-US" sz="2000" b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𝐇</m:t>
                        </m:r>
                        <m:r>
                          <a:rPr lang="en-US" sz="2000" b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 </m:t>
                        </m:r>
                        <m:r>
                          <a:rPr lang="en-US" sz="2000" b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𝐱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+</m:t>
                        </m:r>
                        <m:r>
                          <a:rPr lang="en-US" sz="2000" b="1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𝐧</m:t>
                        </m:r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  <a:latin typeface="Arial" charset="0"/>
                    <a:ea typeface="+mn-ea"/>
                  </a:endParaRPr>
                </a:p>
              </p:txBody>
            </p:sp>
          </mc:Choice>
          <mc:Fallback>
            <p:sp>
              <p:nvSpPr>
                <p:cNvPr id="232" name="TextBox 2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1287" y="2062431"/>
                  <a:ext cx="1572866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060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5" name="TextBox 234"/>
                <p:cNvSpPr txBox="1"/>
                <p:nvPr/>
              </p:nvSpPr>
              <p:spPr>
                <a:xfrm>
                  <a:off x="3419872" y="2926527"/>
                  <a:ext cx="22163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2000" b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𝐱</m:t>
                            </m:r>
                            <m:r>
                              <a:rPr lang="en-US" sz="2000" b="1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=</m:t>
                            </m:r>
                            <m:r>
                              <a:rPr lang="en-US" sz="2000" b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𝐅𝐬</m:t>
                            </m:r>
                            <m:r>
                              <a:rPr lang="en-US" sz="2000" b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=</m:t>
                            </m:r>
                            <m:r>
                              <a:rPr lang="en-US" sz="2000" b="1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RF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B</m:t>
                            </m:r>
                            <m:r>
                              <m:rPr>
                                <m:sty m:val="p"/>
                              </m:rPr>
                              <a:rPr lang="en-US" sz="2000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B</m:t>
                            </m:r>
                          </m:sub>
                        </m:sSub>
                        <m:r>
                          <a:rPr lang="en-US" sz="2000" b="1" smtClean="0">
                            <a:solidFill>
                              <a:srgbClr val="002060"/>
                            </a:solidFill>
                            <a:latin typeface="Cambria Math"/>
                            <a:ea typeface="+mn-ea"/>
                          </a:rPr>
                          <m:t>𝐬</m:t>
                        </m:r>
                      </m:oMath>
                    </m:oMathPara>
                  </a14:m>
                  <a:endParaRPr lang="en-US" sz="2000" b="1" dirty="0">
                    <a:solidFill>
                      <a:srgbClr val="002060"/>
                    </a:solidFill>
                    <a:latin typeface="Arial" charset="0"/>
                    <a:ea typeface="+mn-ea"/>
                  </a:endParaRPr>
                </a:p>
              </p:txBody>
            </p:sp>
          </mc:Choice>
          <mc:Fallback>
            <p:sp>
              <p:nvSpPr>
                <p:cNvPr id="235" name="TextBox 2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9872" y="2926527"/>
                  <a:ext cx="2216376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TextBox 2"/>
            <p:cNvSpPr txBox="1"/>
            <p:nvPr/>
          </p:nvSpPr>
          <p:spPr>
            <a:xfrm>
              <a:off x="611560" y="2680886"/>
              <a:ext cx="4832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1"/>
                  </a:solidFill>
                </a:rPr>
                <a:t>s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Rectangle 6"/>
                <p:cNvSpPr/>
                <p:nvPr/>
              </p:nvSpPr>
              <p:spPr>
                <a:xfrm>
                  <a:off x="1452814" y="1774399"/>
                  <a:ext cx="57810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RF</m:t>
                          </m:r>
                        </m:sub>
                      </m:sSub>
                    </m:oMath>
                  </a14:m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  <a:endParaRPr lang="en-US" sz="1800" dirty="0"/>
                </a:p>
              </p:txBody>
            </p:sp>
          </mc:Choice>
          <mc:Fallback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2814" y="1774399"/>
                  <a:ext cx="578107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/>
                <p:cNvSpPr/>
                <p:nvPr/>
              </p:nvSpPr>
              <p:spPr>
                <a:xfrm>
                  <a:off x="932728" y="2269163"/>
                  <a:ext cx="59413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BB</m:t>
                          </m:r>
                        </m:sub>
                      </m:sSub>
                    </m:oMath>
                  </a14:m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  <a:endParaRPr lang="en-US" sz="1800" dirty="0"/>
                </a:p>
              </p:txBody>
            </p:sp>
          </mc:Choice>
          <mc:Fallback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2728" y="2269163"/>
                  <a:ext cx="594137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8360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33" y="548680"/>
            <a:ext cx="7770813" cy="1065213"/>
          </a:xfrm>
        </p:spPr>
        <p:txBody>
          <a:bodyPr/>
          <a:lstStyle/>
          <a:p>
            <a:r>
              <a:rPr lang="en-US" dirty="0" smtClean="0"/>
              <a:t>Hybrid Beamforming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3" name="TextBox 232"/>
              <p:cNvSpPr txBox="1"/>
              <p:nvPr/>
            </p:nvSpPr>
            <p:spPr>
              <a:xfrm>
                <a:off x="539552" y="4065716"/>
                <a:ext cx="8496944" cy="2098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hangingPunct="1">
                  <a:spcBef>
                    <a:spcPct val="50000"/>
                  </a:spcBef>
                  <a:buClrTx/>
                  <a:buSzTx/>
                </a:pPr>
                <a:r>
                  <a:rPr lang="en-US" sz="1800" b="1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2) Baseband (fine) beamforming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: </a:t>
                </a:r>
                <a:r>
                  <a:rPr lang="en-US" sz="1800" dirty="0">
                    <a:solidFill>
                      <a:srgbClr val="000000"/>
                    </a:solidFill>
                  </a:rPr>
                  <a:t>Baseband  precoding/combining is done</a:t>
                </a:r>
                <a:r>
                  <a:rPr lang="en-US" sz="1800" dirty="0" smtClean="0">
                    <a:solidFill>
                      <a:srgbClr val="000000"/>
                    </a:solidFill>
                  </a:rPr>
                  <a:t>.</a:t>
                </a:r>
                <a:endParaRPr lang="en-US" sz="1800" dirty="0" smtClean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rgbClr val="000000"/>
                    </a:solidFill>
                  </a:rPr>
                  <a:t>Channel as seen from the baseband for subcarrier </a:t>
                </a:r>
                <a:r>
                  <a:rPr lang="en-US" sz="1800" i="1" dirty="0">
                    <a:solidFill>
                      <a:srgbClr val="000000"/>
                    </a:solidFill>
                  </a:rPr>
                  <a:t>f </a:t>
                </a:r>
                <a:r>
                  <a:rPr lang="en-US" sz="1800" dirty="0" smtClean="0">
                    <a:solidFill>
                      <a:srgbClr val="000000"/>
                    </a:solidFill>
                  </a:rPr>
                  <a:t>:</a:t>
                </a:r>
                <a:endParaRPr lang="en-US" sz="1800" dirty="0">
                  <a:solidFill>
                    <a:srgbClr val="000000"/>
                  </a:solidFill>
                </a:endParaRPr>
              </a:p>
              <a:p>
                <a:pPr defTabSz="914400" eaLnBrk="1" hangingPunct="1">
                  <a:spcBef>
                    <a:spcPct val="50000"/>
                  </a:spcBef>
                  <a:buClrTx/>
                  <a:buSzTx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                                                            </m:t>
                        </m:r>
                        <m:r>
                          <a:rPr lang="en-US" sz="18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/>
                          </a:rPr>
                          <m:t>b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8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𝐖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>
                            <a:solidFill>
                              <a:schemeClr val="tx1"/>
                            </a:solidFill>
                            <a:latin typeface="Cambria Math"/>
                          </a:rPr>
                          <m:t>RF</m:t>
                        </m:r>
                      </m:sub>
                      <m:sup>
                        <m:r>
                          <a:rPr lang="en-US" sz="1800" b="1">
                            <a:solidFill>
                              <a:schemeClr val="tx1"/>
                            </a:solidFill>
                            <a:latin typeface="Cambria Math"/>
                          </a:rPr>
                          <m:t>∗</m:t>
                        </m:r>
                      </m:sup>
                    </m:sSubSup>
                    <m:r>
                      <a:rPr lang="en-US" sz="1800" b="1">
                        <a:solidFill>
                          <a:schemeClr val="tx1"/>
                        </a:solidFill>
                        <a:latin typeface="Cambria Math"/>
                      </a:rPr>
                      <m:t>𝐇</m:t>
                    </m:r>
                    <m:r>
                      <a:rPr lang="en-US" sz="1800" b="1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18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lang="en-US" sz="1800" b="1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  <m:r>
                      <a:rPr lang="en-US" sz="1800" b="1">
                        <a:solidFill>
                          <a:schemeClr val="tx1"/>
                        </a:solidFill>
                        <a:latin typeface="Cambria Math"/>
                      </a:rPr>
                      <m:t>𝐅</m:t>
                    </m:r>
                    <m:r>
                      <m:rPr>
                        <m:sty m:val="p"/>
                      </m:rPr>
                      <a:rPr lang="en-US" sz="1800" baseline="-25000">
                        <a:solidFill>
                          <a:schemeClr val="tx1"/>
                        </a:solidFill>
                        <a:latin typeface="Cambria Math"/>
                      </a:rPr>
                      <m:t>RF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</a:rPr>
                  <a:t>,</a:t>
                </a:r>
              </a:p>
              <a:p>
                <a:pPr lvl="1" indent="0" defTabSz="914400" eaLnBrk="1" hangingPunct="1">
                  <a:spcBef>
                    <a:spcPct val="50000"/>
                  </a:spcBef>
                  <a:buClrTx/>
                  <a:buSzTx/>
                </a:pPr>
                <a:r>
                  <a:rPr lang="en-US" sz="1800" dirty="0">
                    <a:solidFill>
                      <a:srgbClr val="000000"/>
                    </a:solidFill>
                  </a:rPr>
                  <a:t>  for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/>
                      </a:rPr>
                      <m:t>=1,…,</m:t>
                    </m:r>
                    <m:sSub>
                      <m:sSub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0000"/>
                    </a:solidFill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0000"/>
                    </a:solidFill>
                  </a:rPr>
                  <a:t> denotes the number of  used subcarriers</a:t>
                </a:r>
                <a:r>
                  <a:rPr lang="en-US" sz="1800" dirty="0" smtClean="0">
                    <a:solidFill>
                      <a:srgbClr val="000000"/>
                    </a:solidFill>
                  </a:rPr>
                  <a:t>.</a:t>
                </a:r>
              </a:p>
              <a:p>
                <a:pPr marL="285750" indent="-28575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rgbClr val="000000"/>
                    </a:solidFill>
                  </a:rPr>
                  <a:t>Digital </a:t>
                </a:r>
                <a:r>
                  <a:rPr lang="en-US" sz="1800" dirty="0" err="1">
                    <a:solidFill>
                      <a:srgbClr val="000000"/>
                    </a:solidFill>
                  </a:rPr>
                  <a:t>precoders</a:t>
                </a:r>
                <a:r>
                  <a:rPr lang="en-US" sz="1800" dirty="0">
                    <a:solidFill>
                      <a:srgbClr val="000000"/>
                    </a:solidFill>
                  </a:rPr>
                  <a:t> are optimized for given effective </a:t>
                </a:r>
                <a:r>
                  <a:rPr lang="en-US" sz="1800" dirty="0" err="1">
                    <a:solidFill>
                      <a:srgbClr val="000000"/>
                    </a:solidFill>
                  </a:rPr>
                  <a:t>cahnnel</a:t>
                </a:r>
                <a:r>
                  <a:rPr lang="en-US" sz="1800" dirty="0">
                    <a:solidFill>
                      <a:srgbClr val="000000"/>
                    </a:solidFill>
                  </a:rPr>
                  <a:t> </a:t>
                </a:r>
                <a:r>
                  <a:rPr lang="en-US" sz="1800" dirty="0" smtClean="0">
                    <a:solidFill>
                      <a:srgbClr val="000000"/>
                    </a:solidFill>
                  </a:rPr>
                  <a:t>matrices.</a:t>
                </a: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</mc:Choice>
        <mc:Fallback>
          <p:sp>
            <p:nvSpPr>
              <p:cNvPr id="233" name="TextBox 2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65716"/>
                <a:ext cx="8496944" cy="2098138"/>
              </a:xfrm>
              <a:prstGeom prst="rect">
                <a:avLst/>
              </a:prstGeom>
              <a:blipFill rotWithShape="1">
                <a:blip r:embed="rId3"/>
                <a:stretch>
                  <a:fillRect l="-646" t="-1453"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827584" y="1774399"/>
            <a:ext cx="7560840" cy="2158657"/>
            <a:chOff x="611560" y="1774399"/>
            <a:chExt cx="7560840" cy="2158657"/>
          </a:xfrm>
        </p:grpSpPr>
        <p:grpSp>
          <p:nvGrpSpPr>
            <p:cNvPr id="462" name="Group 461"/>
            <p:cNvGrpSpPr/>
            <p:nvPr/>
          </p:nvGrpSpPr>
          <p:grpSpPr>
            <a:xfrm>
              <a:off x="930002" y="1846407"/>
              <a:ext cx="2232248" cy="2086649"/>
              <a:chOff x="539552" y="1628800"/>
              <a:chExt cx="2232248" cy="2086649"/>
            </a:xfrm>
          </p:grpSpPr>
          <p:grpSp>
            <p:nvGrpSpPr>
              <p:cNvPr id="349" name="Group 348"/>
              <p:cNvGrpSpPr/>
              <p:nvPr/>
            </p:nvGrpSpPr>
            <p:grpSpPr>
              <a:xfrm>
                <a:off x="539552" y="1628800"/>
                <a:ext cx="2232248" cy="2086649"/>
                <a:chOff x="467544" y="1774399"/>
                <a:chExt cx="2232248" cy="2086649"/>
              </a:xfrm>
            </p:grpSpPr>
            <p:grpSp>
              <p:nvGrpSpPr>
                <p:cNvPr id="11" name="Group 10"/>
                <p:cNvGrpSpPr>
                  <a:grpSpLocks noChangeAspect="1"/>
                </p:cNvGrpSpPr>
                <p:nvPr/>
              </p:nvGrpSpPr>
              <p:grpSpPr>
                <a:xfrm>
                  <a:off x="2150305" y="1774399"/>
                  <a:ext cx="546216" cy="976123"/>
                  <a:chOff x="3047999" y="1524000"/>
                  <a:chExt cx="1114728" cy="1992088"/>
                </a:xfrm>
              </p:grpSpPr>
              <p:sp>
                <p:nvSpPr>
                  <p:cNvPr id="14" name="Oval 13"/>
                  <p:cNvSpPr/>
                  <p:nvPr/>
                </p:nvSpPr>
                <p:spPr bwMode="auto">
                  <a:xfrm>
                    <a:off x="3048000" y="152400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5" name="Oval 14"/>
                  <p:cNvSpPr/>
                  <p:nvPr/>
                </p:nvSpPr>
                <p:spPr bwMode="auto">
                  <a:xfrm rot="2018591">
                    <a:off x="3325301" y="1540630"/>
                    <a:ext cx="157461" cy="104865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 rot="3551079">
                    <a:off x="3490383" y="1689467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7" name="Oval 16"/>
                  <p:cNvSpPr/>
                  <p:nvPr/>
                </p:nvSpPr>
                <p:spPr bwMode="auto">
                  <a:xfrm rot="4925397">
                    <a:off x="3517773" y="1937117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8" name="Oval 17"/>
                  <p:cNvSpPr/>
                  <p:nvPr/>
                </p:nvSpPr>
                <p:spPr bwMode="auto">
                  <a:xfrm flipV="1">
                    <a:off x="3047999" y="246743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19" name="Oval 18"/>
                  <p:cNvSpPr/>
                  <p:nvPr/>
                </p:nvSpPr>
                <p:spPr bwMode="auto">
                  <a:xfrm rot="19581409" flipV="1">
                    <a:off x="3334050" y="24674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0" name="Oval 19"/>
                  <p:cNvSpPr/>
                  <p:nvPr/>
                </p:nvSpPr>
                <p:spPr bwMode="auto">
                  <a:xfrm rot="18048921" flipV="1">
                    <a:off x="3522489" y="2297838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1" name="Oval 20"/>
                  <p:cNvSpPr/>
                  <p:nvPr/>
                </p:nvSpPr>
                <p:spPr bwMode="auto">
                  <a:xfrm rot="16674603" flipV="1">
                    <a:off x="3533386" y="2100760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22" name="Group 21"/>
                <p:cNvGrpSpPr>
                  <a:grpSpLocks noChangeAspect="1"/>
                </p:cNvGrpSpPr>
                <p:nvPr/>
              </p:nvGrpSpPr>
              <p:grpSpPr>
                <a:xfrm>
                  <a:off x="2153576" y="2884925"/>
                  <a:ext cx="546216" cy="976123"/>
                  <a:chOff x="3047999" y="1524000"/>
                  <a:chExt cx="1114728" cy="1992088"/>
                </a:xfrm>
              </p:grpSpPr>
              <p:sp>
                <p:nvSpPr>
                  <p:cNvPr id="23" name="Oval 22"/>
                  <p:cNvSpPr/>
                  <p:nvPr/>
                </p:nvSpPr>
                <p:spPr bwMode="auto">
                  <a:xfrm>
                    <a:off x="3048000" y="152400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 bwMode="auto">
                  <a:xfrm rot="2018591">
                    <a:off x="3325301" y="15406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 bwMode="auto">
                  <a:xfrm rot="3551079">
                    <a:off x="3490383" y="1689467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6" name="Oval 25"/>
                  <p:cNvSpPr/>
                  <p:nvPr/>
                </p:nvSpPr>
                <p:spPr bwMode="auto">
                  <a:xfrm rot="4925397">
                    <a:off x="3517773" y="1937117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7" name="Oval 26"/>
                  <p:cNvSpPr/>
                  <p:nvPr/>
                </p:nvSpPr>
                <p:spPr bwMode="auto">
                  <a:xfrm flipV="1">
                    <a:off x="3047999" y="246743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 bwMode="auto">
                  <a:xfrm rot="19581409" flipV="1">
                    <a:off x="3334050" y="24674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29" name="Oval 28"/>
                  <p:cNvSpPr/>
                  <p:nvPr/>
                </p:nvSpPr>
                <p:spPr bwMode="auto">
                  <a:xfrm rot="18048921" flipV="1">
                    <a:off x="3522489" y="2297838"/>
                    <a:ext cx="200593" cy="104865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30" name="Oval 29"/>
                  <p:cNvSpPr/>
                  <p:nvPr/>
                </p:nvSpPr>
                <p:spPr bwMode="auto">
                  <a:xfrm rot="16674603" flipV="1">
                    <a:off x="3533386" y="2100760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176" name="Group 175"/>
                <p:cNvGrpSpPr/>
                <p:nvPr/>
              </p:nvGrpSpPr>
              <p:grpSpPr>
                <a:xfrm>
                  <a:off x="1108143" y="1809603"/>
                  <a:ext cx="959765" cy="899317"/>
                  <a:chOff x="755576" y="1809603"/>
                  <a:chExt cx="959765" cy="899317"/>
                </a:xfrm>
              </p:grpSpPr>
              <p:grpSp>
                <p:nvGrpSpPr>
                  <p:cNvPr id="142" name="Group 141"/>
                  <p:cNvGrpSpPr/>
                  <p:nvPr/>
                </p:nvGrpSpPr>
                <p:grpSpPr>
                  <a:xfrm>
                    <a:off x="1259632" y="1809603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50" name="Group 49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51" name="Straight Connector 50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52" name="Straight Connector 51"/>
                      <p:cNvCxnSpPr>
                        <a:endCxn id="53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53" name="Isosceles Triangle 52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28" name="Group 127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18" name="Oval 11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19" name="Straight Arrow Connector 118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39" name="Straight Connector 138"/>
                    <p:cNvCxnSpPr>
                      <a:stCxn id="118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43" name="Group 142"/>
                  <p:cNvGrpSpPr/>
                  <p:nvPr/>
                </p:nvGrpSpPr>
                <p:grpSpPr>
                  <a:xfrm>
                    <a:off x="1259632" y="2025627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44" name="Group 143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49" name="Straight Connector 148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50" name="Straight Connector 149"/>
                      <p:cNvCxnSpPr>
                        <a:endCxn id="151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151" name="Isosceles Triangle 150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45" name="Group 144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47" name="Oval 14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48" name="Straight Arrow Connector 147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46" name="Straight Connector 145"/>
                    <p:cNvCxnSpPr>
                      <a:stCxn id="147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52" name="Group 151"/>
                  <p:cNvGrpSpPr/>
                  <p:nvPr/>
                </p:nvGrpSpPr>
                <p:grpSpPr>
                  <a:xfrm>
                    <a:off x="1259632" y="2241651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53" name="Group 152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58" name="Straight Connector 157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59" name="Straight Connector 158"/>
                      <p:cNvCxnSpPr>
                        <a:endCxn id="160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160" name="Isosceles Triangle 159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54" name="Group 153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56" name="Oval 15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57" name="Straight Arrow Connector 156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55" name="Straight Connector 154"/>
                    <p:cNvCxnSpPr>
                      <a:stCxn id="156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61" name="Group 160"/>
                  <p:cNvGrpSpPr/>
                  <p:nvPr/>
                </p:nvGrpSpPr>
                <p:grpSpPr>
                  <a:xfrm>
                    <a:off x="1259632" y="2457675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62" name="Group 161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67" name="Straight Connector 166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68" name="Straight Connector 167"/>
                      <p:cNvCxnSpPr>
                        <a:endCxn id="169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169" name="Isosceles Triangle 168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63" name="Group 162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65" name="Oval 164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66" name="Straight Arrow Connector 165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64" name="Straight Connector 163"/>
                    <p:cNvCxnSpPr>
                      <a:stCxn id="165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171" name="Straight Connector 170"/>
                  <p:cNvCxnSpPr/>
                  <p:nvPr/>
                </p:nvCxnSpPr>
                <p:spPr bwMode="auto">
                  <a:xfrm>
                    <a:off x="1259632" y="1992476"/>
                    <a:ext cx="0" cy="648072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73" name="Straight Connector 172"/>
                  <p:cNvCxnSpPr/>
                  <p:nvPr/>
                </p:nvCxnSpPr>
                <p:spPr bwMode="auto">
                  <a:xfrm flipH="1">
                    <a:off x="1115616" y="2304684"/>
                    <a:ext cx="144016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74" name="Rectangle 173"/>
                  <p:cNvSpPr/>
                  <p:nvPr/>
                </p:nvSpPr>
                <p:spPr bwMode="auto">
                  <a:xfrm>
                    <a:off x="755576" y="2236680"/>
                    <a:ext cx="360040" cy="144065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sp>
              <p:nvSpPr>
                <p:cNvPr id="175" name="Rectangle 174"/>
                <p:cNvSpPr/>
                <p:nvPr/>
              </p:nvSpPr>
              <p:spPr bwMode="auto">
                <a:xfrm>
                  <a:off x="551037" y="2634812"/>
                  <a:ext cx="432048" cy="44946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grpSp>
              <p:nvGrpSpPr>
                <p:cNvPr id="177" name="Group 176"/>
                <p:cNvGrpSpPr/>
                <p:nvPr/>
              </p:nvGrpSpPr>
              <p:grpSpPr>
                <a:xfrm>
                  <a:off x="1108143" y="2910303"/>
                  <a:ext cx="959765" cy="899317"/>
                  <a:chOff x="755576" y="1809603"/>
                  <a:chExt cx="959765" cy="899317"/>
                </a:xfrm>
              </p:grpSpPr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1259632" y="1809603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209" name="Group 208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214" name="Straight Connector 213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215" name="Straight Connector 214"/>
                      <p:cNvCxnSpPr>
                        <a:endCxn id="216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216" name="Isosceles Triangle 215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210" name="Group 209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212" name="Oval 21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213" name="Straight Arrow Connector 212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211" name="Straight Connector 210"/>
                    <p:cNvCxnSpPr>
                      <a:stCxn id="212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79" name="Group 178"/>
                  <p:cNvGrpSpPr/>
                  <p:nvPr/>
                </p:nvGrpSpPr>
                <p:grpSpPr>
                  <a:xfrm>
                    <a:off x="1259632" y="2025627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201" name="Group 200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206" name="Straight Connector 205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207" name="Straight Connector 206"/>
                      <p:cNvCxnSpPr>
                        <a:endCxn id="208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208" name="Isosceles Triangle 207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202" name="Group 201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204" name="Oval 203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205" name="Straight Arrow Connector 204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203" name="Straight Connector 202"/>
                    <p:cNvCxnSpPr>
                      <a:stCxn id="204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80" name="Group 179"/>
                  <p:cNvGrpSpPr/>
                  <p:nvPr/>
                </p:nvGrpSpPr>
                <p:grpSpPr>
                  <a:xfrm>
                    <a:off x="1259632" y="2241651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93" name="Group 192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98" name="Straight Connector 197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99" name="Straight Connector 198"/>
                      <p:cNvCxnSpPr>
                        <a:endCxn id="200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200" name="Isosceles Triangle 199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94" name="Group 193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96" name="Oval 19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97" name="Straight Arrow Connector 196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95" name="Straight Connector 194"/>
                    <p:cNvCxnSpPr>
                      <a:stCxn id="196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181" name="Group 180"/>
                  <p:cNvGrpSpPr/>
                  <p:nvPr/>
                </p:nvGrpSpPr>
                <p:grpSpPr>
                  <a:xfrm>
                    <a:off x="1259632" y="2457675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185" name="Group 184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190" name="Straight Connector 189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191" name="Straight Connector 190"/>
                      <p:cNvCxnSpPr>
                        <a:endCxn id="192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192" name="Isosceles Triangle 191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186" name="Group 185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188" name="Oval 18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189" name="Straight Arrow Connector 188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187" name="Straight Connector 186"/>
                    <p:cNvCxnSpPr>
                      <a:stCxn id="188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182" name="Straight Connector 181"/>
                  <p:cNvCxnSpPr/>
                  <p:nvPr/>
                </p:nvCxnSpPr>
                <p:spPr bwMode="auto">
                  <a:xfrm>
                    <a:off x="1259632" y="1992476"/>
                    <a:ext cx="0" cy="648072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183" name="Straight Connector 182"/>
                  <p:cNvCxnSpPr/>
                  <p:nvPr/>
                </p:nvCxnSpPr>
                <p:spPr bwMode="auto">
                  <a:xfrm flipH="1">
                    <a:off x="1115616" y="2304684"/>
                    <a:ext cx="144016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84" name="Rectangle 183"/>
                  <p:cNvSpPr/>
                  <p:nvPr/>
                </p:nvSpPr>
                <p:spPr bwMode="auto">
                  <a:xfrm>
                    <a:off x="755576" y="2236680"/>
                    <a:ext cx="360040" cy="144065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cxnSp>
              <p:nvCxnSpPr>
                <p:cNvPr id="218" name="Elbow Connector 217"/>
                <p:cNvCxnSpPr>
                  <a:stCxn id="174" idx="1"/>
                </p:cNvCxnSpPr>
                <p:nvPr/>
              </p:nvCxnSpPr>
              <p:spPr bwMode="auto">
                <a:xfrm rot="10800000" flipV="1">
                  <a:off x="1045615" y="2308712"/>
                  <a:ext cx="62529" cy="400207"/>
                </a:xfrm>
                <a:prstGeom prst="bentConnector2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27" name="Elbow Connector 226"/>
                <p:cNvCxnSpPr>
                  <a:stCxn id="184" idx="1"/>
                </p:cNvCxnSpPr>
                <p:nvPr/>
              </p:nvCxnSpPr>
              <p:spPr bwMode="auto">
                <a:xfrm rot="10800000">
                  <a:off x="1045615" y="2967453"/>
                  <a:ext cx="62528" cy="441960"/>
                </a:xfrm>
                <a:prstGeom prst="bentConnector2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1" name="Straight Connector 230"/>
                <p:cNvCxnSpPr/>
                <p:nvPr/>
              </p:nvCxnSpPr>
              <p:spPr bwMode="auto">
                <a:xfrm flipH="1">
                  <a:off x="983085" y="2708919"/>
                  <a:ext cx="62530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>
                  <a:off x="983085" y="2967453"/>
                  <a:ext cx="6253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238" name="TextBox 237"/>
                <p:cNvSpPr txBox="1"/>
                <p:nvPr/>
              </p:nvSpPr>
              <p:spPr>
                <a:xfrm>
                  <a:off x="546640" y="2719662"/>
                  <a:ext cx="43405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chemeClr val="tx1"/>
                      </a:solidFill>
                    </a:rPr>
                    <a:t>BB</a:t>
                  </a:r>
                  <a:endParaRPr lang="en-US" sz="14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40" name="Straight Connector 239"/>
                <p:cNvCxnSpPr/>
                <p:nvPr/>
              </p:nvCxnSpPr>
              <p:spPr bwMode="auto">
                <a:xfrm>
                  <a:off x="467544" y="2741582"/>
                  <a:ext cx="8148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2" name="Straight Connector 241"/>
                <p:cNvCxnSpPr/>
                <p:nvPr/>
              </p:nvCxnSpPr>
              <p:spPr bwMode="auto">
                <a:xfrm>
                  <a:off x="467544" y="2967453"/>
                  <a:ext cx="8148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58" name="TextBox 457"/>
              <p:cNvSpPr txBox="1"/>
              <p:nvPr/>
            </p:nvSpPr>
            <p:spPr>
              <a:xfrm>
                <a:off x="1178144" y="2042976"/>
                <a:ext cx="43405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tx1"/>
                    </a:solidFill>
                  </a:rPr>
                  <a:t>RF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9" name="TextBox 458"/>
              <p:cNvSpPr txBox="1"/>
              <p:nvPr/>
            </p:nvSpPr>
            <p:spPr>
              <a:xfrm>
                <a:off x="1157250" y="3128193"/>
                <a:ext cx="43405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tx1"/>
                    </a:solidFill>
                  </a:rPr>
                  <a:t>RF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3" name="Group 462"/>
            <p:cNvGrpSpPr/>
            <p:nvPr/>
          </p:nvGrpSpPr>
          <p:grpSpPr>
            <a:xfrm>
              <a:off x="5940152" y="1846407"/>
              <a:ext cx="2232248" cy="2086649"/>
              <a:chOff x="3872719" y="1628800"/>
              <a:chExt cx="2232248" cy="2086649"/>
            </a:xfrm>
          </p:grpSpPr>
          <p:grpSp>
            <p:nvGrpSpPr>
              <p:cNvPr id="350" name="Group 349"/>
              <p:cNvGrpSpPr/>
              <p:nvPr/>
            </p:nvGrpSpPr>
            <p:grpSpPr>
              <a:xfrm flipH="1">
                <a:off x="3872719" y="1628800"/>
                <a:ext cx="2232248" cy="2086649"/>
                <a:chOff x="467544" y="1774399"/>
                <a:chExt cx="2232248" cy="2086649"/>
              </a:xfrm>
            </p:grpSpPr>
            <p:grpSp>
              <p:nvGrpSpPr>
                <p:cNvPr id="351" name="Group 350"/>
                <p:cNvGrpSpPr>
                  <a:grpSpLocks noChangeAspect="1"/>
                </p:cNvGrpSpPr>
                <p:nvPr/>
              </p:nvGrpSpPr>
              <p:grpSpPr>
                <a:xfrm>
                  <a:off x="2150305" y="1774399"/>
                  <a:ext cx="546216" cy="976123"/>
                  <a:chOff x="3047999" y="1524000"/>
                  <a:chExt cx="1114728" cy="1992088"/>
                </a:xfrm>
              </p:grpSpPr>
              <p:sp>
                <p:nvSpPr>
                  <p:cNvPr id="449" name="Oval 448"/>
                  <p:cNvSpPr/>
                  <p:nvPr/>
                </p:nvSpPr>
                <p:spPr bwMode="auto">
                  <a:xfrm>
                    <a:off x="3048000" y="152400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0" name="Oval 449"/>
                  <p:cNvSpPr/>
                  <p:nvPr/>
                </p:nvSpPr>
                <p:spPr bwMode="auto">
                  <a:xfrm rot="2018591">
                    <a:off x="3325301" y="15406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1" name="Oval 450"/>
                  <p:cNvSpPr/>
                  <p:nvPr/>
                </p:nvSpPr>
                <p:spPr bwMode="auto">
                  <a:xfrm rot="3551079">
                    <a:off x="3490383" y="1689467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2" name="Oval 451"/>
                  <p:cNvSpPr/>
                  <p:nvPr/>
                </p:nvSpPr>
                <p:spPr bwMode="auto">
                  <a:xfrm rot="4925397">
                    <a:off x="3517773" y="1937117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3" name="Oval 452"/>
                  <p:cNvSpPr/>
                  <p:nvPr/>
                </p:nvSpPr>
                <p:spPr bwMode="auto">
                  <a:xfrm flipV="1">
                    <a:off x="3047999" y="246743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4" name="Oval 453"/>
                  <p:cNvSpPr/>
                  <p:nvPr/>
                </p:nvSpPr>
                <p:spPr bwMode="auto">
                  <a:xfrm rot="19581409" flipV="1">
                    <a:off x="3334050" y="24674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5" name="Oval 454"/>
                  <p:cNvSpPr/>
                  <p:nvPr/>
                </p:nvSpPr>
                <p:spPr bwMode="auto">
                  <a:xfrm rot="18048921" flipV="1">
                    <a:off x="3522489" y="2297838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56" name="Oval 455"/>
                  <p:cNvSpPr/>
                  <p:nvPr/>
                </p:nvSpPr>
                <p:spPr bwMode="auto">
                  <a:xfrm rot="16674603" flipV="1">
                    <a:off x="3533386" y="2100760"/>
                    <a:ext cx="210024" cy="104865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352" name="Group 351"/>
                <p:cNvGrpSpPr>
                  <a:grpSpLocks noChangeAspect="1"/>
                </p:cNvGrpSpPr>
                <p:nvPr/>
              </p:nvGrpSpPr>
              <p:grpSpPr>
                <a:xfrm>
                  <a:off x="2153576" y="2884925"/>
                  <a:ext cx="546216" cy="976123"/>
                  <a:chOff x="3047999" y="1524000"/>
                  <a:chExt cx="1114728" cy="1992088"/>
                </a:xfrm>
              </p:grpSpPr>
              <p:sp>
                <p:nvSpPr>
                  <p:cNvPr id="441" name="Oval 440"/>
                  <p:cNvSpPr/>
                  <p:nvPr/>
                </p:nvSpPr>
                <p:spPr bwMode="auto">
                  <a:xfrm>
                    <a:off x="3048000" y="152400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2" name="Oval 441"/>
                  <p:cNvSpPr/>
                  <p:nvPr/>
                </p:nvSpPr>
                <p:spPr bwMode="auto">
                  <a:xfrm rot="2018591">
                    <a:off x="3325301" y="15406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3" name="Oval 442"/>
                  <p:cNvSpPr/>
                  <p:nvPr/>
                </p:nvSpPr>
                <p:spPr bwMode="auto">
                  <a:xfrm rot="3551079">
                    <a:off x="3490383" y="1689467"/>
                    <a:ext cx="200593" cy="104865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4" name="Oval 443"/>
                  <p:cNvSpPr/>
                  <p:nvPr/>
                </p:nvSpPr>
                <p:spPr bwMode="auto">
                  <a:xfrm rot="4925397">
                    <a:off x="3517773" y="1937117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5" name="Oval 444"/>
                  <p:cNvSpPr/>
                  <p:nvPr/>
                </p:nvSpPr>
                <p:spPr bwMode="auto">
                  <a:xfrm flipV="1">
                    <a:off x="3047999" y="2467430"/>
                    <a:ext cx="152400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6" name="Oval 445"/>
                  <p:cNvSpPr/>
                  <p:nvPr/>
                </p:nvSpPr>
                <p:spPr bwMode="auto">
                  <a:xfrm rot="19581409" flipV="1">
                    <a:off x="3334050" y="2467430"/>
                    <a:ext cx="157461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7" name="Oval 446"/>
                  <p:cNvSpPr/>
                  <p:nvPr/>
                </p:nvSpPr>
                <p:spPr bwMode="auto">
                  <a:xfrm rot="18048921" flipV="1">
                    <a:off x="3522489" y="2297838"/>
                    <a:ext cx="200593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  <p:sp>
                <p:nvSpPr>
                  <p:cNvPr id="448" name="Oval 447"/>
                  <p:cNvSpPr/>
                  <p:nvPr/>
                </p:nvSpPr>
                <p:spPr bwMode="auto">
                  <a:xfrm rot="16674603" flipV="1">
                    <a:off x="3533386" y="2100760"/>
                    <a:ext cx="210024" cy="1048658"/>
                  </a:xfrm>
                  <a:prstGeom prst="ellips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353" name="Group 352"/>
                <p:cNvGrpSpPr/>
                <p:nvPr/>
              </p:nvGrpSpPr>
              <p:grpSpPr>
                <a:xfrm>
                  <a:off x="1108143" y="1809603"/>
                  <a:ext cx="959765" cy="899317"/>
                  <a:chOff x="755576" y="1809603"/>
                  <a:chExt cx="959765" cy="899317"/>
                </a:xfrm>
              </p:grpSpPr>
              <p:grpSp>
                <p:nvGrpSpPr>
                  <p:cNvPr id="402" name="Group 401"/>
                  <p:cNvGrpSpPr/>
                  <p:nvPr/>
                </p:nvGrpSpPr>
                <p:grpSpPr>
                  <a:xfrm>
                    <a:off x="1259632" y="1809603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433" name="Group 432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438" name="Straight Connector 437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39" name="Straight Connector 438"/>
                      <p:cNvCxnSpPr>
                        <a:endCxn id="440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40" name="Isosceles Triangle 439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434" name="Group 433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436" name="Oval 435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437" name="Straight Arrow Connector 436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435" name="Straight Connector 434"/>
                    <p:cNvCxnSpPr>
                      <a:stCxn id="436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03" name="Group 402"/>
                  <p:cNvGrpSpPr/>
                  <p:nvPr/>
                </p:nvGrpSpPr>
                <p:grpSpPr>
                  <a:xfrm>
                    <a:off x="1259632" y="2025627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425" name="Group 424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430" name="Straight Connector 429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31" name="Straight Connector 430"/>
                      <p:cNvCxnSpPr>
                        <a:endCxn id="432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32" name="Isosceles Triangle 431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426" name="Group 425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428" name="Oval 427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429" name="Straight Arrow Connector 428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427" name="Straight Connector 426"/>
                    <p:cNvCxnSpPr>
                      <a:stCxn id="428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04" name="Group 403"/>
                  <p:cNvGrpSpPr/>
                  <p:nvPr/>
                </p:nvGrpSpPr>
                <p:grpSpPr>
                  <a:xfrm>
                    <a:off x="1259632" y="2241651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417" name="Group 416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422" name="Straight Connector 421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23" name="Straight Connector 422"/>
                      <p:cNvCxnSpPr>
                        <a:endCxn id="424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24" name="Isosceles Triangle 423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418" name="Group 417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420" name="Oval 419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421" name="Straight Arrow Connector 420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419" name="Straight Connector 418"/>
                    <p:cNvCxnSpPr>
                      <a:stCxn id="420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405" name="Group 404"/>
                  <p:cNvGrpSpPr/>
                  <p:nvPr/>
                </p:nvGrpSpPr>
                <p:grpSpPr>
                  <a:xfrm>
                    <a:off x="1259632" y="2457675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409" name="Group 408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414" name="Straight Connector 413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15" name="Straight Connector 414"/>
                      <p:cNvCxnSpPr>
                        <a:endCxn id="416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16" name="Isosceles Triangle 415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410" name="Group 409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412" name="Oval 411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413" name="Straight Arrow Connector 412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411" name="Straight Connector 410"/>
                    <p:cNvCxnSpPr>
                      <a:stCxn id="412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406" name="Straight Connector 405"/>
                  <p:cNvCxnSpPr/>
                  <p:nvPr/>
                </p:nvCxnSpPr>
                <p:spPr bwMode="auto">
                  <a:xfrm>
                    <a:off x="1259632" y="1992476"/>
                    <a:ext cx="0" cy="648072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407" name="Straight Connector 406"/>
                  <p:cNvCxnSpPr/>
                  <p:nvPr/>
                </p:nvCxnSpPr>
                <p:spPr bwMode="auto">
                  <a:xfrm flipH="1">
                    <a:off x="1115616" y="2304684"/>
                    <a:ext cx="144016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408" name="Rectangle 407"/>
                  <p:cNvSpPr/>
                  <p:nvPr/>
                </p:nvSpPr>
                <p:spPr bwMode="auto">
                  <a:xfrm>
                    <a:off x="755576" y="2236680"/>
                    <a:ext cx="360040" cy="144065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sp>
              <p:nvSpPr>
                <p:cNvPr id="354" name="Rectangle 353"/>
                <p:cNvSpPr/>
                <p:nvPr/>
              </p:nvSpPr>
              <p:spPr bwMode="auto">
                <a:xfrm>
                  <a:off x="551037" y="2634812"/>
                  <a:ext cx="432048" cy="449468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grpSp>
              <p:nvGrpSpPr>
                <p:cNvPr id="355" name="Group 354"/>
                <p:cNvGrpSpPr/>
                <p:nvPr/>
              </p:nvGrpSpPr>
              <p:grpSpPr>
                <a:xfrm>
                  <a:off x="1108143" y="2910303"/>
                  <a:ext cx="959765" cy="899317"/>
                  <a:chOff x="755576" y="1809603"/>
                  <a:chExt cx="959765" cy="899317"/>
                </a:xfrm>
              </p:grpSpPr>
              <p:grpSp>
                <p:nvGrpSpPr>
                  <p:cNvPr id="363" name="Group 362"/>
                  <p:cNvGrpSpPr/>
                  <p:nvPr/>
                </p:nvGrpSpPr>
                <p:grpSpPr>
                  <a:xfrm>
                    <a:off x="1259632" y="1809603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394" name="Group 393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399" name="Straight Connector 398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400" name="Straight Connector 399"/>
                      <p:cNvCxnSpPr>
                        <a:endCxn id="401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401" name="Isosceles Triangle 400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395" name="Group 394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397" name="Oval 396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398" name="Straight Arrow Connector 397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396" name="Straight Connector 395"/>
                    <p:cNvCxnSpPr>
                      <a:stCxn id="397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364" name="Group 363"/>
                  <p:cNvGrpSpPr/>
                  <p:nvPr/>
                </p:nvGrpSpPr>
                <p:grpSpPr>
                  <a:xfrm>
                    <a:off x="1259632" y="2025627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386" name="Group 385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391" name="Straight Connector 390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392" name="Straight Connector 391"/>
                      <p:cNvCxnSpPr>
                        <a:endCxn id="393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393" name="Isosceles Triangle 392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387" name="Group 386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389" name="Oval 388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390" name="Straight Arrow Connector 389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388" name="Straight Connector 387"/>
                    <p:cNvCxnSpPr>
                      <a:stCxn id="389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365" name="Group 364"/>
                  <p:cNvGrpSpPr/>
                  <p:nvPr/>
                </p:nvGrpSpPr>
                <p:grpSpPr>
                  <a:xfrm>
                    <a:off x="1259632" y="2241651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378" name="Group 377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383" name="Straight Connector 382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384" name="Straight Connector 383"/>
                      <p:cNvCxnSpPr>
                        <a:endCxn id="385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385" name="Isosceles Triangle 384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379" name="Group 378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381" name="Oval 380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382" name="Straight Arrow Connector 381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380" name="Straight Connector 379"/>
                    <p:cNvCxnSpPr>
                      <a:stCxn id="381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grpSp>
                <p:nvGrpSpPr>
                  <p:cNvPr id="366" name="Group 365"/>
                  <p:cNvGrpSpPr/>
                  <p:nvPr/>
                </p:nvGrpSpPr>
                <p:grpSpPr>
                  <a:xfrm>
                    <a:off x="1259632" y="2457675"/>
                    <a:ext cx="455709" cy="251245"/>
                    <a:chOff x="1259632" y="1805628"/>
                    <a:chExt cx="455709" cy="251245"/>
                  </a:xfrm>
                </p:grpSpPr>
                <p:grpSp>
                  <p:nvGrpSpPr>
                    <p:cNvPr id="370" name="Group 369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543891" y="1805628"/>
                      <a:ext cx="171450" cy="190500"/>
                      <a:chOff x="2667000" y="1828800"/>
                      <a:chExt cx="342900" cy="381000"/>
                    </a:xfrm>
                  </p:grpSpPr>
                  <p:cxnSp>
                    <p:nvCxnSpPr>
                      <p:cNvPr id="375" name="Straight Connector 374"/>
                      <p:cNvCxnSpPr/>
                      <p:nvPr/>
                    </p:nvCxnSpPr>
                    <p:spPr bwMode="auto">
                      <a:xfrm>
                        <a:off x="2667000" y="2209800"/>
                        <a:ext cx="228600" cy="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cxnSp>
                    <p:nvCxnSpPr>
                      <p:cNvPr id="376" name="Straight Connector 375"/>
                      <p:cNvCxnSpPr>
                        <a:endCxn id="377" idx="0"/>
                      </p:cNvCxnSpPr>
                      <p:nvPr/>
                    </p:nvCxnSpPr>
                    <p:spPr bwMode="auto">
                      <a:xfrm flipV="1">
                        <a:off x="2895600" y="2057400"/>
                        <a:ext cx="0" cy="152400"/>
                      </a:xfrm>
                      <a:prstGeom prst="lin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</p:cxnSp>
                  <p:sp>
                    <p:nvSpPr>
                      <p:cNvPr id="377" name="Isosceles Triangle 376"/>
                      <p:cNvSpPr/>
                      <p:nvPr/>
                    </p:nvSpPr>
                    <p:spPr bwMode="auto">
                      <a:xfrm rot="10800000">
                        <a:off x="2781300" y="1828800"/>
                        <a:ext cx="228600" cy="228600"/>
                      </a:xfrm>
                      <a:prstGeom prst="triangle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</p:grpSp>
                <p:grpSp>
                  <p:nvGrpSpPr>
                    <p:cNvPr id="371" name="Group 370"/>
                    <p:cNvGrpSpPr/>
                    <p:nvPr/>
                  </p:nvGrpSpPr>
                  <p:grpSpPr>
                    <a:xfrm>
                      <a:off x="1398611" y="1862778"/>
                      <a:ext cx="184241" cy="194095"/>
                      <a:chOff x="1403648" y="1862778"/>
                      <a:chExt cx="184241" cy="194095"/>
                    </a:xfrm>
                  </p:grpSpPr>
                  <p:sp>
                    <p:nvSpPr>
                      <p:cNvPr id="373" name="Oval 372"/>
                      <p:cNvSpPr>
                        <a:spLocks noChangeAspect="1"/>
                      </p:cNvSpPr>
                      <p:nvPr/>
                    </p:nvSpPr>
                    <p:spPr bwMode="auto">
                      <a:xfrm>
                        <a:off x="1420064" y="1931659"/>
                        <a:ext cx="123827" cy="113683"/>
                      </a:xfrm>
                      <a:prstGeom prst="ellipse">
                        <a:avLst/>
                      </a:prstGeom>
                      <a:noFill/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none" lIns="72000" tIns="45720" rIns="7200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5000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cxnSp>
                    <p:nvCxnSpPr>
                      <p:cNvPr id="374" name="Straight Arrow Connector 373"/>
                      <p:cNvCxnSpPr>
                        <a:cxnSpLocks noChangeAspect="1"/>
                      </p:cNvCxnSpPr>
                      <p:nvPr/>
                    </p:nvCxnSpPr>
                    <p:spPr bwMode="auto">
                      <a:xfrm flipV="1">
                        <a:off x="1403648" y="1862778"/>
                        <a:ext cx="184241" cy="194095"/>
                      </a:xfrm>
                      <a:prstGeom prst="straightConnector1">
                        <a:avLst/>
                      </a:prstGeom>
                      <a:solidFill>
                        <a:schemeClr val="accent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arrow"/>
                      </a:ln>
                      <a:effectLst/>
                    </p:spPr>
                  </p:cxnSp>
                </p:grpSp>
                <p:cxnSp>
                  <p:nvCxnSpPr>
                    <p:cNvPr id="372" name="Straight Connector 371"/>
                    <p:cNvCxnSpPr>
                      <a:stCxn id="373" idx="2"/>
                    </p:cNvCxnSpPr>
                    <p:nvPr/>
                  </p:nvCxnSpPr>
                  <p:spPr bwMode="auto">
                    <a:xfrm flipH="1" flipV="1">
                      <a:off x="1259632" y="1988500"/>
                      <a:ext cx="155395" cy="1"/>
                    </a:xfrm>
                    <a:prstGeom prst="line">
                      <a:avLst/>
                    </a:prstGeom>
                    <a:solidFill>
                      <a:srgbClr val="00B8FF"/>
                    </a:solidFill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</p:cxnSp>
              </p:grpSp>
              <p:cxnSp>
                <p:nvCxnSpPr>
                  <p:cNvPr id="367" name="Straight Connector 366"/>
                  <p:cNvCxnSpPr/>
                  <p:nvPr/>
                </p:nvCxnSpPr>
                <p:spPr bwMode="auto">
                  <a:xfrm>
                    <a:off x="1259632" y="1992476"/>
                    <a:ext cx="0" cy="648072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368" name="Straight Connector 367"/>
                  <p:cNvCxnSpPr/>
                  <p:nvPr/>
                </p:nvCxnSpPr>
                <p:spPr bwMode="auto">
                  <a:xfrm flipH="1">
                    <a:off x="1115616" y="2304684"/>
                    <a:ext cx="144016" cy="0"/>
                  </a:xfrm>
                  <a:prstGeom prst="line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369" name="Rectangle 368"/>
                  <p:cNvSpPr/>
                  <p:nvPr/>
                </p:nvSpPr>
                <p:spPr bwMode="auto">
                  <a:xfrm>
                    <a:off x="755576" y="2236680"/>
                    <a:ext cx="360040" cy="144065"/>
                  </a:xfrm>
                  <a:prstGeom prst="rect">
                    <a:avLst/>
                  </a:prstGeom>
                  <a:solidFill>
                    <a:srgbClr val="00B8FF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449263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buNone/>
                      <a:tabLst/>
                    </a:pPr>
                    <a:endParaRPr kumimoji="0" lang="en-US" sz="24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Times New Roman" pitchFamily="16" charset="0"/>
                      <a:ea typeface="MS Gothic" charset="-128"/>
                    </a:endParaRPr>
                  </a:p>
                </p:txBody>
              </p:sp>
            </p:grpSp>
            <p:cxnSp>
              <p:nvCxnSpPr>
                <p:cNvPr id="356" name="Elbow Connector 355"/>
                <p:cNvCxnSpPr>
                  <a:stCxn id="408" idx="1"/>
                </p:cNvCxnSpPr>
                <p:nvPr/>
              </p:nvCxnSpPr>
              <p:spPr bwMode="auto">
                <a:xfrm rot="10800000" flipV="1">
                  <a:off x="1045615" y="2308712"/>
                  <a:ext cx="62529" cy="400207"/>
                </a:xfrm>
                <a:prstGeom prst="bentConnector2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7" name="Elbow Connector 356"/>
                <p:cNvCxnSpPr>
                  <a:stCxn id="369" idx="1"/>
                </p:cNvCxnSpPr>
                <p:nvPr/>
              </p:nvCxnSpPr>
              <p:spPr bwMode="auto">
                <a:xfrm rot="10800000">
                  <a:off x="1045615" y="2967453"/>
                  <a:ext cx="62528" cy="441960"/>
                </a:xfrm>
                <a:prstGeom prst="bentConnector2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8" name="Straight Connector 357"/>
                <p:cNvCxnSpPr/>
                <p:nvPr/>
              </p:nvCxnSpPr>
              <p:spPr bwMode="auto">
                <a:xfrm flipH="1">
                  <a:off x="983085" y="2708919"/>
                  <a:ext cx="62530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59" name="Straight Connector 358"/>
                <p:cNvCxnSpPr/>
                <p:nvPr/>
              </p:nvCxnSpPr>
              <p:spPr bwMode="auto">
                <a:xfrm flipH="1">
                  <a:off x="983085" y="2967453"/>
                  <a:ext cx="62530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60" name="TextBox 359"/>
                <p:cNvSpPr txBox="1"/>
                <p:nvPr/>
              </p:nvSpPr>
              <p:spPr>
                <a:xfrm>
                  <a:off x="546640" y="2719662"/>
                  <a:ext cx="434055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 smtClean="0">
                      <a:solidFill>
                        <a:schemeClr val="tx1"/>
                      </a:solidFill>
                    </a:rPr>
                    <a:t>BB</a:t>
                  </a:r>
                  <a:endParaRPr lang="en-US" sz="14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61" name="Straight Connector 360"/>
                <p:cNvCxnSpPr/>
                <p:nvPr/>
              </p:nvCxnSpPr>
              <p:spPr bwMode="auto">
                <a:xfrm>
                  <a:off x="467544" y="2741582"/>
                  <a:ext cx="8148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2" name="Straight Connector 361"/>
                <p:cNvCxnSpPr/>
                <p:nvPr/>
              </p:nvCxnSpPr>
              <p:spPr bwMode="auto">
                <a:xfrm>
                  <a:off x="467544" y="2967453"/>
                  <a:ext cx="8148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460" name="TextBox 459"/>
              <p:cNvSpPr txBox="1"/>
              <p:nvPr/>
            </p:nvSpPr>
            <p:spPr>
              <a:xfrm>
                <a:off x="5097320" y="2033285"/>
                <a:ext cx="43405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tx1"/>
                    </a:solidFill>
                  </a:rPr>
                  <a:t>RF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1" name="TextBox 460"/>
              <p:cNvSpPr txBox="1"/>
              <p:nvPr/>
            </p:nvSpPr>
            <p:spPr>
              <a:xfrm>
                <a:off x="5096000" y="3126184"/>
                <a:ext cx="43405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 smtClean="0">
                    <a:solidFill>
                      <a:schemeClr val="tx1"/>
                    </a:solidFill>
                  </a:rPr>
                  <a:t>RF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2" name="TextBox 231"/>
                <p:cNvSpPr txBox="1"/>
                <p:nvPr/>
              </p:nvSpPr>
              <p:spPr>
                <a:xfrm>
                  <a:off x="3731287" y="2062431"/>
                  <a:ext cx="15728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𝐲</m:t>
                        </m:r>
                        <m:r>
                          <a:rPr lang="en-US" sz="2000" b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=</m:t>
                        </m:r>
                        <m:r>
                          <a:rPr lang="en-US" sz="2000" b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𝐇</m:t>
                        </m:r>
                        <m:r>
                          <a:rPr lang="en-US" sz="2000" b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 </m:t>
                        </m:r>
                        <m:r>
                          <a:rPr lang="en-US" sz="2000" b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𝐱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+</m:t>
                        </m:r>
                        <m:r>
                          <a:rPr lang="en-US" sz="2000" b="1" smtClean="0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</a:rPr>
                          <m:t>𝐧</m:t>
                        </m:r>
                      </m:oMath>
                    </m:oMathPara>
                  </a14:m>
                  <a:endParaRPr lang="en-US" sz="2000" dirty="0">
                    <a:solidFill>
                      <a:schemeClr val="tx1"/>
                    </a:solidFill>
                    <a:latin typeface="Arial" charset="0"/>
                    <a:ea typeface="+mn-ea"/>
                  </a:endParaRPr>
                </a:p>
              </p:txBody>
            </p:sp>
          </mc:Choice>
          <mc:Fallback>
            <p:sp>
              <p:nvSpPr>
                <p:cNvPr id="232" name="TextBox 2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1287" y="2062431"/>
                  <a:ext cx="1572866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060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5" name="TextBox 234"/>
                <p:cNvSpPr txBox="1"/>
                <p:nvPr/>
              </p:nvSpPr>
              <p:spPr>
                <a:xfrm>
                  <a:off x="3419872" y="2926527"/>
                  <a:ext cx="22163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914400" eaLnBrk="1" hangingPunct="1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2000" b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𝐱</m:t>
                            </m:r>
                            <m:r>
                              <a:rPr lang="en-US" sz="2000" b="1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=</m:t>
                            </m:r>
                            <m:r>
                              <a:rPr lang="en-US" sz="2000" b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𝐅𝐬</m:t>
                            </m:r>
                            <m:r>
                              <a:rPr lang="en-US" sz="2000" b="1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=</m:t>
                            </m:r>
                            <m:r>
                              <a:rPr lang="en-US" sz="2000" b="1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RF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2000" b="1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B</m:t>
                            </m:r>
                            <m:r>
                              <m:rPr>
                                <m:sty m:val="p"/>
                              </m:rPr>
                              <a:rPr lang="en-US" sz="2000" smtClean="0">
                                <a:solidFill>
                                  <a:srgbClr val="002060"/>
                                </a:solidFill>
                                <a:latin typeface="Cambria Math"/>
                                <a:ea typeface="+mn-ea"/>
                              </a:rPr>
                              <m:t>B</m:t>
                            </m:r>
                          </m:sub>
                        </m:sSub>
                        <m:r>
                          <a:rPr lang="en-US" sz="2000" b="1" smtClean="0">
                            <a:solidFill>
                              <a:srgbClr val="002060"/>
                            </a:solidFill>
                            <a:latin typeface="Cambria Math"/>
                            <a:ea typeface="+mn-ea"/>
                          </a:rPr>
                          <m:t>𝐬</m:t>
                        </m:r>
                      </m:oMath>
                    </m:oMathPara>
                  </a14:m>
                  <a:endParaRPr lang="en-US" sz="2000" b="1" dirty="0">
                    <a:solidFill>
                      <a:srgbClr val="002060"/>
                    </a:solidFill>
                    <a:latin typeface="Arial" charset="0"/>
                    <a:ea typeface="+mn-ea"/>
                  </a:endParaRPr>
                </a:p>
              </p:txBody>
            </p:sp>
          </mc:Choice>
          <mc:Fallback>
            <p:sp>
              <p:nvSpPr>
                <p:cNvPr id="235" name="TextBox 2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9872" y="2926527"/>
                  <a:ext cx="2216376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30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TextBox 2"/>
            <p:cNvSpPr txBox="1"/>
            <p:nvPr/>
          </p:nvSpPr>
          <p:spPr>
            <a:xfrm>
              <a:off x="611560" y="2680886"/>
              <a:ext cx="4832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1"/>
                  </a:solidFill>
                </a:rPr>
                <a:t>s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Rectangle 6"/>
                <p:cNvSpPr/>
                <p:nvPr/>
              </p:nvSpPr>
              <p:spPr>
                <a:xfrm>
                  <a:off x="1452814" y="1774399"/>
                  <a:ext cx="57810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RF</m:t>
                          </m:r>
                        </m:sub>
                      </m:sSub>
                    </m:oMath>
                  </a14:m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  <a:endParaRPr lang="en-US" sz="1800" dirty="0"/>
                </a:p>
              </p:txBody>
            </p:sp>
          </mc:Choice>
          <mc:Fallback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52814" y="1774399"/>
                  <a:ext cx="578107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/>
                <p:cNvSpPr/>
                <p:nvPr/>
              </p:nvSpPr>
              <p:spPr>
                <a:xfrm>
                  <a:off x="932728" y="2269163"/>
                  <a:ext cx="59413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BB</m:t>
                          </m:r>
                        </m:sub>
                      </m:sSub>
                    </m:oMath>
                  </a14:m>
                  <a:r>
                    <a:rPr lang="en-US" sz="1800" dirty="0">
                      <a:solidFill>
                        <a:schemeClr val="tx1"/>
                      </a:solidFill>
                    </a:rPr>
                    <a:t> </a:t>
                  </a:r>
                  <a:endParaRPr lang="en-US" sz="1800" dirty="0"/>
                </a:p>
              </p:txBody>
            </p:sp>
          </mc:Choice>
          <mc:Fallback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2728" y="2269163"/>
                  <a:ext cx="594137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23495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Optimizing the Digital Precoders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3568" y="1772816"/>
                <a:ext cx="7770813" cy="432812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The best performance can be attained by using an optimal digital precoder per each subcarrier; however it requires extensive feedback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 b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BB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</m:d>
                        <m:r>
                          <a:rPr lang="en-US" sz="2000" b="1" i="1" smtClean="0">
                            <a:latin typeface="Cambria Math"/>
                          </a:rPr>
                          <m:t>:</m:t>
                        </m:r>
                        <m:r>
                          <a:rPr lang="en-US" sz="2000" b="1" i="1" smtClean="0">
                            <a:latin typeface="Cambria Math"/>
                          </a:rPr>
                          <m:t>𝒇</m:t>
                        </m:r>
                        <m:r>
                          <a:rPr lang="en-US" sz="2000" b="1" i="1" smtClean="0"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𝒇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To reduce the feedback, we can use the same digital precoder per each chunk (i.e., groups of subcarriers), being able to reduce the feedback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𝐅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 b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BB</m:t>
                            </m:r>
                          </m:sub>
                        </m:sSub>
                        <m:d>
                          <m:dPr>
                            <m:ctrlPr>
                              <a:rPr lang="en-US" sz="20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</m:d>
                        <m:r>
                          <a:rPr lang="en-US" sz="2000" b="1" i="1" smtClean="0">
                            <a:latin typeface="Cambria Math"/>
                          </a:rPr>
                          <m:t>:</m:t>
                        </m:r>
                        <m:r>
                          <a:rPr lang="en-US" sz="2000" b="1" i="1" smtClean="0">
                            <a:latin typeface="Cambria Math"/>
                          </a:rPr>
                          <m:t>𝒄</m:t>
                        </m:r>
                        <m:r>
                          <a:rPr lang="en-US" sz="2000" i="1">
                            <a:latin typeface="Cambria Math"/>
                          </a:rPr>
                          <m:t>=</m:t>
                        </m:r>
                        <m:r>
                          <a:rPr lang="en-US" sz="2000" i="1">
                            <a:latin typeface="Cambria Math"/>
                          </a:rPr>
                          <m:t>𝟏</m:t>
                        </m:r>
                        <m:r>
                          <a:rPr lang="en-US" sz="2000" i="1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/>
                              </a:rPr>
                              <m:t>𝒄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with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𝒄</m:t>
                    </m:r>
                    <m:r>
                      <a:rPr lang="en-US" sz="2000" b="1" i="1" smtClean="0">
                        <a:latin typeface="Cambria Math"/>
                      </a:rPr>
                      <m:t>≤</m:t>
                    </m:r>
                    <m:r>
                      <a:rPr lang="en-US" sz="2000" b="1" i="1" smtClean="0">
                        <a:latin typeface="Cambria Math"/>
                      </a:rPr>
                      <m:t>𝒇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0" indent="0"/>
                <a:endParaRPr lang="en-US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ym typeface="Wingdings" panose="05000000000000000000" pitchFamily="2" charset="2"/>
                  </a:rPr>
                  <a:t>In the following, we compare the two extreme cases of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sym typeface="Wingdings" panose="05000000000000000000" pitchFamily="2" charset="2"/>
                      </a:rPr>
                      <m:t>𝒄</m:t>
                    </m:r>
                    <m:r>
                      <a:rPr lang="en-US" b="1" i="1" smtClean="0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1" i="1" smtClean="0">
                        <a:latin typeface="Cambria Math"/>
                        <a:sym typeface="Wingdings" panose="05000000000000000000" pitchFamily="2" charset="2"/>
                      </a:rPr>
                      <m:t>𝒇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(</a:t>
                </a:r>
                <a:r>
                  <a:rPr lang="en-US" i="1" dirty="0" smtClean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optimal performance</a:t>
                </a:r>
                <a:r>
                  <a:rPr lang="en-US" dirty="0" smtClean="0">
                    <a:sym typeface="Wingdings" panose="05000000000000000000" pitchFamily="2" charset="2"/>
                  </a:rPr>
                  <a:t>) and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sym typeface="Wingdings" panose="05000000000000000000" pitchFamily="2" charset="2"/>
                      </a:rPr>
                      <m:t>𝒄</m:t>
                    </m:r>
                    <m:r>
                      <a:rPr lang="en-US" b="1" i="1" smtClean="0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1" i="1" smtClean="0">
                        <a:latin typeface="Cambria Math"/>
                        <a:sym typeface="Wingdings" panose="05000000000000000000" pitchFamily="2" charset="2"/>
                      </a:rPr>
                      <m:t>𝟏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(</a:t>
                </a:r>
                <a:r>
                  <a:rPr lang="en-US" i="1" dirty="0" smtClean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minimum feedback</a:t>
                </a:r>
                <a:r>
                  <a:rPr lang="en-US" dirty="0" smtClean="0">
                    <a:sym typeface="Wingdings" panose="05000000000000000000" pitchFamily="2" charset="2"/>
                  </a:rPr>
                  <a:t>).</a:t>
                </a:r>
              </a:p>
              <a:p>
                <a:endParaRPr lang="en-US" dirty="0">
                  <a:sym typeface="Wingdings" panose="05000000000000000000" pitchFamily="2" charset="2"/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3568" y="1772816"/>
                <a:ext cx="7770813" cy="4328120"/>
              </a:xfrm>
              <a:blipFill rotWithShape="1">
                <a:blip r:embed="rId3"/>
                <a:stretch>
                  <a:fillRect l="-1020" t="-1127" b="-13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738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US" dirty="0" smtClean="0"/>
              <a:t>Optimal </a:t>
            </a:r>
            <a:r>
              <a:rPr lang="en-US" dirty="0" smtClean="0"/>
              <a:t>Digital Precoder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284984"/>
            <a:ext cx="8136904" cy="3205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indent="0"/>
            <a:r>
              <a:rPr lang="en-US" sz="2000" dirty="0" smtClean="0"/>
              <a:t>		</a:t>
            </a:r>
            <a:endParaRPr lang="en-US" sz="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/>
              <a:t>Songnam Hong,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39552" y="3760292"/>
                <a:ext cx="8496944" cy="2776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For given analog precoder/combiner, the baseband channel matrix for subcarrier </a:t>
                </a:r>
                <a:r>
                  <a:rPr lang="en-US" sz="1800" i="1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f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is given by</a:t>
                </a:r>
                <a:endParaRPr lang="en-US" sz="1800" dirty="0" smtClean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defTabSz="914400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</m:ctrlPr>
                        </m:sSubPr>
                        <m: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b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𝑓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=</m:t>
                      </m:r>
                      <m:sSubSup>
                        <m:sSubSup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</m:ctrlPr>
                        </m:sSubSupPr>
                        <m: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𝐖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RF</m:t>
                          </m:r>
                        </m:sub>
                        <m:sup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∗</m:t>
                          </m:r>
                        </m:sup>
                      </m:sSubSup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𝐇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𝑓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)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𝐅</m:t>
                      </m:r>
                      <m:r>
                        <m:rPr>
                          <m:sty m:val="p"/>
                        </m:rPr>
                        <a:rPr lang="en-US" sz="1800" b="0" i="0" baseline="-2500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RF</m:t>
                      </m:r>
                    </m:oMath>
                  </m:oMathPara>
                </a14:m>
                <a:endParaRPr lang="en-US" sz="1800" b="0" baseline="-25000" dirty="0" smtClean="0">
                  <a:solidFill>
                    <a:schemeClr val="tx1"/>
                  </a:solidFill>
                  <a:latin typeface="Arial" charset="0"/>
                  <a:ea typeface="+mn-ea"/>
                </a:endParaRPr>
              </a:p>
              <a:p>
                <a:pPr marL="342900" indent="-34290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Input covariance matrix for subcarrier </a:t>
                </a:r>
                <a:r>
                  <a:rPr lang="en-US" sz="1800" i="1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f:</a:t>
                </a:r>
              </a:p>
              <a:p>
                <a:pPr defTabSz="914400" eaLnBrk="1" hangingPunct="1">
                  <a:spcBef>
                    <a:spcPct val="50000"/>
                  </a:spcBef>
                  <a:buClrTx/>
                  <a:buSzTx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Φ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BB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</m:d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BB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i="1" dirty="0" smtClean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Optimal digital </a:t>
                </a:r>
                <a:r>
                  <a:rPr lang="en-US" sz="1800" dirty="0" err="1" smtClean="0">
                    <a:solidFill>
                      <a:srgbClr val="000000"/>
                    </a:solidFill>
                    <a:latin typeface="+mn-lt"/>
                    <a:ea typeface="+mn-ea"/>
                  </a:rPr>
                  <a:t>precoders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are obtained by using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+mn-lt"/>
                    <a:ea typeface="+mn-ea"/>
                  </a:rPr>
                  <a:t>SVD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together with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+mn-lt"/>
                    <a:ea typeface="+mn-ea"/>
                  </a:rPr>
                  <a:t> water filling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across subcarriers and layers.</a:t>
                </a:r>
              </a:p>
              <a:p>
                <a:pPr marL="285750" indent="-28575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Digital precoder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  <m:t>Φ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</a:t>
                </a: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is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used for subcarrier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𝑓</m:t>
                    </m:r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. </a:t>
                </a:r>
                <a:endParaRPr lang="en-US" sz="1800" b="1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60292"/>
                <a:ext cx="8496944" cy="2776209"/>
              </a:xfrm>
              <a:prstGeom prst="rect">
                <a:avLst/>
              </a:prstGeom>
              <a:blipFill rotWithShape="1">
                <a:blip r:embed="rId3"/>
                <a:stretch>
                  <a:fillRect l="-503" t="-1099" r="-1077" b="-1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684296" y="1556792"/>
                <a:ext cx="5810565" cy="178132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max</m:t>
                          </m:r>
                        </m:e>
                        <m:li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𝐅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RF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𝐖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RF</m:t>
                              </m:r>
                            </m:sub>
                          </m:sSub>
                        </m:lim>
                      </m:limLow>
                      <m:nary>
                        <m:naryPr>
                          <m:chr m:val="∑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𝑓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eqArr>
                            <m:eqArr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limLow>
                                <m:limLow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max</m:t>
                                  </m:r>
                                </m:e>
                                <m:lim>
                                  <m:sSub>
                                    <m:sSubPr>
                                      <m:ctrlPr>
                                        <a:rPr lang="en-US" sz="200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sub>
                                  </m:sSub>
                                </m:lim>
                              </m:limLow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2000" b="0" i="1" smtClean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func>
                                    <m:func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det</m:t>
                                      </m:r>
                                    </m:fName>
                                    <m:e>
                                      <m: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sz="2000" b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𝐈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+ </m:t>
                                      </m:r>
                                      <m:f>
                                        <m:fPr>
                                          <m:ctrlP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𝐇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b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lang="en-US" sz="200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Φ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sub>
                                      </m:sSub>
                                      <m:sSubSup>
                                        <m:sSubSup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2000" b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𝐇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b</m:t>
                                          </m:r>
                                        </m:sub>
                                        <m:sup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∗</m:t>
                                          </m:r>
                                        </m:sup>
                                      </m:sSubSup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</m:d>
                                      <m:r>
                                        <a:rPr lang="en-US" sz="2000" i="1" smtClean="0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</m:func>
                                </m:e>
                              </m:d>
                            </m:e>
                          </m:eqArr>
                        </m:e>
                      </m:nary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pPr algn="ctr"/>
                <a:endParaRPr lang="en-US" sz="2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2000" dirty="0">
                    <a:solidFill>
                      <a:schemeClr val="tx1"/>
                    </a:solidFill>
                  </a:rPr>
                  <a:t>s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ubject to: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sup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Tr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Φ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}</m:t>
                        </m:r>
                      </m:e>
                    </m:nary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total</m:t>
                        </m:r>
                      </m:sub>
                    </m:sSub>
                  </m:oMath>
                </a14:m>
                <a:r>
                  <a:rPr lang="en-US" sz="2000" dirty="0" smtClean="0"/>
                  <a:t>to </a:t>
                </a:r>
                <a:endParaRPr lang="en-US" sz="2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296" y="1556792"/>
                <a:ext cx="5810565" cy="1781321"/>
              </a:xfrm>
              <a:prstGeom prst="rect">
                <a:avLst/>
              </a:prstGeom>
              <a:blipFill rotWithShape="1">
                <a:blip r:embed="rId4"/>
                <a:stretch>
                  <a:fillRect b="-338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05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US" dirty="0" smtClean="0"/>
              <a:t>Frequency-independent </a:t>
            </a:r>
            <a:r>
              <a:rPr lang="en-US" dirty="0"/>
              <a:t>Digital Precoder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136904" cy="49337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indent="0"/>
            <a:r>
              <a:rPr lang="en-US" sz="2000" dirty="0" smtClean="0"/>
              <a:t>		</a:t>
            </a:r>
            <a:endParaRPr lang="en-US" sz="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/>
              <a:t>Songnam Hong,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39552" y="3777025"/>
                <a:ext cx="7992888" cy="2604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rgbClr val="000000"/>
                    </a:solidFill>
                  </a:rPr>
                  <a:t>For given analog precoder/combiner, the baseband channel matrix for subcarrier </a:t>
                </a:r>
                <a:r>
                  <a:rPr lang="en-US" sz="1800" i="1" dirty="0">
                    <a:solidFill>
                      <a:srgbClr val="000000"/>
                    </a:solidFill>
                  </a:rPr>
                  <a:t>f </a:t>
                </a:r>
                <a:r>
                  <a:rPr lang="en-US" sz="1800" dirty="0">
                    <a:solidFill>
                      <a:srgbClr val="000000"/>
                    </a:solidFill>
                  </a:rPr>
                  <a:t>is given by</a:t>
                </a:r>
              </a:p>
              <a:p>
                <a:pPr defTabSz="914400"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</m:ctrlPr>
                        </m:sSubPr>
                        <m: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b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𝑓</m:t>
                          </m:r>
                        </m:e>
                      </m:d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=</m:t>
                      </m:r>
                      <m:sSubSup>
                        <m:sSubSup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</m:ctrlPr>
                        </m:sSubSupPr>
                        <m: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𝐖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RF</m:t>
                          </m:r>
                        </m:sub>
                        <m:sup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</a:rPr>
                            <m:t>∗</m:t>
                          </m:r>
                        </m:sup>
                      </m:sSubSup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𝐇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(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𝑓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)</m:t>
                      </m:r>
                      <m:r>
                        <a:rPr lang="en-US" sz="1800" b="1" i="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𝐅</m:t>
                      </m:r>
                      <m:r>
                        <m:rPr>
                          <m:sty m:val="p"/>
                        </m:rPr>
                        <a:rPr lang="en-US" sz="1800" b="0" i="0" baseline="-25000" smtClean="0">
                          <a:solidFill>
                            <a:schemeClr val="tx1"/>
                          </a:solidFill>
                          <a:latin typeface="Cambria Math"/>
                          <a:ea typeface="+mn-ea"/>
                        </a:rPr>
                        <m:t>RF</m:t>
                      </m:r>
                    </m:oMath>
                  </m:oMathPara>
                </a14:m>
                <a:endParaRPr lang="en-US" sz="1800" b="0" baseline="-25000" dirty="0" smtClean="0">
                  <a:solidFill>
                    <a:schemeClr val="tx1"/>
                  </a:solidFill>
                  <a:latin typeface="Arial" charset="0"/>
                  <a:ea typeface="+mn-ea"/>
                </a:endParaRPr>
              </a:p>
              <a:p>
                <a:pPr marL="342900" indent="-34290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b="1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Same </a:t>
                </a:r>
                <a:r>
                  <a:rPr lang="en-US" sz="1800" b="1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digital</a:t>
                </a:r>
                <a:r>
                  <a:rPr lang="en-US" sz="1800" b="1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</a:t>
                </a:r>
                <a:r>
                  <a:rPr lang="en-US" sz="1800" b="1" dirty="0">
                    <a:solidFill>
                      <a:srgbClr val="000000"/>
                    </a:solidFill>
                    <a:latin typeface="+mn-lt"/>
                    <a:ea typeface="+mn-ea"/>
                  </a:rPr>
                  <a:t>precoder,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solidFill>
                          <a:schemeClr val="tx1"/>
                        </a:solidFill>
                        <a:latin typeface="Cambria Math"/>
                      </a:rPr>
                      <m:t>Φ</m:t>
                    </m:r>
                  </m:oMath>
                </a14:m>
                <a:r>
                  <a:rPr lang="en-US" sz="1800" b="1" dirty="0">
                    <a:solidFill>
                      <a:srgbClr val="000000"/>
                    </a:solidFill>
                    <a:latin typeface="+mn-lt"/>
                    <a:ea typeface="+mn-ea"/>
                  </a:rPr>
                  <a:t>, </a:t>
                </a: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is used for all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subcarriers, where </a:t>
                </a:r>
              </a:p>
              <a:p>
                <a:pPr defTabSz="914400" eaLnBrk="1" hangingPunct="1">
                  <a:spcBef>
                    <a:spcPct val="50000"/>
                  </a:spcBef>
                  <a:buClrTx/>
                  <a:buSzTx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Φ</m:t>
                      </m:r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BB</m:t>
                          </m:r>
                        </m:sub>
                      </m:sSub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800" b="1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BB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en-US" sz="1800" i="1" dirty="0" smtClean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342900" indent="-34290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The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frequency-independent digital precoder implies the </a:t>
                </a:r>
                <a:r>
                  <a:rPr lang="en-US" sz="1800" dirty="0" smtClean="0">
                    <a:solidFill>
                      <a:srgbClr val="FF0000"/>
                    </a:solidFill>
                    <a:latin typeface="+mn-lt"/>
                    <a:ea typeface="+mn-ea"/>
                  </a:rPr>
                  <a:t>uniform power allocation across subcarriers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, equivalent to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per-subcarrier </a:t>
                </a:r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power constraint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i="0" dirty="0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  <m:t>total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/</m:t>
                    </m:r>
                    <m:sSub>
                      <m:sSubPr>
                        <m:ctrlPr>
                          <a:rPr lang="en-US" sz="1800" b="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  <m:t>𝑁</m:t>
                        </m:r>
                      </m:e>
                      <m:sub>
                        <m:r>
                          <a:rPr lang="en-US" sz="1800" b="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+mn-lt"/>
                    <a:ea typeface="+mn-ea"/>
                  </a:rPr>
                  <a:t>. </a:t>
                </a:r>
                <a:endParaRPr lang="en-US" sz="1800" b="1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777025"/>
                <a:ext cx="7992888" cy="2604303"/>
              </a:xfrm>
              <a:prstGeom prst="rect">
                <a:avLst/>
              </a:prstGeom>
              <a:blipFill rotWithShape="1">
                <a:blip r:embed="rId2"/>
                <a:stretch>
                  <a:fillRect l="-534" t="-1171" r="-1297" b="-1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558978" y="1575671"/>
                <a:ext cx="6037358" cy="1781321"/>
              </a:xfrm>
              <a:prstGeom prst="rect">
                <a:avLst/>
              </a:prstGeom>
              <a:ln w="190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max</m:t>
                          </m:r>
                        </m:e>
                        <m:li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𝐅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RF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𝐖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RF</m:t>
                              </m:r>
                            </m:sub>
                          </m:sSub>
                        </m:lim>
                      </m:limLow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Φ</m:t>
                              </m:r>
                            </m:lim>
                          </m:limLow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</m:t>
                          </m:r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det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b="1" i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𝐈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 </m:t>
                                  </m:r>
                                  <m:f>
                                    <m:f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𝐇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b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d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Φ</m:t>
                                  </m:r>
                                  <m:sSubSup>
                                    <m:sSub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b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𝐇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b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2000" dirty="0">
                    <a:solidFill>
                      <a:schemeClr val="tx1"/>
                    </a:solidFill>
                  </a:rPr>
                  <a:t>s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ubject to: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sup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/>
                          </a:rPr>
                          <m:t>Tr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{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Φ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}</m:t>
                        </m:r>
                      </m:e>
                    </m:nary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m:rPr>
                        <m:sty m:val="p"/>
                      </m:rPr>
                      <a:rPr lang="en-US" sz="2000">
                        <a:solidFill>
                          <a:srgbClr val="FF0000"/>
                        </a:solidFill>
                        <a:latin typeface="Cambria Math"/>
                      </a:rPr>
                      <m:t>Tr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</a:rPr>
                      <m:t>{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FF0000"/>
                        </a:solidFill>
                        <a:latin typeface="Cambria Math"/>
                      </a:rPr>
                      <m:t>Φ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</a:rPr>
                      <m:t>}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total</m:t>
                        </m:r>
                      </m:sub>
                    </m:sSub>
                  </m:oMath>
                </a14:m>
                <a:r>
                  <a:rPr lang="en-US" dirty="0" smtClean="0"/>
                  <a:t>to </a:t>
                </a:r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978" y="1575671"/>
                <a:ext cx="6037358" cy="1781321"/>
              </a:xfrm>
              <a:prstGeom prst="rect">
                <a:avLst/>
              </a:prstGeom>
              <a:blipFill rotWithShape="1">
                <a:blip r:embed="rId3"/>
                <a:stretch>
                  <a:fillRect b="-2703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346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US" dirty="0"/>
              <a:t>Frequency-independent Digital Precoder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136904" cy="49337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indent="0"/>
            <a:r>
              <a:rPr lang="en-US" sz="2000" dirty="0" smtClean="0"/>
              <a:t>		</a:t>
            </a:r>
            <a:endParaRPr lang="en-US" sz="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/>
              <a:t>Songnam Hong,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39552" y="3895066"/>
                <a:ext cx="7992888" cy="2466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 defTabSz="914400" eaLnBrk="1" hangingPunct="1"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Optimization is performed using the method in [3]. The input covariance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dirty="0" smtClean="0">
                        <a:solidFill>
                          <a:srgbClr val="FF0000"/>
                        </a:solidFill>
                        <a:latin typeface="Cambria Math"/>
                        <a:ea typeface="+mn-ea"/>
                      </a:rPr>
                      <m:t>Φ</m:t>
                    </m:r>
                    <m:r>
                      <a:rPr lang="en-US" sz="1800" b="0" i="1" dirty="0" smtClean="0">
                        <a:solidFill>
                          <a:srgbClr val="FF0000"/>
                        </a:solidFill>
                        <a:latin typeface="Cambria Math"/>
                        <a:ea typeface="+mn-ea"/>
                      </a:rPr>
                      <m:t>=</m:t>
                    </m:r>
                    <m:r>
                      <a:rPr lang="en-US" sz="1800" b="0" i="1" dirty="0" smtClean="0">
                        <a:solidFill>
                          <a:srgbClr val="FF0000"/>
                        </a:solidFill>
                        <a:latin typeface="Cambria Math"/>
                        <a:ea typeface="+mn-ea"/>
                      </a:rPr>
                      <m:t>𝐸</m:t>
                    </m:r>
                    <m:r>
                      <m:rPr>
                        <m:sty m:val="p"/>
                      </m:rPr>
                      <a:rPr lang="en-US" sz="1800" b="0" i="0" dirty="0" smtClean="0">
                        <a:solidFill>
                          <a:srgbClr val="FF0000"/>
                        </a:solidFill>
                        <a:latin typeface="Cambria Math"/>
                        <a:ea typeface="+mn-ea"/>
                      </a:rPr>
                      <m:t>Λ</m:t>
                    </m:r>
                    <m:sSup>
                      <m:sSupPr>
                        <m:ctrlPr>
                          <a:rPr lang="en-US" sz="1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+mn-ea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+mn-ea"/>
                          </a:rPr>
                          <m:t>𝐸</m:t>
                        </m:r>
                      </m:e>
                      <m:sup>
                        <m:r>
                          <a:rPr lang="en-US" sz="1800" b="0" i="1" dirty="0" smtClean="0">
                            <a:solidFill>
                              <a:srgbClr val="FF0000"/>
                            </a:solidFill>
                            <a:latin typeface="Cambria Math"/>
                            <a:ea typeface="+mn-ea"/>
                          </a:rPr>
                          <m:t>∗</m:t>
                        </m:r>
                      </m:sup>
                    </m:sSup>
                    <m:r>
                      <a:rPr lang="en-US" sz="1800" b="0" i="1" dirty="0" smtClean="0">
                        <a:solidFill>
                          <a:srgbClr val="FF0000"/>
                        </a:solidFill>
                        <a:latin typeface="Cambria Math"/>
                        <a:ea typeface="+mn-ea"/>
                      </a:rPr>
                      <m:t> </m:t>
                    </m:r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is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found in two steps:</a:t>
                </a:r>
              </a:p>
              <a:p>
                <a:pPr marL="1085850" lvl="1" indent="-342900" defTabSz="914400" eaLnBrk="1" hangingPunct="1">
                  <a:spcBef>
                    <a:spcPct val="50000"/>
                  </a:spcBef>
                  <a:buClrTx/>
                  <a:buSzTx/>
                  <a:buAutoNum type="arabicParenR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The eigenvectors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Φ</m:t>
                    </m:r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i</m:t>
                    </m:r>
                    <m:r>
                      <a:rPr lang="en-US" sz="1800" b="0" i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.</m:t>
                    </m:r>
                    <m:r>
                      <m:rPr>
                        <m:sty m:val="p"/>
                      </m:rPr>
                      <a:rPr lang="en-US" sz="1800" b="0" i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e</m:t>
                    </m:r>
                    <m:r>
                      <a:rPr lang="en-US" sz="1800" b="0" i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., 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𝐸</m:t>
                    </m:r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) are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taken as the eigenvectors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𝐸</m:t>
                    </m:r>
                    <m:d>
                      <m:dPr>
                        <m:ctrlPr>
                          <a:rPr lang="en-US" sz="1800" i="1" dirty="0" smtClean="0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+mn-ea"/>
                              </a:rPr>
                            </m:ctrlPr>
                          </m:sSubSupPr>
                          <m:e>
                            <m:r>
                              <a:rPr lang="en-US" sz="1800" b="1" i="0" dirty="0" err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+mn-ea"/>
                              </a:rPr>
                              <m:t>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800" i="0" dirty="0" err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+mn-ea"/>
                              </a:rPr>
                              <m:t>b</m:t>
                            </m:r>
                          </m:sub>
                          <m:sup>
                            <m:r>
                              <a:rPr lang="en-US" sz="180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+mn-ea"/>
                              </a:rPr>
                              <m:t>∗</m:t>
                            </m:r>
                          </m:sup>
                        </m:sSubSup>
                        <m:sSub>
                          <m:sSubPr>
                            <m:ctrlPr>
                              <a:rPr lang="en-US" sz="18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1800" b="1" i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+mn-ea"/>
                              </a:rPr>
                              <m:t>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800" b="0" i="0" dirty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+mn-ea"/>
                              </a:rPr>
                              <m:t>b</m:t>
                            </m:r>
                          </m:sub>
                        </m:sSub>
                      </m:e>
                    </m:d>
                    <m:r>
                      <a:rPr lang="en-US" sz="1800" b="0" i="0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.</m:t>
                    </m:r>
                  </m:oMath>
                </a14:m>
                <a:endParaRPr lang="en-US" sz="1800" b="0" dirty="0" smtClean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lvl="1" indent="0" algn="ctr" defTabSz="914400" eaLnBrk="1" hangingPunct="1">
                  <a:spcBef>
                    <a:spcPct val="50000"/>
                  </a:spcBef>
                  <a:buClrTx/>
                  <a:buSzTx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	 </a:t>
                </a:r>
                <a14:m>
                  <m:oMath xmlns:m="http://schemas.openxmlformats.org/officeDocument/2006/math">
                    <m:r>
                      <a:rPr lang="en-US" sz="1800" i="1" dirty="0">
                        <a:solidFill>
                          <a:srgbClr val="000000"/>
                        </a:solidFill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800" i="1" dirty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1800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800" b="1" dirty="0" err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800" dirty="0" err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b</m:t>
                            </m:r>
                          </m:sub>
                          <m:sup>
                            <m:r>
                              <a:rPr lang="en-US" sz="1800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sSub>
                          <m:sSubPr>
                            <m:ctrlPr>
                              <a:rPr lang="en-US" sz="1800" b="1" i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800" dirty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b</m:t>
                            </m:r>
                          </m:sub>
                        </m:sSub>
                      </m:e>
                    </m:d>
                    <m:r>
                      <a:rPr lang="en-US" sz="1800" b="0" i="1" dirty="0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den>
                    </m:f>
                    <m:nary>
                      <m:naryPr>
                        <m:chr m:val="∑"/>
                        <m:ctrlPr>
                          <a:rPr lang="en-US" sz="180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en-US" sz="1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sSub>
                          <m:sSubPr>
                            <m:ctrlPr>
                              <a:rPr lang="en-US" sz="180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8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sup>
                      <m:e>
                        <m:sSubSup>
                          <m:sSubSupPr>
                            <m:ctrlPr>
                              <a:rPr lang="en-US" sz="18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800" b="1" i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800" b="0" i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b</m:t>
                            </m:r>
                          </m:sub>
                          <m:sup>
                            <m:r>
                              <a:rPr lang="en-US" sz="18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bSup>
                        <m:d>
                          <m:dPr>
                            <m:ctrlPr>
                              <a:rPr lang="en-US" sz="18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</m:d>
                        <m:sSub>
                          <m:sSubPr>
                            <m:ctrlPr>
                              <a:rPr lang="en-US" sz="1800" b="1" i="1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1" i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𝐇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800" b="0" i="0" dirty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b</m:t>
                            </m:r>
                          </m:sub>
                        </m:sSub>
                        <m:r>
                          <a:rPr lang="en-US" sz="18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1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lang="en-US" sz="1800" b="1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1800" dirty="0" smtClean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1085850" lvl="1" indent="-342900" defTabSz="914400" eaLnBrk="1" hangingPunct="1">
                  <a:spcBef>
                    <a:spcPct val="50000"/>
                  </a:spcBef>
                  <a:buClrTx/>
                  <a:buSzTx/>
                  <a:buFont typeface="+mj-lt"/>
                  <a:buAutoNum type="arabicParenR" startAt="2"/>
                </a:pP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The eigenvalues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Φ</m:t>
                    </m:r>
                    <m:r>
                      <a:rPr lang="en-US" sz="1800" i="1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 </m:t>
                    </m:r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i</m:t>
                    </m:r>
                    <m:r>
                      <a:rPr lang="en-US" sz="1800" b="0" i="0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.</m:t>
                    </m:r>
                    <m:r>
                      <m:rPr>
                        <m:sty m:val="p"/>
                      </m:rPr>
                      <a:rPr lang="en-US" sz="1800" b="0" i="0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e</m:t>
                    </m:r>
                    <m:r>
                      <a:rPr lang="en-US" sz="1800" b="0" i="0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., </m:t>
                    </m:r>
                    <m:r>
                      <m:rPr>
                        <m:sty m:val="p"/>
                      </m:rPr>
                      <a:rPr lang="en-US" sz="1800" b="0" i="0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Λ</m:t>
                    </m:r>
                    <m:r>
                      <a:rPr lang="en-US" sz="1800" b="0" i="1" dirty="0" smtClean="0">
                        <a:solidFill>
                          <a:srgbClr val="000000"/>
                        </a:solidFill>
                        <a:latin typeface="Cambria Math"/>
                        <a:ea typeface="+mn-ea"/>
                      </a:rPr>
                      <m:t>)</m:t>
                    </m:r>
                  </m:oMath>
                </a14:m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 are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found using an iterative 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+mn-lt"/>
                    <a:ea typeface="+mn-ea"/>
                  </a:rPr>
                  <a:t>algorithm.</a:t>
                </a:r>
                <a:endParaRPr lang="en-US" sz="18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95066"/>
                <a:ext cx="7992888" cy="2466381"/>
              </a:xfrm>
              <a:prstGeom prst="rect">
                <a:avLst/>
              </a:prstGeom>
              <a:blipFill rotWithShape="1">
                <a:blip r:embed="rId2"/>
                <a:stretch>
                  <a:fillRect l="-534" t="-1235" b="-54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682536" y="1556792"/>
                <a:ext cx="5841792" cy="1834541"/>
              </a:xfrm>
              <a:prstGeom prst="rect">
                <a:avLst/>
              </a:prstGeom>
              <a:noFill/>
              <a:ln w="19050" cap="rnd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max</m:t>
                          </m:r>
                        </m:e>
                        <m:lim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𝐅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RF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𝐖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RF</m:t>
                              </m:r>
                            </m:sub>
                          </m:sSub>
                        </m:lim>
                      </m:limLow>
                      <m:func>
                        <m:funcPr>
                          <m:ctrlPr>
                            <a:rPr lang="en-US" sz="20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Φ</m:t>
                              </m:r>
                            </m:lim>
                          </m:limLow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  </m:t>
                          </m:r>
                        </m:fName>
                        <m:e>
                          <m:nary>
                            <m:naryPr>
                              <m:chr m:val="∑"/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det</m:t>
                                  </m:r>
                                </m:fName>
                                <m:e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b="1" i="0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𝐈</m:t>
                                  </m:r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+ </m:t>
                                  </m:r>
                                  <m:f>
                                    <m:f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𝐇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b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d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Φ</m:t>
                                  </m:r>
                                  <m:sSubSup>
                                    <m:sSub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b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𝐇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b</m:t>
                                      </m:r>
                                    </m:sub>
                                    <m:sup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bSup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func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2000" dirty="0">
                    <a:solidFill>
                      <a:schemeClr val="tx1"/>
                    </a:solidFill>
                  </a:rPr>
                  <a:t>s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ubject to: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>
                        <a:solidFill>
                          <a:schemeClr val="tx1"/>
                        </a:solidFill>
                        <a:latin typeface="Cambria Math"/>
                      </a:rPr>
                      <m:t>Tr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{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Φ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/>
                      </a:rPr>
                      <m:t>}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total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 smtClean="0"/>
                  <a:t>to </a:t>
                </a:r>
                <a:endParaRPr lang="en-US" sz="2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2536" y="1556792"/>
                <a:ext cx="5841792" cy="18345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19050" cap="rnd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85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6" r="22432"/>
          <a:stretch/>
        </p:blipFill>
        <p:spPr bwMode="auto">
          <a:xfrm>
            <a:off x="5151064" y="3561257"/>
            <a:ext cx="3402581" cy="288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435840" y="1989737"/>
            <a:ext cx="2884187" cy="4000500"/>
            <a:chOff x="1552968" y="1706940"/>
            <a:chExt cx="2884187" cy="4000500"/>
          </a:xfrm>
        </p:grpSpPr>
        <p:grpSp>
          <p:nvGrpSpPr>
            <p:cNvPr id="14" name="Group 13"/>
            <p:cNvGrpSpPr/>
            <p:nvPr/>
          </p:nvGrpSpPr>
          <p:grpSpPr>
            <a:xfrm>
              <a:off x="1552968" y="1706940"/>
              <a:ext cx="2884187" cy="4000500"/>
              <a:chOff x="1932058" y="1300708"/>
              <a:chExt cx="2884187" cy="4000500"/>
            </a:xfrm>
          </p:grpSpPr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399" r="21529"/>
              <a:stretch/>
            </p:blipFill>
            <p:spPr bwMode="auto">
              <a:xfrm>
                <a:off x="1932058" y="1300708"/>
                <a:ext cx="2884187" cy="40005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4" name="Oval 23"/>
              <p:cNvSpPr/>
              <p:nvPr/>
            </p:nvSpPr>
            <p:spPr bwMode="auto">
              <a:xfrm>
                <a:off x="4258568" y="1791866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3340407" y="4584775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2457480" y="3174876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2523552" y="2257684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 bwMode="auto">
              <a:xfrm>
                <a:off x="4222372" y="2257684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4231426" y="3172019"/>
                <a:ext cx="72008" cy="72008"/>
              </a:xfrm>
              <a:prstGeom prst="ellips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3341732" y="2049167"/>
              <a:ext cx="4705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R</a:t>
              </a:r>
              <a:r>
                <a:rPr lang="en-US" sz="1600" dirty="0" smtClean="0">
                  <a:solidFill>
                    <a:schemeClr val="tx1"/>
                  </a:solidFill>
                </a:rPr>
                <a:t>x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30255" y="2492076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778133" y="3179238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021021" y="2354115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4394" y="3335170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79402" y="4670332"/>
              <a:ext cx="2746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</a:rPr>
                <a:t>5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Songnam Hong,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733925" y="1510761"/>
            <a:ext cx="43204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Receiver fixed at one location.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Several transmitter locations tested.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Both </a:t>
            </a:r>
            <a:r>
              <a:rPr lang="en-US" sz="1800" dirty="0">
                <a:solidFill>
                  <a:schemeClr val="tx1"/>
                </a:solidFill>
              </a:rPr>
              <a:t>transmitter and receiver have two antenna </a:t>
            </a:r>
            <a:r>
              <a:rPr lang="en-US" sz="1800" dirty="0" smtClean="0">
                <a:solidFill>
                  <a:schemeClr val="tx1"/>
                </a:solidFill>
              </a:rPr>
              <a:t>arrays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800" dirty="0" smtClean="0">
                <a:solidFill>
                  <a:schemeClr val="tx1"/>
                </a:solidFill>
              </a:rPr>
              <a:t>2x2 </a:t>
            </a:r>
            <a:r>
              <a:rPr lang="en-US" sz="1800" dirty="0">
                <a:solidFill>
                  <a:schemeClr val="tx1"/>
                </a:solidFill>
              </a:rPr>
              <a:t>MIMO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Antenna arrays are 1x8 linear arrays.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For each transmitter location, full </a:t>
            </a:r>
            <a:r>
              <a:rPr lang="en-US" sz="1800" dirty="0">
                <a:solidFill>
                  <a:schemeClr val="tx1"/>
                </a:solidFill>
              </a:rPr>
              <a:t>channel matrix </a:t>
            </a:r>
            <a:r>
              <a:rPr lang="en-US" sz="1800" dirty="0" smtClean="0">
                <a:solidFill>
                  <a:schemeClr val="tx1"/>
                </a:solidFill>
              </a:rPr>
              <a:t>(16x16) is </a:t>
            </a:r>
            <a:r>
              <a:rPr lang="en-US" sz="1800" dirty="0">
                <a:solidFill>
                  <a:schemeClr val="tx1"/>
                </a:solidFill>
              </a:rPr>
              <a:t>generated by ray tracing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5536" y="1784725"/>
            <a:ext cx="307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800" b="1" dirty="0">
                <a:solidFill>
                  <a:srgbClr val="000000"/>
                </a:solidFill>
              </a:rPr>
              <a:t>Studio </a:t>
            </a:r>
            <a:r>
              <a:rPr lang="en-US" sz="1800" b="1" dirty="0" smtClean="0">
                <a:solidFill>
                  <a:srgbClr val="000000"/>
                </a:solidFill>
              </a:rPr>
              <a:t>apartment </a:t>
            </a:r>
            <a:r>
              <a:rPr lang="en-US" sz="1800" b="1" dirty="0">
                <a:solidFill>
                  <a:srgbClr val="000000"/>
                </a:solidFill>
              </a:rPr>
              <a:t>room </a:t>
            </a:r>
            <a:r>
              <a:rPr lang="en-US" sz="1800" b="1" dirty="0" smtClean="0">
                <a:solidFill>
                  <a:srgbClr val="000000"/>
                </a:solidFill>
              </a:rPr>
              <a:t>plan:</a:t>
            </a:r>
            <a:endParaRPr lang="en-US" sz="1800" b="1" dirty="0">
              <a:solidFill>
                <a:srgbClr val="000000"/>
              </a:solidFill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3540950" y="2903409"/>
            <a:ext cx="927086" cy="753700"/>
            <a:chOff x="4814608" y="4653136"/>
            <a:chExt cx="395858" cy="340834"/>
          </a:xfrm>
        </p:grpSpPr>
        <p:grpSp>
          <p:nvGrpSpPr>
            <p:cNvPr id="93" name="Group 92"/>
            <p:cNvGrpSpPr>
              <a:grpSpLocks noChangeAspect="1"/>
            </p:cNvGrpSpPr>
            <p:nvPr/>
          </p:nvGrpSpPr>
          <p:grpSpPr>
            <a:xfrm rot="10800000">
              <a:off x="4814608" y="4941337"/>
              <a:ext cx="152084" cy="46435"/>
              <a:chOff x="5447821" y="5013176"/>
              <a:chExt cx="304167" cy="92869"/>
            </a:xfrm>
          </p:grpSpPr>
          <p:grpSp>
            <p:nvGrpSpPr>
              <p:cNvPr id="109" name="Group 108"/>
              <p:cNvGrpSpPr>
                <a:grpSpLocks noChangeAspect="1"/>
              </p:cNvGrpSpPr>
              <p:nvPr/>
            </p:nvGrpSpPr>
            <p:grpSpPr>
              <a:xfrm>
                <a:off x="5447821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20" name="Straight Connector 119"/>
                <p:cNvCxnSpPr>
                  <a:endCxn id="121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21" name="Isosceles Triangle 120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10" name="Group 109"/>
              <p:cNvGrpSpPr>
                <a:grpSpLocks noChangeAspect="1"/>
              </p:cNvGrpSpPr>
              <p:nvPr/>
            </p:nvGrpSpPr>
            <p:grpSpPr>
              <a:xfrm>
                <a:off x="5546878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18" name="Straight Connector 117"/>
                <p:cNvCxnSpPr>
                  <a:endCxn id="119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19" name="Isosceles Triangle 118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11" name="Group 110"/>
              <p:cNvGrpSpPr>
                <a:grpSpLocks noChangeAspect="1"/>
              </p:cNvGrpSpPr>
              <p:nvPr/>
            </p:nvGrpSpPr>
            <p:grpSpPr>
              <a:xfrm>
                <a:off x="5696268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16" name="Straight Connector 115"/>
                <p:cNvCxnSpPr>
                  <a:endCxn id="117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17" name="Isosceles Triangle 116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cxnSp>
            <p:nvCxnSpPr>
              <p:cNvPr id="112" name="Straight Connector 111"/>
              <p:cNvCxnSpPr/>
              <p:nvPr/>
            </p:nvCxnSpPr>
            <p:spPr bwMode="auto">
              <a:xfrm>
                <a:off x="5475681" y="5106045"/>
                <a:ext cx="24844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3" name="Oval 112"/>
              <p:cNvSpPr>
                <a:spLocks noChangeAspect="1"/>
              </p:cNvSpPr>
              <p:nvPr/>
            </p:nvSpPr>
            <p:spPr bwMode="auto">
              <a:xfrm>
                <a:off x="5609741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4" name="Oval 113"/>
              <p:cNvSpPr>
                <a:spLocks noChangeAspect="1"/>
              </p:cNvSpPr>
              <p:nvPr/>
            </p:nvSpPr>
            <p:spPr bwMode="auto">
              <a:xfrm>
                <a:off x="5644399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5" name="Oval 114"/>
              <p:cNvSpPr>
                <a:spLocks noChangeAspect="1"/>
              </p:cNvSpPr>
              <p:nvPr/>
            </p:nvSpPr>
            <p:spPr bwMode="auto">
              <a:xfrm>
                <a:off x="5675930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94" name="Rectangle 93"/>
            <p:cNvSpPr/>
            <p:nvPr/>
          </p:nvSpPr>
          <p:spPr bwMode="auto">
            <a:xfrm>
              <a:off x="4857218" y="4653136"/>
              <a:ext cx="313887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5" name="Group 94"/>
            <p:cNvGrpSpPr>
              <a:grpSpLocks noChangeAspect="1"/>
            </p:cNvGrpSpPr>
            <p:nvPr/>
          </p:nvGrpSpPr>
          <p:grpSpPr>
            <a:xfrm rot="10800000">
              <a:off x="5058382" y="4947535"/>
              <a:ext cx="152084" cy="46435"/>
              <a:chOff x="5447821" y="5013176"/>
              <a:chExt cx="304167" cy="92869"/>
            </a:xfrm>
          </p:grpSpPr>
          <p:grpSp>
            <p:nvGrpSpPr>
              <p:cNvPr id="96" name="Group 95"/>
              <p:cNvGrpSpPr>
                <a:grpSpLocks noChangeAspect="1"/>
              </p:cNvGrpSpPr>
              <p:nvPr/>
            </p:nvGrpSpPr>
            <p:grpSpPr>
              <a:xfrm>
                <a:off x="5447821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07" name="Straight Connector 106"/>
                <p:cNvCxnSpPr>
                  <a:endCxn id="108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8" name="Isosceles Triangle 107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97" name="Group 96"/>
              <p:cNvGrpSpPr>
                <a:grpSpLocks noChangeAspect="1"/>
              </p:cNvGrpSpPr>
              <p:nvPr/>
            </p:nvGrpSpPr>
            <p:grpSpPr>
              <a:xfrm>
                <a:off x="5546878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05" name="Straight Connector 104"/>
                <p:cNvCxnSpPr>
                  <a:endCxn id="106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6" name="Isosceles Triangle 105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98" name="Group 97"/>
              <p:cNvGrpSpPr>
                <a:grpSpLocks noChangeAspect="1"/>
              </p:cNvGrpSpPr>
              <p:nvPr/>
            </p:nvGrpSpPr>
            <p:grpSpPr>
              <a:xfrm>
                <a:off x="5696268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03" name="Straight Connector 102"/>
                <p:cNvCxnSpPr>
                  <a:endCxn id="104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04" name="Isosceles Triangle 103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cxnSp>
            <p:nvCxnSpPr>
              <p:cNvPr id="99" name="Straight Connector 98"/>
              <p:cNvCxnSpPr/>
              <p:nvPr/>
            </p:nvCxnSpPr>
            <p:spPr bwMode="auto">
              <a:xfrm>
                <a:off x="5475681" y="5106045"/>
                <a:ext cx="24844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0" name="Oval 99"/>
              <p:cNvSpPr>
                <a:spLocks noChangeAspect="1"/>
              </p:cNvSpPr>
              <p:nvPr/>
            </p:nvSpPr>
            <p:spPr bwMode="auto">
              <a:xfrm>
                <a:off x="5609741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1" name="Oval 100"/>
              <p:cNvSpPr>
                <a:spLocks noChangeAspect="1"/>
              </p:cNvSpPr>
              <p:nvPr/>
            </p:nvSpPr>
            <p:spPr bwMode="auto">
              <a:xfrm>
                <a:off x="5644399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2" name="Oval 101"/>
              <p:cNvSpPr>
                <a:spLocks noChangeAspect="1"/>
              </p:cNvSpPr>
              <p:nvPr/>
            </p:nvSpPr>
            <p:spPr bwMode="auto">
              <a:xfrm>
                <a:off x="5675930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sp>
        <p:nvSpPr>
          <p:cNvPr id="152" name="TextBox 151"/>
          <p:cNvSpPr txBox="1"/>
          <p:nvPr/>
        </p:nvSpPr>
        <p:spPr>
          <a:xfrm>
            <a:off x="1453001" y="2979111"/>
            <a:ext cx="470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Tx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959315" y="5000182"/>
            <a:ext cx="688260" cy="788534"/>
            <a:chOff x="3833687" y="3282101"/>
            <a:chExt cx="212302" cy="221752"/>
          </a:xfrm>
        </p:grpSpPr>
        <p:grpSp>
          <p:nvGrpSpPr>
            <p:cNvPr id="21" name="Group 20"/>
            <p:cNvGrpSpPr/>
            <p:nvPr/>
          </p:nvGrpSpPr>
          <p:grpSpPr>
            <a:xfrm>
              <a:off x="3833687" y="3282101"/>
              <a:ext cx="162249" cy="218907"/>
              <a:chOff x="2259661" y="3002138"/>
              <a:chExt cx="162249" cy="218907"/>
            </a:xfrm>
          </p:grpSpPr>
          <p:sp>
            <p:nvSpPr>
              <p:cNvPr id="124" name="Rectangle 123"/>
              <p:cNvSpPr/>
              <p:nvPr/>
            </p:nvSpPr>
            <p:spPr bwMode="auto">
              <a:xfrm rot="10800000">
                <a:off x="2259661" y="3060891"/>
                <a:ext cx="162249" cy="1601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125" name="Group 124"/>
              <p:cNvGrpSpPr>
                <a:grpSpLocks noChangeAspect="1"/>
              </p:cNvGrpSpPr>
              <p:nvPr/>
            </p:nvGrpSpPr>
            <p:grpSpPr>
              <a:xfrm>
                <a:off x="2260328" y="3002138"/>
                <a:ext cx="156254" cy="47708"/>
                <a:chOff x="5447821" y="5013176"/>
                <a:chExt cx="304167" cy="92869"/>
              </a:xfrm>
            </p:grpSpPr>
            <p:grpSp>
              <p:nvGrpSpPr>
                <p:cNvPr id="126" name="Group 125"/>
                <p:cNvGrpSpPr>
                  <a:grpSpLocks noChangeAspect="1"/>
                </p:cNvGrpSpPr>
                <p:nvPr/>
              </p:nvGrpSpPr>
              <p:grpSpPr>
                <a:xfrm>
                  <a:off x="5447821" y="5013176"/>
                  <a:ext cx="55720" cy="92869"/>
                  <a:chOff x="3228953" y="2564904"/>
                  <a:chExt cx="114300" cy="190500"/>
                </a:xfrm>
              </p:grpSpPr>
              <p:cxnSp>
                <p:nvCxnSpPr>
                  <p:cNvPr id="137" name="Straight Connector 136"/>
                  <p:cNvCxnSpPr>
                    <a:endCxn id="138" idx="0"/>
                  </p:cNvCxnSpPr>
                  <p:nvPr/>
                </p:nvCxnSpPr>
                <p:spPr bwMode="auto">
                  <a:xfrm flipV="1">
                    <a:off x="3286103" y="2679204"/>
                    <a:ext cx="0" cy="762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38" name="Isosceles Triangle 137"/>
                  <p:cNvSpPr/>
                  <p:nvPr/>
                </p:nvSpPr>
                <p:spPr bwMode="auto">
                  <a:xfrm rot="10800000">
                    <a:off x="3228953" y="2564904"/>
                    <a:ext cx="114300" cy="114300"/>
                  </a:xfrm>
                  <a:prstGeom prst="triangl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127" name="Group 126"/>
                <p:cNvGrpSpPr>
                  <a:grpSpLocks noChangeAspect="1"/>
                </p:cNvGrpSpPr>
                <p:nvPr/>
              </p:nvGrpSpPr>
              <p:grpSpPr>
                <a:xfrm>
                  <a:off x="5546878" y="5013176"/>
                  <a:ext cx="55720" cy="92869"/>
                  <a:chOff x="3228953" y="2564904"/>
                  <a:chExt cx="114300" cy="190500"/>
                </a:xfrm>
              </p:grpSpPr>
              <p:cxnSp>
                <p:nvCxnSpPr>
                  <p:cNvPr id="135" name="Straight Connector 134"/>
                  <p:cNvCxnSpPr>
                    <a:endCxn id="136" idx="0"/>
                  </p:cNvCxnSpPr>
                  <p:nvPr/>
                </p:nvCxnSpPr>
                <p:spPr bwMode="auto">
                  <a:xfrm flipV="1">
                    <a:off x="3286103" y="2679204"/>
                    <a:ext cx="0" cy="762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36" name="Isosceles Triangle 135"/>
                  <p:cNvSpPr/>
                  <p:nvPr/>
                </p:nvSpPr>
                <p:spPr bwMode="auto">
                  <a:xfrm rot="10800000">
                    <a:off x="3228953" y="2564904"/>
                    <a:ext cx="114300" cy="114300"/>
                  </a:xfrm>
                  <a:prstGeom prst="triangl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grpSp>
              <p:nvGrpSpPr>
                <p:cNvPr id="128" name="Group 127"/>
                <p:cNvGrpSpPr>
                  <a:grpSpLocks noChangeAspect="1"/>
                </p:cNvGrpSpPr>
                <p:nvPr/>
              </p:nvGrpSpPr>
              <p:grpSpPr>
                <a:xfrm>
                  <a:off x="5696268" y="5013176"/>
                  <a:ext cx="55720" cy="92869"/>
                  <a:chOff x="3228953" y="2564904"/>
                  <a:chExt cx="114300" cy="190500"/>
                </a:xfrm>
              </p:grpSpPr>
              <p:cxnSp>
                <p:nvCxnSpPr>
                  <p:cNvPr id="133" name="Straight Connector 132"/>
                  <p:cNvCxnSpPr>
                    <a:endCxn id="134" idx="0"/>
                  </p:cNvCxnSpPr>
                  <p:nvPr/>
                </p:nvCxnSpPr>
                <p:spPr bwMode="auto">
                  <a:xfrm flipV="1">
                    <a:off x="3286103" y="2679204"/>
                    <a:ext cx="0" cy="762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134" name="Isosceles Triangle 133"/>
                  <p:cNvSpPr/>
                  <p:nvPr/>
                </p:nvSpPr>
                <p:spPr bwMode="auto">
                  <a:xfrm rot="10800000">
                    <a:off x="3228953" y="2564904"/>
                    <a:ext cx="114300" cy="114300"/>
                  </a:xfrm>
                  <a:prstGeom prst="triangl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72000" tIns="45720" rIns="7200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5000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</a:endParaRPr>
                  </a:p>
                </p:txBody>
              </p:sp>
            </p:grpSp>
            <p:cxnSp>
              <p:nvCxnSpPr>
                <p:cNvPr id="129" name="Straight Connector 128"/>
                <p:cNvCxnSpPr/>
                <p:nvPr/>
              </p:nvCxnSpPr>
              <p:spPr bwMode="auto">
                <a:xfrm>
                  <a:off x="5475681" y="5106045"/>
                  <a:ext cx="248447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30" name="Oval 129"/>
                <p:cNvSpPr>
                  <a:spLocks noChangeAspect="1"/>
                </p:cNvSpPr>
                <p:nvPr/>
              </p:nvSpPr>
              <p:spPr bwMode="auto">
                <a:xfrm>
                  <a:off x="5609741" y="5056034"/>
                  <a:ext cx="11430" cy="1143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31" name="Oval 130"/>
                <p:cNvSpPr>
                  <a:spLocks noChangeAspect="1"/>
                </p:cNvSpPr>
                <p:nvPr/>
              </p:nvSpPr>
              <p:spPr bwMode="auto">
                <a:xfrm>
                  <a:off x="5644399" y="5056034"/>
                  <a:ext cx="11430" cy="1143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32" name="Oval 131"/>
                <p:cNvSpPr>
                  <a:spLocks noChangeAspect="1"/>
                </p:cNvSpPr>
                <p:nvPr/>
              </p:nvSpPr>
              <p:spPr bwMode="auto">
                <a:xfrm>
                  <a:off x="5675930" y="5056034"/>
                  <a:ext cx="11430" cy="11430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</p:grpSp>
        <p:grpSp>
          <p:nvGrpSpPr>
            <p:cNvPr id="159" name="Group 158"/>
            <p:cNvGrpSpPr>
              <a:grpSpLocks noChangeAspect="1"/>
            </p:cNvGrpSpPr>
            <p:nvPr/>
          </p:nvGrpSpPr>
          <p:grpSpPr>
            <a:xfrm rot="5400000">
              <a:off x="3944008" y="3401872"/>
              <a:ext cx="156254" cy="47708"/>
              <a:chOff x="5447821" y="5013176"/>
              <a:chExt cx="304167" cy="92869"/>
            </a:xfrm>
          </p:grpSpPr>
          <p:grpSp>
            <p:nvGrpSpPr>
              <p:cNvPr id="160" name="Group 159"/>
              <p:cNvGrpSpPr>
                <a:grpSpLocks noChangeAspect="1"/>
              </p:cNvGrpSpPr>
              <p:nvPr/>
            </p:nvGrpSpPr>
            <p:grpSpPr>
              <a:xfrm>
                <a:off x="5447821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71" name="Straight Connector 170"/>
                <p:cNvCxnSpPr>
                  <a:endCxn id="172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72" name="Isosceles Triangle 171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61" name="Group 160"/>
              <p:cNvGrpSpPr>
                <a:grpSpLocks noChangeAspect="1"/>
              </p:cNvGrpSpPr>
              <p:nvPr/>
            </p:nvGrpSpPr>
            <p:grpSpPr>
              <a:xfrm>
                <a:off x="5546878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69" name="Straight Connector 168"/>
                <p:cNvCxnSpPr>
                  <a:endCxn id="170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70" name="Isosceles Triangle 169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162" name="Group 161"/>
              <p:cNvGrpSpPr>
                <a:grpSpLocks noChangeAspect="1"/>
              </p:cNvGrpSpPr>
              <p:nvPr/>
            </p:nvGrpSpPr>
            <p:grpSpPr>
              <a:xfrm>
                <a:off x="5696268" y="5013176"/>
                <a:ext cx="55720" cy="92869"/>
                <a:chOff x="3228953" y="2564904"/>
                <a:chExt cx="114300" cy="190500"/>
              </a:xfrm>
            </p:grpSpPr>
            <p:cxnSp>
              <p:nvCxnSpPr>
                <p:cNvPr id="167" name="Straight Connector 166"/>
                <p:cNvCxnSpPr>
                  <a:endCxn id="168" idx="0"/>
                </p:cNvCxnSpPr>
                <p:nvPr/>
              </p:nvCxnSpPr>
              <p:spPr bwMode="auto">
                <a:xfrm flipV="1">
                  <a:off x="3286103" y="2679204"/>
                  <a:ext cx="0" cy="762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168" name="Isosceles Triangle 167"/>
                <p:cNvSpPr/>
                <p:nvPr/>
              </p:nvSpPr>
              <p:spPr bwMode="auto">
                <a:xfrm rot="10800000">
                  <a:off x="3228953" y="2564904"/>
                  <a:ext cx="114300" cy="114300"/>
                </a:xfrm>
                <a:prstGeom prst="triangl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72000" tIns="45720" rIns="7200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</p:grpSp>
          <p:cxnSp>
            <p:nvCxnSpPr>
              <p:cNvPr id="163" name="Straight Connector 162"/>
              <p:cNvCxnSpPr/>
              <p:nvPr/>
            </p:nvCxnSpPr>
            <p:spPr bwMode="auto">
              <a:xfrm>
                <a:off x="5475681" y="5106045"/>
                <a:ext cx="248447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64" name="Oval 163"/>
              <p:cNvSpPr>
                <a:spLocks noChangeAspect="1"/>
              </p:cNvSpPr>
              <p:nvPr/>
            </p:nvSpPr>
            <p:spPr bwMode="auto">
              <a:xfrm>
                <a:off x="5609741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5" name="Oval 164"/>
              <p:cNvSpPr>
                <a:spLocks noChangeAspect="1"/>
              </p:cNvSpPr>
              <p:nvPr/>
            </p:nvSpPr>
            <p:spPr bwMode="auto">
              <a:xfrm>
                <a:off x="5644399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6" name="Oval 165"/>
              <p:cNvSpPr>
                <a:spLocks noChangeAspect="1"/>
              </p:cNvSpPr>
              <p:nvPr/>
            </p:nvSpPr>
            <p:spPr bwMode="auto">
              <a:xfrm>
                <a:off x="5675930" y="5056034"/>
                <a:ext cx="11430" cy="11430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cxnSp>
        <p:nvCxnSpPr>
          <p:cNvPr id="8" name="Straight Connector 7"/>
          <p:cNvCxnSpPr>
            <a:stCxn id="140" idx="3"/>
            <a:endCxn id="123" idx="3"/>
          </p:cNvCxnSpPr>
          <p:nvPr/>
        </p:nvCxnSpPr>
        <p:spPr bwMode="auto">
          <a:xfrm>
            <a:off x="1833698" y="3278074"/>
            <a:ext cx="2022191" cy="25042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40" idx="7"/>
          </p:cNvCxnSpPr>
          <p:nvPr/>
        </p:nvCxnSpPr>
        <p:spPr bwMode="auto">
          <a:xfrm>
            <a:off x="2022204" y="3080986"/>
            <a:ext cx="2625372" cy="18525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Oval 87"/>
          <p:cNvSpPr/>
          <p:nvPr/>
        </p:nvSpPr>
        <p:spPr bwMode="auto">
          <a:xfrm>
            <a:off x="1891170" y="3151510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1" name="Straight Connector 90"/>
          <p:cNvCxnSpPr>
            <a:stCxn id="139" idx="7"/>
          </p:cNvCxnSpPr>
          <p:nvPr/>
        </p:nvCxnSpPr>
        <p:spPr bwMode="auto">
          <a:xfrm>
            <a:off x="2888552" y="2432612"/>
            <a:ext cx="1305678" cy="3422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39" idx="3"/>
          </p:cNvCxnSpPr>
          <p:nvPr/>
        </p:nvCxnSpPr>
        <p:spPr bwMode="auto">
          <a:xfrm>
            <a:off x="2700046" y="2629700"/>
            <a:ext cx="719826" cy="8577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Oval 33"/>
          <p:cNvSpPr/>
          <p:nvPr/>
        </p:nvSpPr>
        <p:spPr bwMode="auto">
          <a:xfrm>
            <a:off x="3419872" y="2774873"/>
            <a:ext cx="1227704" cy="108617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Oval 122"/>
          <p:cNvSpPr/>
          <p:nvPr/>
        </p:nvSpPr>
        <p:spPr bwMode="auto">
          <a:xfrm>
            <a:off x="3676096" y="4855167"/>
            <a:ext cx="1227704" cy="1086175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Oval 138"/>
          <p:cNvSpPr/>
          <p:nvPr/>
        </p:nvSpPr>
        <p:spPr bwMode="auto">
          <a:xfrm>
            <a:off x="2661005" y="2391794"/>
            <a:ext cx="266588" cy="2787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Oval 139"/>
          <p:cNvSpPr/>
          <p:nvPr/>
        </p:nvSpPr>
        <p:spPr bwMode="auto">
          <a:xfrm>
            <a:off x="1794657" y="3040168"/>
            <a:ext cx="266588" cy="278724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1" name="Oval 140"/>
          <p:cNvSpPr/>
          <p:nvPr/>
        </p:nvSpPr>
        <p:spPr bwMode="auto">
          <a:xfrm>
            <a:off x="3991173" y="3189161"/>
            <a:ext cx="72008" cy="72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4201871" y="5445224"/>
            <a:ext cx="72008" cy="7200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881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38222</TotalTime>
  <Words>1449</Words>
  <Application>Microsoft Office PowerPoint</Application>
  <PresentationFormat>On-screen Show (4:3)</PresentationFormat>
  <Paragraphs>216</Paragraphs>
  <Slides>14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802-11-Submission</vt:lpstr>
      <vt:lpstr>Custom Design</vt:lpstr>
      <vt:lpstr>1_Custom Design</vt:lpstr>
      <vt:lpstr>2_Custom Design</vt:lpstr>
      <vt:lpstr>Document</vt:lpstr>
      <vt:lpstr> Frequency-independent Digital Precoder for Hybrid MIMO Precoding   </vt:lpstr>
      <vt:lpstr>Abstract</vt:lpstr>
      <vt:lpstr>Hybrid Beamforming </vt:lpstr>
      <vt:lpstr>Hybrid Beamforming </vt:lpstr>
      <vt:lpstr>Optimizing the Digital Precoders </vt:lpstr>
      <vt:lpstr>Optimal Digital Precoder</vt:lpstr>
      <vt:lpstr>Frequency-independent Digital Precoder</vt:lpstr>
      <vt:lpstr>Frequency-independent Digital Precoder</vt:lpstr>
      <vt:lpstr>Simulation Details</vt:lpstr>
      <vt:lpstr>Simulation Details</vt:lpstr>
      <vt:lpstr>Simulation Results</vt:lpstr>
      <vt:lpstr>Simulation Results</vt:lpstr>
      <vt:lpstr>Summary and Conclusions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Frequency selective scheduling</dc:title>
  <dc:creator>leif.r.wilhelmsson@ericsson.com</dc:creator>
  <cp:lastModifiedBy>Hong Song Nam</cp:lastModifiedBy>
  <cp:revision>579</cp:revision>
  <cp:lastPrinted>1601-01-01T00:00:00Z</cp:lastPrinted>
  <dcterms:created xsi:type="dcterms:W3CDTF">2014-09-04T15:30:18Z</dcterms:created>
  <dcterms:modified xsi:type="dcterms:W3CDTF">2015-07-13T01:08:53Z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