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460" r:id="rId4"/>
    <p:sldId id="470" r:id="rId5"/>
    <p:sldId id="471" r:id="rId6"/>
    <p:sldId id="472" r:id="rId7"/>
    <p:sldId id="474" r:id="rId8"/>
    <p:sldId id="414" r:id="rId9"/>
    <p:sldId id="499" r:id="rId10"/>
    <p:sldId id="432" r:id="rId11"/>
    <p:sldId id="498" r:id="rId12"/>
    <p:sldId id="497" r:id="rId13"/>
    <p:sldId id="496"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94" d="100"/>
          <a:sy n="94" d="100"/>
        </p:scale>
        <p:origin x="-72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P802.11-15/0792r2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P802.11-15/0792r2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P802.11-15/0792r2</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P802.11-15/0792r2</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P802.11-15/0792r2</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P802.11-15/0792r2</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P802.11-15/0792r2</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P802.11-15/0792r2</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P802.11-15/0792r2</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3</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4</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P802.11-15/0792r2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P802.11-15/0792r2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7</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P802.11-15/0792r2</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P802.11-15/0792r2</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P802.11-15/0792r2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Ad Hoc</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2015-07</a:t>
            </a:r>
            <a:r>
              <a:rPr lang="en-US" sz="1800" b="0" dirty="0" smtClean="0">
                <a:latin typeface="Arial" charset="0"/>
              </a:rPr>
              <a:t>-</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Friday</a:t>
            </a:r>
            <a:r>
              <a:rPr lang="en-US" sz="4400" dirty="0" smtClean="0">
                <a:latin typeface="Arial" charset="0"/>
                <a:cs typeface="Arial" charset="0"/>
              </a:rPr>
              <a:t>, </a:t>
            </a:r>
            <a:r>
              <a:rPr lang="en-US" sz="4000" dirty="0" smtClean="0">
                <a:latin typeface="Arial" charset="0"/>
                <a:cs typeface="Arial" charset="0"/>
              </a:rPr>
              <a:t>10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09:00 – 17:00, San Francisco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ad hoc meeting to </a:t>
            </a:r>
            <a:r>
              <a:rPr lang="en-US" b="0" dirty="0" smtClean="0"/>
              <a:t>Order at 09:10.</a:t>
            </a:r>
            <a:endParaRPr lang="en-US" b="0" dirty="0"/>
          </a:p>
          <a:p>
            <a:pPr>
              <a:lnSpc>
                <a:spcPct val="80000"/>
              </a:lnSpc>
            </a:pPr>
            <a:r>
              <a:rPr lang="en-US" b="0" dirty="0"/>
              <a:t>Review of IEEE 802 and 802.11 Policies and Procedures on Intellectual Property, Inappropriate Topics, </a:t>
            </a:r>
            <a:r>
              <a:rPr lang="en-US" b="0" dirty="0" smtClean="0"/>
              <a:t>Etc.</a:t>
            </a:r>
          </a:p>
          <a:p>
            <a:pPr lvl="1">
              <a:lnSpc>
                <a:spcPct val="80000"/>
              </a:lnSpc>
            </a:pPr>
            <a:r>
              <a:rPr lang="en-US" dirty="0" smtClean="0"/>
              <a:t>Call </a:t>
            </a:r>
            <a:r>
              <a:rPr lang="en-US" dirty="0"/>
              <a:t>for essential patent claims: no response.</a:t>
            </a:r>
          </a:p>
          <a:p>
            <a:pPr>
              <a:lnSpc>
                <a:spcPct val="80000"/>
              </a:lnSpc>
            </a:pPr>
            <a:r>
              <a:rPr lang="en-US" b="0" dirty="0" smtClean="0"/>
              <a:t>Attendance </a:t>
            </a:r>
            <a:r>
              <a:rPr lang="en-US" b="0" dirty="0"/>
              <a:t>Recording</a:t>
            </a:r>
          </a:p>
          <a:p>
            <a:pPr>
              <a:lnSpc>
                <a:spcPct val="80000"/>
              </a:lnSpc>
            </a:pPr>
            <a:r>
              <a:rPr lang="en-US" b="0" dirty="0" smtClean="0"/>
              <a:t>11-15/798r0, “</a:t>
            </a:r>
            <a:r>
              <a:rPr lang="en-GB" b="0" dirty="0" smtClean="0"/>
              <a:t>11ak </a:t>
            </a:r>
            <a:r>
              <a:rPr lang="en-GB" b="0" dirty="0"/>
              <a:t>Vancouver Resolution </a:t>
            </a:r>
            <a:r>
              <a:rPr lang="en-GB" b="0" dirty="0" smtClean="0"/>
              <a:t>Fixes”</a:t>
            </a:r>
            <a:r>
              <a:rPr lang="en-US" b="0" dirty="0" smtClean="0"/>
              <a:t>, Donald Eastlake. Based on discussion, edited to r1.</a:t>
            </a:r>
          </a:p>
          <a:p>
            <a:pPr lvl="1">
              <a:lnSpc>
                <a:spcPct val="80000"/>
              </a:lnSpc>
            </a:pPr>
            <a:r>
              <a:rPr lang="en-US" dirty="0" smtClean="0"/>
              <a:t>Straw poll on 11-15/798r1:</a:t>
            </a:r>
          </a:p>
          <a:p>
            <a:pPr lvl="1">
              <a:lnSpc>
                <a:spcPct val="80000"/>
              </a:lnSpc>
            </a:pPr>
            <a:r>
              <a:rPr lang="en-US" b="0" dirty="0" smtClean="0"/>
              <a:t>Yes: 5   No: 0   Abstain: 0</a:t>
            </a:r>
            <a:endParaRPr lang="en-US" b="0" dirty="0"/>
          </a:p>
          <a:p>
            <a:pPr>
              <a:lnSpc>
                <a:spcPct val="80000"/>
              </a:lnSpc>
            </a:pPr>
            <a:r>
              <a:rPr lang="en-US" b="0" dirty="0" smtClean="0"/>
              <a:t>11-15/724r1, “GLK-GCR Comment Resolutions Part-1”, 11-15/796r0, “GLK-GCR Comment Resolutions Part-2”, Ganesh </a:t>
            </a:r>
            <a:r>
              <a:rPr lang="en-US" b="0" dirty="0" err="1" smtClean="0"/>
              <a:t>Venkatesan</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Friday</a:t>
            </a:r>
            <a:r>
              <a:rPr lang="en-US" sz="4400" dirty="0" smtClean="0">
                <a:latin typeface="Arial" charset="0"/>
                <a:cs typeface="Arial" charset="0"/>
              </a:rPr>
              <a:t>, </a:t>
            </a:r>
            <a:r>
              <a:rPr lang="en-US" sz="4000" dirty="0" smtClean="0">
                <a:latin typeface="Arial" charset="0"/>
                <a:cs typeface="Arial" charset="0"/>
              </a:rPr>
              <a:t>10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09:00 – 17:00, San Francisco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of AP refusing association/re-association if STA does not have GLK or EPD support that the AP has indicated was required.</a:t>
            </a:r>
          </a:p>
          <a:p>
            <a:pPr>
              <a:lnSpc>
                <a:spcPct val="80000"/>
              </a:lnSpc>
            </a:pPr>
            <a:r>
              <a:rPr lang="en-US" b="0" dirty="0" smtClean="0"/>
              <a:t>Discussion 802.1AC (currently D1.2 in WG recirculation) has move GLK material to Annex and indicates that material may be deleted if 802.11ak if not far enough along. </a:t>
            </a:r>
          </a:p>
          <a:p>
            <a:pPr>
              <a:lnSpc>
                <a:spcPct val="80000"/>
              </a:lnSpc>
            </a:pPr>
            <a:r>
              <a:rPr lang="en-US" b="0" dirty="0"/>
              <a:t>Work on comments not yet assigned or resolved. Assigned or drafted a resolution for </a:t>
            </a:r>
            <a:r>
              <a:rPr lang="en-US" b="0" dirty="0" smtClean="0"/>
              <a:t>85 </a:t>
            </a:r>
            <a:r>
              <a:rPr lang="en-US" b="0" dirty="0"/>
              <a:t>of them</a:t>
            </a:r>
            <a:r>
              <a:rPr lang="en-US" b="0" dirty="0" smtClean="0"/>
              <a:t>.</a:t>
            </a:r>
          </a:p>
          <a:p>
            <a:pPr lvl="1">
              <a:lnSpc>
                <a:spcPct val="80000"/>
              </a:lnSpc>
            </a:pPr>
            <a:r>
              <a:rPr lang="en-US" dirty="0" smtClean="0"/>
              <a:t>[NOTE: Comments with draft resolutions from this ad hoc are in the </a:t>
            </a:r>
            <a:r>
              <a:rPr lang="en-US" smtClean="0"/>
              <a:t>Santa Clara tab of 11-15/556r7.]</a:t>
            </a:r>
            <a:endParaRPr lang="en-US" b="0" dirty="0" smtClean="0"/>
          </a:p>
          <a:p>
            <a:pPr>
              <a:lnSpc>
                <a:spcPct val="80000"/>
              </a:lnSpc>
            </a:pPr>
            <a:r>
              <a:rPr lang="en-US" b="0" dirty="0" smtClean="0"/>
              <a:t>Straw Polls</a:t>
            </a:r>
            <a:endParaRPr lang="en-US" b="0" dirty="0"/>
          </a:p>
          <a:p>
            <a:pPr>
              <a:lnSpc>
                <a:spcPct val="80000"/>
              </a:lnSpc>
            </a:pPr>
            <a:r>
              <a:rPr lang="en-US" b="0" dirty="0" smtClean="0"/>
              <a:t>Adjourn Ad Hoc Meeting at 17:00.</a:t>
            </a:r>
            <a:endParaRPr lang="en-US" b="0" dirty="0"/>
          </a:p>
        </p:txBody>
      </p:sp>
    </p:spTree>
    <p:extLst>
      <p:ext uri="{BB962C8B-B14F-4D97-AF65-F5344CB8AC3E}">
        <p14:creationId xmlns:p14="http://schemas.microsoft.com/office/powerpoint/2010/main" val="376315494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Topics</a:t>
            </a:r>
            <a:endParaRPr lang="en-US" dirty="0"/>
          </a:p>
        </p:txBody>
      </p:sp>
      <p:sp>
        <p:nvSpPr>
          <p:cNvPr id="9" name="Content Placeholder 8"/>
          <p:cNvSpPr>
            <a:spLocks noGrp="1"/>
          </p:cNvSpPr>
          <p:nvPr>
            <p:ph idx="1"/>
          </p:nvPr>
        </p:nvSpPr>
        <p:spPr/>
        <p:txBody>
          <a:bodyPr/>
          <a:lstStyle/>
          <a:p>
            <a:r>
              <a:rPr lang="en-US" sz="2000" b="0" dirty="0" smtClean="0"/>
              <a:t>Comments not yet assigned or resolved from LB212 11-15/556r6.</a:t>
            </a:r>
          </a:p>
          <a:p>
            <a:r>
              <a:rPr lang="en-US" sz="2000" b="0" dirty="0" smtClean="0"/>
              <a:t>Mark Hamilton assigned comments.</a:t>
            </a:r>
          </a:p>
          <a:p>
            <a:r>
              <a:rPr lang="en-US" sz="2000" b="0" dirty="0" smtClean="0"/>
              <a:t>Done:</a:t>
            </a:r>
          </a:p>
          <a:p>
            <a:pPr lvl="1"/>
            <a:r>
              <a:rPr lang="en-US" sz="1600" b="0" dirty="0"/>
              <a:t>PICS Fix, 11-15/725r2 (Donald Eastlake) </a:t>
            </a:r>
          </a:p>
          <a:p>
            <a:pPr lvl="1"/>
            <a:r>
              <a:rPr lang="en-US" sz="1600" b="0" dirty="0"/>
              <a:t>Corrections to Comment resolutions adopted in Vancouver (Friday)</a:t>
            </a:r>
          </a:p>
          <a:p>
            <a:pPr lvl="1"/>
            <a:r>
              <a:rPr lang="en-US" sz="1600" b="0" dirty="0"/>
              <a:t>GLK-GCR, 15/150r9, 15/724r1, 15/796r0(Ganesh </a:t>
            </a:r>
            <a:r>
              <a:rPr lang="en-US" sz="1600" b="0" dirty="0" err="1"/>
              <a:t>Venkatesan</a:t>
            </a:r>
            <a:r>
              <a:rPr lang="en-US" sz="1600" b="0" dirty="0"/>
              <a:t>)</a:t>
            </a:r>
          </a:p>
          <a:p>
            <a:pPr lvl="1"/>
            <a:r>
              <a:rPr lang="en-US" sz="1600" b="0" dirty="0"/>
              <a:t>Introductory text (Joe Levy) Clause 4.5.3 Association.</a:t>
            </a:r>
          </a:p>
          <a:p>
            <a:endParaRPr lang="en-US" sz="2000" b="0" dirty="0" smtClean="0"/>
          </a:p>
          <a:p>
            <a:endParaRPr lang="en-US" sz="2000" b="0" dirty="0"/>
          </a:p>
        </p:txBody>
      </p:sp>
      <p:sp>
        <p:nvSpPr>
          <p:cNvPr id="5" name="Date Placeholder 4"/>
          <p:cNvSpPr>
            <a:spLocks noGrp="1"/>
          </p:cNvSpPr>
          <p:nvPr>
            <p:ph type="dt" sz="half" idx="10"/>
          </p:nvPr>
        </p:nvSpPr>
        <p:spPr/>
        <p:txBody>
          <a:bodyPr/>
          <a:lstStyle/>
          <a:p>
            <a:r>
              <a:rPr lang="en-US" smtClean="0"/>
              <a:t>July 2015</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12</a:t>
            </a:fld>
            <a:endParaRPr lang="en-US"/>
          </a:p>
        </p:txBody>
      </p:sp>
    </p:spTree>
    <p:extLst>
      <p:ext uri="{BB962C8B-B14F-4D97-AF65-F5344CB8AC3E}">
        <p14:creationId xmlns:p14="http://schemas.microsoft.com/office/powerpoint/2010/main" val="1820011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dirty="0" smtClean="0">
                <a:latin typeface="Arial" charset="0"/>
                <a:cs typeface="Arial" charset="0"/>
              </a:rPr>
              <a:t>[Attendance]</a:t>
            </a:r>
            <a:endParaRPr lang="en-US" sz="3600" dirty="0">
              <a:latin typeface="Arial" charset="0"/>
              <a:cs typeface="Arial" charset="0"/>
            </a:endParaRP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US" dirty="0" smtClean="0"/>
              <a:t>Donald Eastlake (Huawei Technologies)</a:t>
            </a:r>
          </a:p>
          <a:p>
            <a:pPr>
              <a:lnSpc>
                <a:spcPct val="80000"/>
              </a:lnSpc>
            </a:pPr>
            <a:r>
              <a:rPr lang="en-US" dirty="0" smtClean="0"/>
              <a:t>Mark Hamilton (Ruckus Wireless)</a:t>
            </a:r>
          </a:p>
          <a:p>
            <a:pPr>
              <a:lnSpc>
                <a:spcPct val="80000"/>
              </a:lnSpc>
            </a:pPr>
            <a:r>
              <a:rPr lang="en-US" dirty="0" smtClean="0"/>
              <a:t>Joseph Levy (</a:t>
            </a:r>
            <a:r>
              <a:rPr lang="en-US" dirty="0" err="1" smtClean="0"/>
              <a:t>InterDigital</a:t>
            </a:r>
            <a:r>
              <a:rPr lang="en-US" dirty="0" smtClean="0"/>
              <a:t>)</a:t>
            </a:r>
          </a:p>
          <a:p>
            <a:pPr>
              <a:lnSpc>
                <a:spcPct val="80000"/>
              </a:lnSpc>
            </a:pPr>
            <a:r>
              <a:rPr lang="en-US" dirty="0" smtClean="0"/>
              <a:t>Ganesh </a:t>
            </a:r>
            <a:r>
              <a:rPr lang="en-US" dirty="0" err="1" smtClean="0"/>
              <a:t>Venkatesan</a:t>
            </a:r>
            <a:r>
              <a:rPr lang="en-US" dirty="0" smtClean="0"/>
              <a:t> (Intel)</a:t>
            </a:r>
          </a:p>
          <a:p>
            <a:pPr>
              <a:lnSpc>
                <a:spcPct val="80000"/>
              </a:lnSpc>
            </a:pPr>
            <a:r>
              <a:rPr lang="en-US" dirty="0" smtClean="0"/>
              <a:t>Gayle Noble (Consultant)</a:t>
            </a:r>
          </a:p>
          <a:p>
            <a:pPr>
              <a:lnSpc>
                <a:spcPct val="80000"/>
              </a:lnSpc>
            </a:pPr>
            <a:endParaRPr lang="en-US" dirty="0" smtClean="0"/>
          </a:p>
        </p:txBody>
      </p:sp>
    </p:spTree>
    <p:extLst>
      <p:ext uri="{BB962C8B-B14F-4D97-AF65-F5344CB8AC3E}">
        <p14:creationId xmlns:p14="http://schemas.microsoft.com/office/powerpoint/2010/main" val="7714967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Huawei Campus, Santa Clara, California</a:t>
            </a:r>
            <a:endParaRPr lang="en-US" sz="2800" dirty="0">
              <a:latin typeface="Arial" charset="0"/>
            </a:endParaRPr>
          </a:p>
          <a:p>
            <a:pPr algn="ctr">
              <a:lnSpc>
                <a:spcPct val="90000"/>
              </a:lnSpc>
              <a:buFontTx/>
              <a:buNone/>
            </a:pPr>
            <a:r>
              <a:rPr lang="en-US" sz="2800" dirty="0" smtClean="0">
                <a:latin typeface="Arial" charset="0"/>
              </a:rPr>
              <a:t>9-10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3</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4</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5</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6</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7</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Thursday, 9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09:00 – 17:00, San Francisco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r>
              <a:rPr lang="en-US" b="0" dirty="0" smtClean="0"/>
              <a:t>. 9:25am</a:t>
            </a:r>
            <a:endParaRPr lang="en-US" b="0" dirty="0"/>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Call for essential patent claims: no response.</a:t>
            </a:r>
            <a:endParaRPr lang="en-US" b="0" dirty="0"/>
          </a:p>
          <a:p>
            <a:pPr>
              <a:lnSpc>
                <a:spcPct val="80000"/>
              </a:lnSpc>
            </a:pPr>
            <a:r>
              <a:rPr lang="en-US" b="0" dirty="0"/>
              <a:t>Attendance </a:t>
            </a:r>
            <a:r>
              <a:rPr lang="en-US" b="0" dirty="0" smtClean="0"/>
              <a:t>Recording</a:t>
            </a:r>
            <a:endParaRPr lang="en-US" b="0" dirty="0"/>
          </a:p>
          <a:p>
            <a:pPr>
              <a:lnSpc>
                <a:spcPct val="80000"/>
              </a:lnSpc>
            </a:pPr>
            <a:r>
              <a:rPr lang="en-US" b="0" dirty="0" smtClean="0"/>
              <a:t>Work on comments not yet assigned or resolved. Assigned or drafted a resolution for 45 of them.</a:t>
            </a:r>
          </a:p>
          <a:p>
            <a:pPr>
              <a:lnSpc>
                <a:spcPct val="80000"/>
              </a:lnSpc>
            </a:pPr>
            <a:r>
              <a:rPr lang="en-US" b="0" dirty="0" smtClean="0"/>
              <a:t>Lunch 1:30pm to 3pm.</a:t>
            </a:r>
          </a:p>
          <a:p>
            <a:pPr>
              <a:lnSpc>
                <a:spcPct val="80000"/>
              </a:lnSpc>
            </a:pPr>
            <a:r>
              <a:rPr lang="en-US" b="0" dirty="0" smtClean="0"/>
              <a:t>11-15/725r2, “11ak PICS Fix”, Donald Eastlake. Based on discussion, edited to r3.</a:t>
            </a:r>
          </a:p>
          <a:p>
            <a:pPr lvl="1">
              <a:lnSpc>
                <a:spcPct val="80000"/>
              </a:lnSpc>
            </a:pPr>
            <a:r>
              <a:rPr lang="en-US" b="0" dirty="0" smtClean="0"/>
              <a:t>Straw poll on 11-15/725r3.</a:t>
            </a:r>
          </a:p>
          <a:p>
            <a:pPr lvl="1">
              <a:lnSpc>
                <a:spcPct val="80000"/>
              </a:lnSpc>
            </a:pPr>
            <a:r>
              <a:rPr lang="en-US" dirty="0" smtClean="0"/>
              <a:t>Yes: 5   No: 0   Abstain: 0</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Thursday, 9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09:00 – 17:00, San Francisco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Presentation of material for clauses 4.5.3.3 and 4.5.3.4 by Joseph Levy.</a:t>
            </a:r>
          </a:p>
          <a:p>
            <a:pPr>
              <a:lnSpc>
                <a:spcPct val="80000"/>
              </a:lnSpc>
            </a:pPr>
            <a:r>
              <a:rPr lang="en-US" b="0" dirty="0" smtClean="0"/>
              <a:t>Recess at 18:15 until 09:00 Friday</a:t>
            </a:r>
            <a:endParaRPr lang="en-US" b="0" dirty="0"/>
          </a:p>
        </p:txBody>
      </p:sp>
    </p:spTree>
    <p:extLst>
      <p:ext uri="{BB962C8B-B14F-4D97-AF65-F5344CB8AC3E}">
        <p14:creationId xmlns:p14="http://schemas.microsoft.com/office/powerpoint/2010/main" val="2338583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61004</TotalTime>
  <Words>1734</Words>
  <Application>Microsoft Macintosh PowerPoint</Application>
  <PresentationFormat>On-screen Show (4:3)</PresentationFormat>
  <Paragraphs>211</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July 2015 802.11ak Ad Hoc</vt:lpstr>
      <vt:lpstr>IEEE 802.11ak/GLK: Enhancements For Transit Links Within Bridged Networks</vt:lpstr>
      <vt:lpstr>TGak Timeline</vt:lpstr>
      <vt:lpstr>Participants, Patents, and Duty to Inform</vt:lpstr>
      <vt:lpstr>Patent Related Links</vt:lpstr>
      <vt:lpstr>Call for Potentially Essential Patents</vt:lpstr>
      <vt:lpstr>Other Guidelines for IEEE WG Meetings</vt:lpstr>
      <vt:lpstr>Thursday, 9 July 2015  09:00 – 17:00, San Francisco Room</vt:lpstr>
      <vt:lpstr>Thursday, 9 July 2015  09:00 – 17:00, San Francisco Room</vt:lpstr>
      <vt:lpstr>Friday, 10 July 2015  09:00 – 17:00, San Francisco Room</vt:lpstr>
      <vt:lpstr>Friday, 10 July 2015  09:00 – 17:00, San Francisco Room</vt:lpstr>
      <vt:lpstr>Topics</vt:lpstr>
      <vt:lpstr>[Attendance]</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865</cp:revision>
  <cp:lastPrinted>1998-02-10T13:28:06Z</cp:lastPrinted>
  <dcterms:created xsi:type="dcterms:W3CDTF">2006-12-04T03:46:13Z</dcterms:created>
  <dcterms:modified xsi:type="dcterms:W3CDTF">2015-07-13T11:00:15Z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