
<file path=[Content_Types].xml><?xml version="1.0" encoding="utf-8"?>
<Types xmlns="http://schemas.openxmlformats.org/package/2006/content-types">
  <Default Extension="xml" ContentType="application/xml"/>
  <Default Extension="rels" ContentType="application/vnd.openxmlformats-package.relationships+xml"/>
  <Default Extension="bin" ContentType="application/vnd.openxmlformats-officedocument.presentationml.printerSettings"/>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4"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4"/>
  </p:notesMasterIdLst>
  <p:handoutMasterIdLst>
    <p:handoutMasterId r:id="rId15"/>
  </p:handoutMasterIdLst>
  <p:sldIdLst>
    <p:sldId id="269" r:id="rId2"/>
    <p:sldId id="271" r:id="rId3"/>
    <p:sldId id="460" r:id="rId4"/>
    <p:sldId id="470" r:id="rId5"/>
    <p:sldId id="471" r:id="rId6"/>
    <p:sldId id="472" r:id="rId7"/>
    <p:sldId id="474" r:id="rId8"/>
    <p:sldId id="414" r:id="rId9"/>
    <p:sldId id="497" r:id="rId10"/>
    <p:sldId id="432" r:id="rId11"/>
    <p:sldId id="496" r:id="rId12"/>
    <p:sldId id="390" r:id="rId1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507" autoAdjust="0"/>
    <p:restoredTop sz="98109" autoAdjust="0"/>
  </p:normalViewPr>
  <p:slideViewPr>
    <p:cSldViewPr>
      <p:cViewPr varScale="1">
        <p:scale>
          <a:sx n="94" d="100"/>
          <a:sy n="94" d="100"/>
        </p:scale>
        <p:origin x="-720" y="-96"/>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1968" y="786"/>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notesMaster" Target="notesMasters/notesMaster1.xml"/><Relationship Id="rId15" Type="http://schemas.openxmlformats.org/officeDocument/2006/relationships/handoutMaster" Target="handoutMasters/handoutMaster1.xml"/><Relationship Id="rId16" Type="http://schemas.openxmlformats.org/officeDocument/2006/relationships/printerSettings" Target="printerSettings/printerSettings1.bin"/><Relationship Id="rId17" Type="http://schemas.openxmlformats.org/officeDocument/2006/relationships/presProps" Target="presProps.xml"/><Relationship Id="rId18" Type="http://schemas.openxmlformats.org/officeDocument/2006/relationships/viewProps" Target="viewProps.xml"/><Relationship Id="rId19" Type="http://schemas.openxmlformats.org/officeDocument/2006/relationships/theme" Target="theme/theme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P802.11-15/0792r1</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July 2015</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Donald Eastlake 3rd, 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BA7524A1-3D73-7D46-9F01-B48D5D3DB9CF}"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2884868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P802.11-15/0792r1</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July 2015</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Donald Eastlake 3rd, Huawei Technologies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1B7C4E39-0B0F-7845-91A7-D810512B9B6A}"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412219227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P802.11-15/0792r1</a:t>
            </a:r>
            <a:endParaRPr lang="en-US"/>
          </a:p>
        </p:txBody>
      </p:sp>
      <p:sp>
        <p:nvSpPr>
          <p:cNvPr id="5" name="Rectangle 3"/>
          <p:cNvSpPr>
            <a:spLocks noGrp="1" noChangeArrowheads="1"/>
          </p:cNvSpPr>
          <p:nvPr>
            <p:ph type="dt" idx="1"/>
          </p:nvPr>
        </p:nvSpPr>
        <p:spPr>
          <a:ln/>
        </p:spPr>
        <p:txBody>
          <a:bodyPr/>
          <a:lstStyle/>
          <a:p>
            <a:r>
              <a:rPr lang="en-US" smtClean="0"/>
              <a:t>July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8EBCAB7-A961-C748-BA39-7C2FB219065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P802.11-15/0792r1</a:t>
            </a:r>
            <a:endParaRPr lang="en-US"/>
          </a:p>
        </p:txBody>
      </p:sp>
      <p:sp>
        <p:nvSpPr>
          <p:cNvPr id="5" name="Rectangle 3"/>
          <p:cNvSpPr>
            <a:spLocks noGrp="1" noChangeArrowheads="1"/>
          </p:cNvSpPr>
          <p:nvPr>
            <p:ph type="dt" idx="1"/>
          </p:nvPr>
        </p:nvSpPr>
        <p:spPr>
          <a:ln/>
        </p:spPr>
        <p:txBody>
          <a:bodyPr/>
          <a:lstStyle/>
          <a:p>
            <a:r>
              <a:rPr lang="en-US" smtClean="0"/>
              <a:t>July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1D1BDB0B-EA10-DA4F-A289-10D32EADFFC2}" type="slidenum">
              <a:rPr lang="en-US"/>
              <a:pPr/>
              <a:t>11</a:t>
            </a:fld>
            <a:endParaRPr lang="en-US"/>
          </a:p>
        </p:txBody>
      </p:sp>
      <p:sp>
        <p:nvSpPr>
          <p:cNvPr id="273410"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273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P802.11-15/0792r1</a:t>
            </a:r>
            <a:endParaRPr lang="en-US"/>
          </a:p>
        </p:txBody>
      </p:sp>
      <p:sp>
        <p:nvSpPr>
          <p:cNvPr id="5" name="Rectangle 3"/>
          <p:cNvSpPr>
            <a:spLocks noGrp="1" noChangeArrowheads="1"/>
          </p:cNvSpPr>
          <p:nvPr>
            <p:ph type="dt" idx="1"/>
          </p:nvPr>
        </p:nvSpPr>
        <p:spPr>
          <a:ln/>
        </p:spPr>
        <p:txBody>
          <a:bodyPr/>
          <a:lstStyle/>
          <a:p>
            <a:r>
              <a:rPr lang="en-US" smtClean="0"/>
              <a:t>July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1D1BDB0B-EA10-DA4F-A289-10D32EADFFC2}" type="slidenum">
              <a:rPr lang="en-US"/>
              <a:pPr/>
              <a:t>12</a:t>
            </a:fld>
            <a:endParaRPr lang="en-US"/>
          </a:p>
        </p:txBody>
      </p:sp>
      <p:sp>
        <p:nvSpPr>
          <p:cNvPr id="273410"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273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P802.11-15/0792r1</a:t>
            </a:r>
            <a:endParaRPr lang="en-US"/>
          </a:p>
        </p:txBody>
      </p:sp>
      <p:sp>
        <p:nvSpPr>
          <p:cNvPr id="5" name="Rectangle 3"/>
          <p:cNvSpPr>
            <a:spLocks noGrp="1" noChangeArrowheads="1"/>
          </p:cNvSpPr>
          <p:nvPr>
            <p:ph type="dt" idx="1"/>
          </p:nvPr>
        </p:nvSpPr>
        <p:spPr>
          <a:ln/>
        </p:spPr>
        <p:txBody>
          <a:bodyPr/>
          <a:lstStyle/>
          <a:p>
            <a:r>
              <a:rPr lang="en-US" smtClean="0"/>
              <a:t>July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5F29C1CD-3D70-0D44-B264-FEDD03CBC5EB}" type="slidenum">
              <a:rPr lang="en-US"/>
              <a:pPr/>
              <a:t>2</a:t>
            </a:fld>
            <a:endParaRPr lang="en-US"/>
          </a:p>
        </p:txBody>
      </p:sp>
      <p:sp>
        <p:nvSpPr>
          <p:cNvPr id="35842"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35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P802.11-15/0792r1</a:t>
            </a:r>
            <a:endParaRPr lang="en-US"/>
          </a:p>
        </p:txBody>
      </p:sp>
      <p:sp>
        <p:nvSpPr>
          <p:cNvPr id="5" name="Date Placeholder 4"/>
          <p:cNvSpPr>
            <a:spLocks noGrp="1"/>
          </p:cNvSpPr>
          <p:nvPr>
            <p:ph type="dt" idx="11"/>
          </p:nvPr>
        </p:nvSpPr>
        <p:spPr/>
        <p:txBody>
          <a:bodyPr/>
          <a:lstStyle/>
          <a:p>
            <a:r>
              <a:rPr lang="en-US" smtClean="0"/>
              <a:t>July 2015</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3</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34C26461-AD1F-8746-A555-A4BAD75455CA}" type="slidenum">
              <a:rPr lang="en-US"/>
              <a:pPr/>
              <a:t>4</a:t>
            </a:fld>
            <a:endParaRPr lang="en-US"/>
          </a:p>
        </p:txBody>
      </p:sp>
      <p:sp>
        <p:nvSpPr>
          <p:cNvPr id="33795" name="Rectangle 2"/>
          <p:cNvSpPr>
            <a:spLocks noGrp="1" noRot="1" noChangeAspect="1" noChangeArrowheads="1" noTextEdit="1"/>
          </p:cNvSpPr>
          <p:nvPr>
            <p:ph type="sldImg"/>
          </p:nvPr>
        </p:nvSpPr>
        <p:spPr>
          <a:xfrm>
            <a:off x="1154113" y="701675"/>
            <a:ext cx="4625975" cy="3468688"/>
          </a:xfrm>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xfrm>
            <a:off x="1154113" y="701675"/>
            <a:ext cx="4625975" cy="3468688"/>
          </a:xfrm>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4820"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P802.11-15/0792r1</a:t>
            </a:r>
            <a:endParaRPr lang="en-US" sz="1400"/>
          </a:p>
        </p:txBody>
      </p:sp>
      <p:sp>
        <p:nvSpPr>
          <p:cNvPr id="34821"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July 2015</a:t>
            </a:r>
            <a:endParaRPr lang="en-US" sz="1400"/>
          </a:p>
        </p:txBody>
      </p:sp>
      <p:sp>
        <p:nvSpPr>
          <p:cNvPr id="34822"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4823"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42D6D890-B90E-0D4B-83CF-8C7200319E91}" type="slidenum">
              <a:rPr lang="en-US"/>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54113" y="701675"/>
            <a:ext cx="4625975" cy="3468688"/>
          </a:xfrm>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5844"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P802.11-15/0792r1</a:t>
            </a:r>
            <a:endParaRPr lang="en-US" sz="1400"/>
          </a:p>
        </p:txBody>
      </p:sp>
      <p:sp>
        <p:nvSpPr>
          <p:cNvPr id="35845"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July 2015</a:t>
            </a:r>
            <a:endParaRPr lang="en-US" sz="1400"/>
          </a:p>
        </p:txBody>
      </p:sp>
      <p:sp>
        <p:nvSpPr>
          <p:cNvPr id="35846"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5847"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BD6A05F8-778C-4F49-821C-EC5F03E48719}" type="slidenum">
              <a:rPr lang="en-US"/>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97EC3D2F-EAD7-9548-B345-E65DCB3AD535}" type="slidenum">
              <a:rPr lang="en-US"/>
              <a:pPr/>
              <a:t>7</a:t>
            </a:fld>
            <a:endParaRPr lang="en-US"/>
          </a:p>
        </p:txBody>
      </p:sp>
      <p:sp>
        <p:nvSpPr>
          <p:cNvPr id="37891" name="Rectangle 2"/>
          <p:cNvSpPr>
            <a:spLocks noGrp="1" noRot="1" noChangeAspect="1" noChangeArrowheads="1" noTextEdit="1"/>
          </p:cNvSpPr>
          <p:nvPr>
            <p:ph type="sldImg"/>
          </p:nvPr>
        </p:nvSpPr>
        <p:spPr>
          <a:xfrm>
            <a:off x="1154113" y="701675"/>
            <a:ext cx="4625975" cy="3468688"/>
          </a:xfrm>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P802.11-15/0792r1</a:t>
            </a:r>
            <a:endParaRPr lang="en-US"/>
          </a:p>
        </p:txBody>
      </p:sp>
      <p:sp>
        <p:nvSpPr>
          <p:cNvPr id="5" name="Rectangle 3"/>
          <p:cNvSpPr>
            <a:spLocks noGrp="1" noChangeArrowheads="1"/>
          </p:cNvSpPr>
          <p:nvPr>
            <p:ph type="dt" idx="1"/>
          </p:nvPr>
        </p:nvSpPr>
        <p:spPr>
          <a:ln/>
        </p:spPr>
        <p:txBody>
          <a:bodyPr/>
          <a:lstStyle/>
          <a:p>
            <a:r>
              <a:rPr lang="en-US" smtClean="0"/>
              <a:t>July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8</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P802.11-15/0792r1</a:t>
            </a:r>
            <a:endParaRPr lang="en-US"/>
          </a:p>
        </p:txBody>
      </p:sp>
      <p:sp>
        <p:nvSpPr>
          <p:cNvPr id="5" name="Rectangle 3"/>
          <p:cNvSpPr>
            <a:spLocks noGrp="1" noChangeArrowheads="1"/>
          </p:cNvSpPr>
          <p:nvPr>
            <p:ph type="dt" idx="1"/>
          </p:nvPr>
        </p:nvSpPr>
        <p:spPr>
          <a:ln/>
        </p:spPr>
        <p:txBody>
          <a:bodyPr/>
          <a:lstStyle/>
          <a:p>
            <a:r>
              <a:rPr lang="en-US" smtClean="0"/>
              <a:t>July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10</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July 2015</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E19A702-8D61-DA40-BAED-0D68F7693781}" type="slidenum">
              <a:rPr lang="en-US"/>
              <a:pPr/>
              <a:t>‹#›</a:t>
            </a:fld>
            <a:endParaRPr lang="en-US"/>
          </a:p>
        </p:txBody>
      </p:sp>
    </p:spTree>
    <p:extLst>
      <p:ext uri="{BB962C8B-B14F-4D97-AF65-F5344CB8AC3E}">
        <p14:creationId xmlns:p14="http://schemas.microsoft.com/office/powerpoint/2010/main" val="2741242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July 2015</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6194611-4792-364C-837E-A04B5261F426}" type="slidenum">
              <a:rPr lang="en-US"/>
              <a:pPr/>
              <a:t>‹#›</a:t>
            </a:fld>
            <a:endParaRPr lang="en-US"/>
          </a:p>
        </p:txBody>
      </p:sp>
    </p:spTree>
    <p:extLst>
      <p:ext uri="{BB962C8B-B14F-4D97-AF65-F5344CB8AC3E}">
        <p14:creationId xmlns:p14="http://schemas.microsoft.com/office/powerpoint/2010/main" val="3168183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July 2015</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BF2CAFB-ADFD-B848-B800-CBF8451CD13D}" type="slidenum">
              <a:rPr lang="en-US"/>
              <a:pPr/>
              <a:t>‹#›</a:t>
            </a:fld>
            <a:endParaRPr lang="en-US"/>
          </a:p>
        </p:txBody>
      </p:sp>
    </p:spTree>
    <p:extLst>
      <p:ext uri="{BB962C8B-B14F-4D97-AF65-F5344CB8AC3E}">
        <p14:creationId xmlns:p14="http://schemas.microsoft.com/office/powerpoint/2010/main" val="31650777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4963"/>
            <a:ext cx="1066800" cy="274637"/>
          </a:xfrm>
        </p:spPr>
        <p:txBody>
          <a:bodyPr/>
          <a:lstStyle>
            <a:lvl1pPr>
              <a:defRPr/>
            </a:lvl1pPr>
          </a:lstStyle>
          <a:p>
            <a:r>
              <a:rPr lang="en-US" smtClean="0"/>
              <a:t>July 2015</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t>Slide </a:t>
            </a:r>
            <a:fld id="{121BAD72-3FA3-0443-AF57-ABE30D2ACA31}" type="slidenum">
              <a:rPr lang="en-US"/>
              <a:pPr/>
              <a:t>‹#›</a:t>
            </a:fld>
            <a:endParaRPr lang="en-US"/>
          </a:p>
        </p:txBody>
      </p:sp>
    </p:spTree>
    <p:extLst>
      <p:ext uri="{BB962C8B-B14F-4D97-AF65-F5344CB8AC3E}">
        <p14:creationId xmlns:p14="http://schemas.microsoft.com/office/powerpoint/2010/main" val="2685077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July 2015</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07E2395-9832-434C-915E-5A5554E61FA5}" type="slidenum">
              <a:rPr lang="en-US"/>
              <a:pPr/>
              <a:t>‹#›</a:t>
            </a:fld>
            <a:endParaRPr lang="en-US"/>
          </a:p>
        </p:txBody>
      </p:sp>
    </p:spTree>
    <p:extLst>
      <p:ext uri="{BB962C8B-B14F-4D97-AF65-F5344CB8AC3E}">
        <p14:creationId xmlns:p14="http://schemas.microsoft.com/office/powerpoint/2010/main" val="3524813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July 2015</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D5777D5-75AC-B44F-BE13-06A2EFBD89B5}" type="slidenum">
              <a:rPr lang="en-US"/>
              <a:pPr/>
              <a:t>‹#›</a:t>
            </a:fld>
            <a:endParaRPr lang="en-US"/>
          </a:p>
        </p:txBody>
      </p:sp>
    </p:spTree>
    <p:extLst>
      <p:ext uri="{BB962C8B-B14F-4D97-AF65-F5344CB8AC3E}">
        <p14:creationId xmlns:p14="http://schemas.microsoft.com/office/powerpoint/2010/main" val="2476063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July 2015</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0FDE2964-C12C-2B4C-BAF8-3F56449A3B31}" type="slidenum">
              <a:rPr lang="en-US"/>
              <a:pPr/>
              <a:t>‹#›</a:t>
            </a:fld>
            <a:endParaRPr lang="en-US"/>
          </a:p>
        </p:txBody>
      </p:sp>
    </p:spTree>
    <p:extLst>
      <p:ext uri="{BB962C8B-B14F-4D97-AF65-F5344CB8AC3E}">
        <p14:creationId xmlns:p14="http://schemas.microsoft.com/office/powerpoint/2010/main" val="842977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July 2015</a:t>
            </a:r>
            <a:endParaRPr lang="en-US"/>
          </a:p>
        </p:txBody>
      </p:sp>
      <p:sp>
        <p:nvSpPr>
          <p:cNvPr id="8" name="Footer Placeholder 7"/>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6477C6A4-E0FE-C54A-8B4C-8D14B0825AFC}" type="slidenum">
              <a:rPr lang="en-US"/>
              <a:pPr/>
              <a:t>‹#›</a:t>
            </a:fld>
            <a:endParaRPr lang="en-US"/>
          </a:p>
        </p:txBody>
      </p:sp>
    </p:spTree>
    <p:extLst>
      <p:ext uri="{BB962C8B-B14F-4D97-AF65-F5344CB8AC3E}">
        <p14:creationId xmlns:p14="http://schemas.microsoft.com/office/powerpoint/2010/main" val="810403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July 2015</a:t>
            </a:r>
            <a:endParaRPr lang="en-US"/>
          </a:p>
        </p:txBody>
      </p:sp>
      <p:sp>
        <p:nvSpPr>
          <p:cNvPr id="4" name="Footer Placeholder 3"/>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BBB26D7F-8714-4246-8FD6-84ABBFA0E3B2}" type="slidenum">
              <a:rPr lang="en-US"/>
              <a:pPr/>
              <a:t>‹#›</a:t>
            </a:fld>
            <a:endParaRPr lang="en-US"/>
          </a:p>
        </p:txBody>
      </p:sp>
    </p:spTree>
    <p:extLst>
      <p:ext uri="{BB962C8B-B14F-4D97-AF65-F5344CB8AC3E}">
        <p14:creationId xmlns:p14="http://schemas.microsoft.com/office/powerpoint/2010/main" val="2770304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July 2015</a:t>
            </a:r>
            <a:endParaRPr lang="en-US"/>
          </a:p>
        </p:txBody>
      </p:sp>
      <p:sp>
        <p:nvSpPr>
          <p:cNvPr id="3" name="Footer Placeholder 2"/>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94C6A4A8-B33E-7A42-8246-EA297EB53027}" type="slidenum">
              <a:rPr lang="en-US"/>
              <a:pPr/>
              <a:t>‹#›</a:t>
            </a:fld>
            <a:endParaRPr lang="en-US"/>
          </a:p>
        </p:txBody>
      </p:sp>
    </p:spTree>
    <p:extLst>
      <p:ext uri="{BB962C8B-B14F-4D97-AF65-F5344CB8AC3E}">
        <p14:creationId xmlns:p14="http://schemas.microsoft.com/office/powerpoint/2010/main" val="3771312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July 2015</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66A4FEAF-7174-E047-83E5-4846D28097EC}" type="slidenum">
              <a:rPr lang="en-US"/>
              <a:pPr/>
              <a:t>‹#›</a:t>
            </a:fld>
            <a:endParaRPr lang="en-US"/>
          </a:p>
        </p:txBody>
      </p:sp>
    </p:spTree>
    <p:extLst>
      <p:ext uri="{BB962C8B-B14F-4D97-AF65-F5344CB8AC3E}">
        <p14:creationId xmlns:p14="http://schemas.microsoft.com/office/powerpoint/2010/main" val="1703129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July 2015</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3379CD0C-3B38-F74B-83B1-D21E9DF204CB}" type="slidenum">
              <a:rPr lang="en-US"/>
              <a:pPr/>
              <a:t>‹#›</a:t>
            </a:fld>
            <a:endParaRPr lang="en-US"/>
          </a:p>
        </p:txBody>
      </p:sp>
    </p:spTree>
    <p:extLst>
      <p:ext uri="{BB962C8B-B14F-4D97-AF65-F5344CB8AC3E}">
        <p14:creationId xmlns:p14="http://schemas.microsoft.com/office/powerpoint/2010/main" val="133129618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defRPr sz="1800" b="1"/>
            </a:lvl1pPr>
          </a:lstStyle>
          <a:p>
            <a:r>
              <a:rPr lang="en-US" smtClean="0"/>
              <a:t>July 2015</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a:defRPr/>
            </a:lvl1pPr>
          </a:lstStyle>
          <a:p>
            <a:r>
              <a:rPr lang="en-US" smtClean="0"/>
              <a:t>Donald Eastlake 3rd, Huawei Technologies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19E3275A-E46C-D84B-8464-101992D07C13}" type="slidenum">
              <a:rPr lang="en-US"/>
              <a:pPr/>
              <a:t>‹#›</a:t>
            </a:fld>
            <a:endParaRPr lang="en-US"/>
          </a:p>
        </p:txBody>
      </p:sp>
      <p:sp>
        <p:nvSpPr>
          <p:cNvPr id="1031" name="Rectangle 7"/>
          <p:cNvSpPr>
            <a:spLocks noChangeArrowheads="1"/>
          </p:cNvSpPr>
          <p:nvPr/>
        </p:nvSpPr>
        <p:spPr bwMode="auto">
          <a:xfrm>
            <a:off x="5540822" y="332601"/>
            <a:ext cx="296238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b">
            <a:spAutoFit/>
          </a:bodyPr>
          <a:lstStyle/>
          <a:p>
            <a:pPr marL="457200" lvl="4" algn="ctr"/>
            <a:r>
              <a:rPr lang="en-US" sz="1800" b="1" dirty="0"/>
              <a:t>doc.: IEEE </a:t>
            </a:r>
            <a:r>
              <a:rPr lang="en-US" sz="1800" b="1" dirty="0" smtClean="0"/>
              <a:t>P802.11-15/</a:t>
            </a:r>
            <a:r>
              <a:rPr lang="en-US" sz="1800" b="1" dirty="0" smtClean="0"/>
              <a:t>0792r1</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ea typeface="ＭＳ Ｐゴシック" charset="0"/>
        </a:defRPr>
      </a:lvl2pPr>
      <a:lvl3pPr algn="ctr" rtl="0" eaLnBrk="0" fontAlgn="base" hangingPunct="0">
        <a:spcBef>
          <a:spcPct val="0"/>
        </a:spcBef>
        <a:spcAft>
          <a:spcPct val="0"/>
        </a:spcAft>
        <a:defRPr sz="3200" b="1">
          <a:solidFill>
            <a:schemeClr val="tx2"/>
          </a:solidFill>
          <a:latin typeface="Times New Roman" charset="0"/>
          <a:ea typeface="ＭＳ Ｐゴシック" charset="0"/>
        </a:defRPr>
      </a:lvl3pPr>
      <a:lvl4pPr algn="ctr" rtl="0" eaLnBrk="0" fontAlgn="base" hangingPunct="0">
        <a:spcBef>
          <a:spcPct val="0"/>
        </a:spcBef>
        <a:spcAft>
          <a:spcPct val="0"/>
        </a:spcAft>
        <a:defRPr sz="3200" b="1">
          <a:solidFill>
            <a:schemeClr val="tx2"/>
          </a:solidFill>
          <a:latin typeface="Times New Roman" charset="0"/>
          <a:ea typeface="ＭＳ Ｐゴシック" charset="0"/>
        </a:defRPr>
      </a:lvl4pPr>
      <a:lvl5pPr algn="ctr" rtl="0" eaLnBrk="0" fontAlgn="base" hangingPunct="0">
        <a:spcBef>
          <a:spcPct val="0"/>
        </a:spcBef>
        <a:spcAft>
          <a:spcPct val="0"/>
        </a:spcAft>
        <a:defRPr sz="3200" b="1">
          <a:solidFill>
            <a:schemeClr val="tx2"/>
          </a:solidFill>
          <a:latin typeface="Times New Roman" charset="0"/>
          <a:ea typeface="ＭＳ Ｐゴシック" charset="0"/>
        </a:defRPr>
      </a:lvl5pPr>
      <a:lvl6pPr marL="457200" algn="ctr" rtl="0" eaLnBrk="0" fontAlgn="base" hangingPunct="0">
        <a:spcBef>
          <a:spcPct val="0"/>
        </a:spcBef>
        <a:spcAft>
          <a:spcPct val="0"/>
        </a:spcAft>
        <a:defRPr sz="3200" b="1">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200" b="1">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200" b="1">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200" b="1">
          <a:solidFill>
            <a:schemeClr val="tx2"/>
          </a:solidFill>
          <a:latin typeface="Times New Roman" charset="0"/>
          <a:ea typeface="ＭＳ Ｐゴシック"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n-ea"/>
        </a:defRPr>
      </a:lvl2pPr>
      <a:lvl3pPr marL="1085850" indent="-228600" algn="l" rtl="0" eaLnBrk="0" fontAlgn="base" hangingPunct="0">
        <a:spcBef>
          <a:spcPct val="20000"/>
        </a:spcBef>
        <a:spcAft>
          <a:spcPct val="0"/>
        </a:spcAft>
        <a:buChar char="•"/>
        <a:defRPr>
          <a:solidFill>
            <a:schemeClr val="tx1"/>
          </a:solidFill>
          <a:latin typeface="+mn-lt"/>
          <a:ea typeface="+mn-ea"/>
        </a:defRPr>
      </a:lvl3pPr>
      <a:lvl4pPr marL="1428750" indent="-228600" algn="l" rtl="0" eaLnBrk="0" fontAlgn="base" hangingPunct="0">
        <a:spcBef>
          <a:spcPct val="20000"/>
        </a:spcBef>
        <a:spcAft>
          <a:spcPct val="0"/>
        </a:spcAft>
        <a:buChar char="–"/>
        <a:defRPr sz="1600">
          <a:solidFill>
            <a:schemeClr val="tx1"/>
          </a:solidFill>
          <a:latin typeface="+mn-lt"/>
          <a:ea typeface="+mn-ea"/>
        </a:defRPr>
      </a:lvl4pPr>
      <a:lvl5pPr marL="1771650" indent="-228600" algn="l" rtl="0" eaLnBrk="0" fontAlgn="base" hangingPunct="0">
        <a:spcBef>
          <a:spcPct val="20000"/>
        </a:spcBef>
        <a:spcAft>
          <a:spcPct val="0"/>
        </a:spcAft>
        <a:buChar char="•"/>
        <a:defRPr sz="1600">
          <a:solidFill>
            <a:schemeClr val="tx1"/>
          </a:solidFill>
          <a:latin typeface="+mn-lt"/>
          <a:ea typeface="+mn-ea"/>
        </a:defRPr>
      </a:lvl5pPr>
      <a:lvl6pPr marL="2228850" indent="-228600" algn="l" rtl="0" eaLnBrk="0" fontAlgn="base" hangingPunct="0">
        <a:spcBef>
          <a:spcPct val="20000"/>
        </a:spcBef>
        <a:spcAft>
          <a:spcPct val="0"/>
        </a:spcAft>
        <a:buChar char="•"/>
        <a:defRPr sz="1600">
          <a:solidFill>
            <a:schemeClr val="tx1"/>
          </a:solidFill>
          <a:latin typeface="+mn-lt"/>
          <a:ea typeface="+mn-ea"/>
        </a:defRPr>
      </a:lvl6pPr>
      <a:lvl7pPr marL="2686050" indent="-228600" algn="l" rtl="0" eaLnBrk="0" fontAlgn="base" hangingPunct="0">
        <a:spcBef>
          <a:spcPct val="20000"/>
        </a:spcBef>
        <a:spcAft>
          <a:spcPct val="0"/>
        </a:spcAft>
        <a:buChar char="•"/>
        <a:defRPr sz="1600">
          <a:solidFill>
            <a:schemeClr val="tx1"/>
          </a:solidFill>
          <a:latin typeface="+mn-lt"/>
          <a:ea typeface="+mn-ea"/>
        </a:defRPr>
      </a:lvl7pPr>
      <a:lvl8pPr marL="3143250" indent="-228600" algn="l" rtl="0" eaLnBrk="0" fontAlgn="base" hangingPunct="0">
        <a:spcBef>
          <a:spcPct val="20000"/>
        </a:spcBef>
        <a:spcAft>
          <a:spcPct val="0"/>
        </a:spcAft>
        <a:buChar char="•"/>
        <a:defRPr sz="1600">
          <a:solidFill>
            <a:schemeClr val="tx1"/>
          </a:solidFill>
          <a:latin typeface="+mn-lt"/>
          <a:ea typeface="+mn-ea"/>
        </a:defRPr>
      </a:lvl8pPr>
      <a:lvl9pPr marL="3600450" indent="-228600" algn="l" rtl="0" eaLnBrk="0" fontAlgn="base" hangingPunct="0">
        <a:spcBef>
          <a:spcPct val="20000"/>
        </a:spcBef>
        <a:spcAft>
          <a:spcPct val="0"/>
        </a:spcAft>
        <a:buChar char="•"/>
        <a:defRPr sz="16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 Id="rId3" Type="http://schemas.openxmlformats.org/officeDocument/2006/relationships/hyperlink" Target="mailto:d3e3e3@gmail.com"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2.xml.rels><?xml version="1.0" encoding="UTF-8" standalone="yes"?>
<Relationships xmlns="http://schemas.openxmlformats.org/package/2006/relationships"><Relationship Id="rId3" Type="http://schemas.openxmlformats.org/officeDocument/2006/relationships/hyperlink" Target="http://www.ieee802.org/11/private/Draft_Standards/11ak/Draft%20P802.11ak_D1.0.pdf" TargetMode="External"/><Relationship Id="rId4" Type="http://schemas.openxmlformats.org/officeDocument/2006/relationships/hyperlink" Target="http://www.ieee802.org/1/files/private/bz-drafts/d1/802-1Qbz-d2-1.pdf" TargetMode="External"/><Relationship Id="rId5" Type="http://schemas.openxmlformats.org/officeDocument/2006/relationships/hyperlink" Target="http://www.ieee802.org/1/files/private/ac-rev-drafts/d1/802-1ac-rev-d2-0.pdf" TargetMode="External"/><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mailto:d3e3e3@gmail.com"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Date Placeholder 4"/>
          <p:cNvSpPr>
            <a:spLocks noGrp="1"/>
          </p:cNvSpPr>
          <p:nvPr>
            <p:ph type="dt" sz="half" idx="10"/>
          </p:nvPr>
        </p:nvSpPr>
        <p:spPr/>
        <p:txBody>
          <a:bodyPr/>
          <a:lstStyle/>
          <a:p>
            <a:r>
              <a:rPr lang="en-US" smtClean="0"/>
              <a:t>July 2015</a:t>
            </a:r>
            <a:endParaRPr lang="en-US"/>
          </a:p>
        </p:txBody>
      </p:sp>
      <p:sp>
        <p:nvSpPr>
          <p:cNvPr id="26" name="Footer Placeholder 5"/>
          <p:cNvSpPr>
            <a:spLocks noGrp="1"/>
          </p:cNvSpPr>
          <p:nvPr>
            <p:ph type="ftr" sz="quarter" idx="11"/>
          </p:nvPr>
        </p:nvSpPr>
        <p:spPr/>
        <p:txBody>
          <a:bodyPr/>
          <a:lstStyle/>
          <a:p>
            <a:r>
              <a:rPr lang="en-US" smtClean="0"/>
              <a:t>Donald Eastlake 3rd, Huawei Technologies</a:t>
            </a:r>
            <a:endParaRPr lang="en-US"/>
          </a:p>
        </p:txBody>
      </p:sp>
      <p:sp>
        <p:nvSpPr>
          <p:cNvPr id="27" name="Slide Number Placeholder 6"/>
          <p:cNvSpPr>
            <a:spLocks noGrp="1"/>
          </p:cNvSpPr>
          <p:nvPr>
            <p:ph type="sldNum" sz="quarter" idx="12"/>
          </p:nvPr>
        </p:nvSpPr>
        <p:spPr/>
        <p:txBody>
          <a:bodyPr/>
          <a:lstStyle/>
          <a:p>
            <a:r>
              <a:rPr lang="en-US"/>
              <a:t>Slide </a:t>
            </a:r>
            <a:fld id="{4CEC91F7-929A-F34C-9B79-77717372B2B7}"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smtClean="0">
                <a:latin typeface="Arial" charset="0"/>
              </a:rPr>
              <a:t>July 2015 802.11ak Ad Hoc</a:t>
            </a:r>
            <a:endParaRPr lang="en-US" dirty="0">
              <a:latin typeface="Arial" charset="0"/>
            </a:endParaRPr>
          </a:p>
        </p:txBody>
      </p:sp>
      <p:sp>
        <p:nvSpPr>
          <p:cNvPr id="30726" name="Rectangle 6"/>
          <p:cNvSpPr>
            <a:spLocks noGrp="1" noChangeArrowheads="1"/>
          </p:cNvSpPr>
          <p:nvPr>
            <p:ph type="body" sz="half" idx="1"/>
          </p:nvPr>
        </p:nvSpPr>
        <p:spPr>
          <a:xfrm>
            <a:off x="685800" y="1752600"/>
            <a:ext cx="7772400" cy="1219200"/>
          </a:xfrm>
          <a:noFill/>
          <a:ln/>
        </p:spPr>
        <p:txBody>
          <a:bodyPr/>
          <a:lstStyle/>
          <a:p>
            <a:pPr algn="ctr">
              <a:buFontTx/>
              <a:buNone/>
            </a:pPr>
            <a:r>
              <a:rPr lang="en-US" sz="1800" dirty="0">
                <a:latin typeface="Arial" charset="0"/>
              </a:rPr>
              <a:t>Date:</a:t>
            </a:r>
            <a:r>
              <a:rPr lang="en-US" sz="1800" b="0" dirty="0">
                <a:latin typeface="Arial" charset="0"/>
              </a:rPr>
              <a:t> </a:t>
            </a:r>
            <a:r>
              <a:rPr lang="en-US" sz="1800" b="0" dirty="0" smtClean="0">
                <a:latin typeface="Arial" charset="0"/>
              </a:rPr>
              <a:t>2015-07</a:t>
            </a:r>
            <a:r>
              <a:rPr lang="en-US" sz="1800" b="0" smtClean="0">
                <a:latin typeface="Arial" charset="0"/>
              </a:rPr>
              <a:t>-</a:t>
            </a:r>
            <a:r>
              <a:rPr lang="en-US" sz="1800" b="0" smtClean="0">
                <a:latin typeface="Arial" charset="0"/>
              </a:rPr>
              <a:t>09</a:t>
            </a:r>
            <a:endParaRPr lang="en-US" sz="1800" b="0" dirty="0">
              <a:latin typeface="Arial" charset="0"/>
            </a:endParaRPr>
          </a:p>
        </p:txBody>
      </p:sp>
      <p:sp>
        <p:nvSpPr>
          <p:cNvPr id="30732" name="Rectangle 12"/>
          <p:cNvSpPr>
            <a:spLocks noChangeArrowheads="1"/>
          </p:cNvSpPr>
          <p:nvPr/>
        </p:nvSpPr>
        <p:spPr bwMode="auto">
          <a:xfrm>
            <a:off x="533400" y="2057400"/>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lstStyle/>
          <a:p>
            <a:pPr marL="342900" indent="-342900">
              <a:spcBef>
                <a:spcPct val="20000"/>
              </a:spcBef>
            </a:pPr>
            <a:r>
              <a:rPr lang="en-US" sz="2000" b="1" dirty="0"/>
              <a:t>Authors:</a:t>
            </a:r>
          </a:p>
        </p:txBody>
      </p:sp>
      <p:graphicFrame>
        <p:nvGraphicFramePr>
          <p:cNvPr id="30754" name="Group 34"/>
          <p:cNvGraphicFramePr>
            <a:graphicFrameLocks noGrp="1"/>
          </p:cNvGraphicFramePr>
          <p:nvPr>
            <p:ph sz="half" idx="2"/>
            <p:extLst>
              <p:ext uri="{D42A27DB-BD31-4B8C-83A1-F6EECF244321}">
                <p14:modId xmlns:p14="http://schemas.microsoft.com/office/powerpoint/2010/main" val="3377348777"/>
              </p:ext>
            </p:extLst>
          </p:nvPr>
        </p:nvGraphicFramePr>
        <p:xfrm>
          <a:off x="685800" y="2590799"/>
          <a:ext cx="7772400" cy="1066801"/>
        </p:xfrm>
        <a:graphic>
          <a:graphicData uri="http://schemas.openxmlformats.org/drawingml/2006/table">
            <a:tbl>
              <a:tblPr/>
              <a:tblGrid>
                <a:gridCol w="1701800"/>
                <a:gridCol w="1406525"/>
                <a:gridCol w="1387475"/>
                <a:gridCol w="1600200"/>
                <a:gridCol w="1676400"/>
              </a:tblGrid>
              <a:tr h="3444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charset="0"/>
                          <a:ea typeface="ＭＳ Ｐゴシック" charset="0"/>
                        </a:rPr>
                        <a:t>Name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charset="0"/>
                          <a:ea typeface="ＭＳ Ｐゴシック" charset="0"/>
                        </a:rPr>
                        <a:t>Affiliations</a:t>
                      </a:r>
                      <a:endParaRPr kumimoji="0" lang="en-US" sz="1400" b="1" i="0" u="none" strike="noStrike" cap="none" normalizeH="0" baseline="0" dirty="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charset="0"/>
                          <a:ea typeface="ＭＳ Ｐゴシック" charset="0"/>
                        </a:rPr>
                        <a:t>Address</a:t>
                      </a:r>
                      <a:endParaRPr kumimoji="0" lang="en-US" sz="1400" b="1" i="0" u="none" strike="noStrike" cap="none" normalizeH="0" baseline="0" dirty="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charset="0"/>
                          <a:ea typeface="ＭＳ Ｐゴシック" charset="0"/>
                        </a:rPr>
                        <a:t>Phone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Email</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22313">
                <a:tc>
                  <a:txBody>
                    <a:bodyPr/>
                    <a:lstStyle/>
                    <a:p>
                      <a:pPr marL="0" marR="0" algn="ctr">
                        <a:spcBef>
                          <a:spcPts val="0"/>
                        </a:spcBef>
                        <a:spcAft>
                          <a:spcPts val="1200"/>
                        </a:spcAft>
                      </a:pPr>
                      <a:r>
                        <a:rPr lang="en-US" sz="1600" b="0" dirty="0">
                          <a:effectLst/>
                          <a:latin typeface="Times New Roman"/>
                          <a:ea typeface="Times New Roman"/>
                        </a:rPr>
                        <a:t>Donald Eastlake</a:t>
                      </a:r>
                      <a:endParaRPr lang="en-US" sz="2800" b="1" dirty="0">
                        <a:effectLst/>
                        <a:latin typeface="Times New Roman"/>
                        <a:ea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dirty="0">
                          <a:effectLst/>
                          <a:latin typeface="Times New Roman"/>
                          <a:ea typeface="Times New Roman"/>
                        </a:rPr>
                        <a:t>Huawei Technologies</a:t>
                      </a:r>
                      <a:endParaRPr lang="en-US" sz="28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a:effectLst/>
                          <a:latin typeface="Times New Roman"/>
                          <a:ea typeface="Times New Roman"/>
                        </a:rPr>
                        <a:t>155 Beaver Street, Milford, MA 01757 USA</a:t>
                      </a:r>
                      <a:endParaRPr lang="en-US" sz="24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a:effectLst/>
                          <a:latin typeface="Times New Roman"/>
                          <a:ea typeface="Times New Roman"/>
                        </a:rPr>
                        <a:t>+1-508-333-2270</a:t>
                      </a:r>
                      <a:endParaRPr lang="en-US" sz="28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dirty="0">
                          <a:effectLst/>
                          <a:latin typeface="Times New Roman"/>
                          <a:ea typeface="Times New Roman"/>
                          <a:hlinkClick r:id="rId3"/>
                        </a:rPr>
                        <a:t>d3e3e3@gmail.com</a:t>
                      </a:r>
                      <a:endParaRPr lang="en-US" sz="32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July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10</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Friday</a:t>
            </a:r>
            <a:r>
              <a:rPr lang="en-US" sz="4400" dirty="0" smtClean="0">
                <a:latin typeface="Arial" charset="0"/>
                <a:cs typeface="Arial" charset="0"/>
              </a:rPr>
              <a:t>, </a:t>
            </a:r>
            <a:r>
              <a:rPr lang="en-US" sz="4000" dirty="0" smtClean="0">
                <a:latin typeface="Arial" charset="0"/>
                <a:cs typeface="Arial" charset="0"/>
              </a:rPr>
              <a:t>10 July 2015</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 </a:t>
            </a:r>
            <a:r>
              <a:rPr lang="en-US" dirty="0" smtClean="0">
                <a:latin typeface="Arial" charset="0"/>
                <a:cs typeface="Arial" charset="0"/>
              </a:rPr>
              <a:t>09:00 – 17:00, San Francisco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Call ad hoc meeting to Order.</a:t>
            </a:r>
          </a:p>
          <a:p>
            <a:pPr>
              <a:lnSpc>
                <a:spcPct val="80000"/>
              </a:lnSpc>
            </a:pPr>
            <a:r>
              <a:rPr lang="en-US" b="0" dirty="0"/>
              <a:t>Review of IEEE 802 and 802.11 Policies and Procedures on Intellectual Property, Inappropriate Topics, Etc.</a:t>
            </a:r>
          </a:p>
          <a:p>
            <a:pPr>
              <a:lnSpc>
                <a:spcPct val="80000"/>
              </a:lnSpc>
            </a:pPr>
            <a:r>
              <a:rPr lang="en-US" b="0" dirty="0"/>
              <a:t>Attendance Recording</a:t>
            </a:r>
          </a:p>
          <a:p>
            <a:pPr>
              <a:lnSpc>
                <a:spcPct val="80000"/>
              </a:lnSpc>
            </a:pPr>
            <a:r>
              <a:rPr lang="en-US" b="0" dirty="0"/>
              <a:t>Approval of Agenda</a:t>
            </a:r>
          </a:p>
          <a:p>
            <a:pPr>
              <a:lnSpc>
                <a:spcPct val="80000"/>
              </a:lnSpc>
            </a:pPr>
            <a:r>
              <a:rPr lang="en-US" b="0" dirty="0"/>
              <a:t>Presentation of submissions to resolve </a:t>
            </a:r>
            <a:r>
              <a:rPr lang="en-US" b="0" dirty="0" smtClean="0"/>
              <a:t>comments</a:t>
            </a:r>
          </a:p>
          <a:p>
            <a:pPr>
              <a:lnSpc>
                <a:spcPct val="80000"/>
              </a:lnSpc>
            </a:pPr>
            <a:r>
              <a:rPr lang="en-US" b="0" dirty="0" smtClean="0"/>
              <a:t>Straw Polls</a:t>
            </a:r>
            <a:endParaRPr lang="en-US" b="0" dirty="0"/>
          </a:p>
          <a:p>
            <a:pPr>
              <a:lnSpc>
                <a:spcPct val="80000"/>
              </a:lnSpc>
            </a:pPr>
            <a:r>
              <a:rPr lang="en-US" b="0" dirty="0" smtClean="0"/>
              <a:t>Adjourn Ad Hoc Meeting</a:t>
            </a:r>
            <a:endParaRPr lang="en-US" b="0" dirty="0"/>
          </a:p>
        </p:txBody>
      </p:sp>
    </p:spTree>
    <p:extLst>
      <p:ext uri="{BB962C8B-B14F-4D97-AF65-F5344CB8AC3E}">
        <p14:creationId xmlns:p14="http://schemas.microsoft.com/office/powerpoint/2010/main" val="1952070977"/>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93622A3E-762C-A04E-8D69-CA7ECAB993F8}" type="slidenum">
              <a:rPr lang="en-US"/>
              <a:pPr/>
              <a:t>11</a:t>
            </a:fld>
            <a:endParaRPr lang="en-US"/>
          </a:p>
        </p:txBody>
      </p:sp>
      <p:sp>
        <p:nvSpPr>
          <p:cNvPr id="272386" name="Rectangle 2"/>
          <p:cNvSpPr>
            <a:spLocks noGrp="1" noChangeArrowheads="1"/>
          </p:cNvSpPr>
          <p:nvPr>
            <p:ph type="title"/>
          </p:nvPr>
        </p:nvSpPr>
        <p:spPr>
          <a:xfrm>
            <a:off x="685800" y="685800"/>
            <a:ext cx="7772400" cy="685800"/>
          </a:xfrm>
        </p:spPr>
        <p:txBody>
          <a:bodyPr/>
          <a:lstStyle/>
          <a:p>
            <a:r>
              <a:rPr lang="en-US" sz="3600" dirty="0" smtClean="0">
                <a:latin typeface="Arial" charset="0"/>
                <a:cs typeface="Arial" charset="0"/>
              </a:rPr>
              <a:t>[Attendance]</a:t>
            </a:r>
            <a:endParaRPr lang="en-US" sz="3600" dirty="0">
              <a:latin typeface="Arial" charset="0"/>
              <a:cs typeface="Arial" charset="0"/>
            </a:endParaRPr>
          </a:p>
        </p:txBody>
      </p:sp>
      <p:sp>
        <p:nvSpPr>
          <p:cNvPr id="272387" name="Rectangle 3"/>
          <p:cNvSpPr>
            <a:spLocks noGrp="1" noChangeArrowheads="1"/>
          </p:cNvSpPr>
          <p:nvPr>
            <p:ph type="body" idx="1"/>
          </p:nvPr>
        </p:nvSpPr>
        <p:spPr>
          <a:xfrm>
            <a:off x="685800" y="1371600"/>
            <a:ext cx="7772400" cy="5105400"/>
          </a:xfrm>
        </p:spPr>
        <p:txBody>
          <a:bodyPr/>
          <a:lstStyle/>
          <a:p>
            <a:pPr>
              <a:lnSpc>
                <a:spcPct val="80000"/>
              </a:lnSpc>
            </a:pPr>
            <a:endParaRPr lang="en-US" dirty="0" smtClean="0"/>
          </a:p>
          <a:p>
            <a:pPr>
              <a:lnSpc>
                <a:spcPct val="80000"/>
              </a:lnSpc>
            </a:pPr>
            <a:r>
              <a:rPr lang="en-US" dirty="0" smtClean="0"/>
              <a:t>Donald </a:t>
            </a:r>
            <a:r>
              <a:rPr lang="en-US" dirty="0" smtClean="0"/>
              <a:t>Eastlake [Huawei Technologies</a:t>
            </a:r>
            <a:r>
              <a:rPr lang="en-US" dirty="0" smtClean="0"/>
              <a:t>]</a:t>
            </a:r>
          </a:p>
          <a:p>
            <a:pPr>
              <a:lnSpc>
                <a:spcPct val="80000"/>
              </a:lnSpc>
            </a:pPr>
            <a:r>
              <a:rPr lang="en-US" dirty="0" smtClean="0"/>
              <a:t>Mark Hamilton (Ruckus Networks)</a:t>
            </a:r>
          </a:p>
          <a:p>
            <a:pPr>
              <a:lnSpc>
                <a:spcPct val="80000"/>
              </a:lnSpc>
            </a:pPr>
            <a:r>
              <a:rPr lang="en-US" dirty="0" smtClean="0"/>
              <a:t>Joseph Levy (</a:t>
            </a:r>
            <a:r>
              <a:rPr lang="en-US" dirty="0" err="1" smtClean="0"/>
              <a:t>InterDigital</a:t>
            </a:r>
            <a:r>
              <a:rPr lang="en-US" dirty="0" smtClean="0"/>
              <a:t>)</a:t>
            </a:r>
          </a:p>
          <a:p>
            <a:pPr>
              <a:lnSpc>
                <a:spcPct val="80000"/>
              </a:lnSpc>
            </a:pPr>
            <a:r>
              <a:rPr lang="en-US" dirty="0" smtClean="0"/>
              <a:t>Ganesh </a:t>
            </a:r>
            <a:r>
              <a:rPr lang="en-US" dirty="0" err="1" smtClean="0"/>
              <a:t>Venkatesan</a:t>
            </a:r>
            <a:r>
              <a:rPr lang="en-US" dirty="0" smtClean="0"/>
              <a:t> (Intel)</a:t>
            </a:r>
          </a:p>
          <a:p>
            <a:pPr>
              <a:lnSpc>
                <a:spcPct val="80000"/>
              </a:lnSpc>
            </a:pPr>
            <a:r>
              <a:rPr lang="en-US" dirty="0" smtClean="0"/>
              <a:t>Gayle Noble (Consultant)</a:t>
            </a:r>
            <a:endParaRPr lang="en-US" dirty="0" smtClean="0"/>
          </a:p>
          <a:p>
            <a:pPr>
              <a:lnSpc>
                <a:spcPct val="80000"/>
              </a:lnSpc>
            </a:pPr>
            <a:endParaRPr lang="en-US" dirty="0" smtClean="0"/>
          </a:p>
        </p:txBody>
      </p:sp>
    </p:spTree>
    <p:extLst>
      <p:ext uri="{BB962C8B-B14F-4D97-AF65-F5344CB8AC3E}">
        <p14:creationId xmlns:p14="http://schemas.microsoft.com/office/powerpoint/2010/main" val="771496751"/>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93622A3E-762C-A04E-8D69-CA7ECAB993F8}" type="slidenum">
              <a:rPr lang="en-US"/>
              <a:pPr/>
              <a:t>12</a:t>
            </a:fld>
            <a:endParaRPr lang="en-US"/>
          </a:p>
        </p:txBody>
      </p:sp>
      <p:sp>
        <p:nvSpPr>
          <p:cNvPr id="272386" name="Rectangle 2"/>
          <p:cNvSpPr>
            <a:spLocks noGrp="1" noChangeArrowheads="1"/>
          </p:cNvSpPr>
          <p:nvPr>
            <p:ph type="title"/>
          </p:nvPr>
        </p:nvSpPr>
        <p:spPr>
          <a:xfrm>
            <a:off x="685800" y="685800"/>
            <a:ext cx="7772400" cy="685800"/>
          </a:xfrm>
        </p:spPr>
        <p:txBody>
          <a:bodyPr/>
          <a:lstStyle/>
          <a:p>
            <a:r>
              <a:rPr lang="en-US" sz="3600">
                <a:latin typeface="Arial" charset="0"/>
                <a:cs typeface="Arial" charset="0"/>
              </a:rPr>
              <a:t>[Reference Information]</a:t>
            </a:r>
          </a:p>
        </p:txBody>
      </p:sp>
      <p:sp>
        <p:nvSpPr>
          <p:cNvPr id="272387" name="Rectangle 3"/>
          <p:cNvSpPr>
            <a:spLocks noGrp="1" noChangeArrowheads="1"/>
          </p:cNvSpPr>
          <p:nvPr>
            <p:ph type="body" idx="1"/>
          </p:nvPr>
        </p:nvSpPr>
        <p:spPr>
          <a:xfrm>
            <a:off x="685800" y="1371600"/>
            <a:ext cx="7772400" cy="5105400"/>
          </a:xfrm>
        </p:spPr>
        <p:txBody>
          <a:bodyPr/>
          <a:lstStyle/>
          <a:p>
            <a:pPr>
              <a:lnSpc>
                <a:spcPct val="80000"/>
              </a:lnSpc>
            </a:pPr>
            <a:r>
              <a:rPr lang="en-GB" dirty="0" smtClean="0"/>
              <a:t>802.11ak PAR </a:t>
            </a:r>
            <a:r>
              <a:rPr lang="en-GB" dirty="0"/>
              <a:t>and Five Criterion</a:t>
            </a:r>
          </a:p>
          <a:p>
            <a:pPr lvl="1">
              <a:lnSpc>
                <a:spcPct val="80000"/>
              </a:lnSpc>
            </a:pPr>
            <a:r>
              <a:rPr lang="en-GB" dirty="0"/>
              <a:t>12/1207r1, “802.11 GLK Draft PAR”</a:t>
            </a:r>
          </a:p>
          <a:p>
            <a:pPr lvl="1">
              <a:lnSpc>
                <a:spcPct val="80000"/>
              </a:lnSpc>
            </a:pPr>
            <a:r>
              <a:rPr lang="en-GB" dirty="0"/>
              <a:t>12/1208r0, “802.11 GLK Draft 5C</a:t>
            </a:r>
            <a:r>
              <a:rPr lang="en-GB" dirty="0" smtClean="0"/>
              <a:t>”</a:t>
            </a:r>
          </a:p>
          <a:p>
            <a:pPr>
              <a:lnSpc>
                <a:spcPct val="80000"/>
              </a:lnSpc>
            </a:pPr>
            <a:r>
              <a:rPr lang="en-GB" dirty="0" smtClean="0"/>
              <a:t>Draft 1.0  of 802.11ak and results of Letter Ballot 212:</a:t>
            </a:r>
          </a:p>
          <a:p>
            <a:pPr lvl="1">
              <a:lnSpc>
                <a:spcPct val="80000"/>
              </a:lnSpc>
            </a:pPr>
            <a:r>
              <a:rPr lang="en-GB" dirty="0" smtClean="0">
                <a:hlinkClick r:id="rId3"/>
              </a:rPr>
              <a:t>http://www.ieee802.org/11/private/Draft_Standards/11ak/Draft P802.11ak_D1.0.pdf</a:t>
            </a:r>
            <a:r>
              <a:rPr lang="en-GB" dirty="0" smtClean="0"/>
              <a:t> </a:t>
            </a:r>
          </a:p>
          <a:p>
            <a:pPr lvl="1">
              <a:lnSpc>
                <a:spcPct val="80000"/>
              </a:lnSpc>
            </a:pPr>
            <a:r>
              <a:rPr lang="en-GB" dirty="0" smtClean="0"/>
              <a:t>11-15/556r6, “</a:t>
            </a:r>
            <a:r>
              <a:rPr lang="en-GB" dirty="0" err="1" smtClean="0"/>
              <a:t>TGak</a:t>
            </a:r>
            <a:r>
              <a:rPr lang="en-GB" dirty="0" smtClean="0"/>
              <a:t> LB212 Comments”</a:t>
            </a:r>
            <a:endParaRPr lang="en-GB" dirty="0"/>
          </a:p>
          <a:p>
            <a:pPr>
              <a:lnSpc>
                <a:spcPct val="80000"/>
              </a:lnSpc>
            </a:pPr>
            <a:r>
              <a:rPr lang="en-GB" dirty="0" smtClean="0"/>
              <a:t>Draft 2.1 of 802.1Qbz is at</a:t>
            </a:r>
          </a:p>
          <a:p>
            <a:pPr lvl="1">
              <a:lnSpc>
                <a:spcPct val="80000"/>
              </a:lnSpc>
            </a:pPr>
            <a:r>
              <a:rPr lang="en-GB" dirty="0" smtClean="0">
                <a:hlinkClick r:id="rId4"/>
              </a:rPr>
              <a:t>http://www.ieee802.org/1/files/private/bz-drafts/d1/802-1Qbz-d2-1.pdf</a:t>
            </a:r>
            <a:endParaRPr lang="en-GB" dirty="0" smtClean="0"/>
          </a:p>
          <a:p>
            <a:pPr>
              <a:lnSpc>
                <a:spcPct val="80000"/>
              </a:lnSpc>
            </a:pPr>
            <a:r>
              <a:rPr lang="en-US" dirty="0" smtClean="0"/>
              <a:t>Draft 2.0 of 802.1AC-REV is at</a:t>
            </a:r>
          </a:p>
          <a:p>
            <a:pPr lvl="1">
              <a:lnSpc>
                <a:spcPct val="80000"/>
              </a:lnSpc>
            </a:pPr>
            <a:r>
              <a:rPr lang="en-US" dirty="0" smtClean="0">
                <a:hlinkClick r:id="rId5"/>
              </a:rPr>
              <a:t>http://www.ieee802.org/1/files/private/ac-rev-drafts/d1/802-1ac-rev-d2-0.pdf</a:t>
            </a:r>
            <a:r>
              <a:rPr lang="en-US" dirty="0" smtClean="0"/>
              <a:t> </a:t>
            </a:r>
            <a:endParaRPr lang="en-US" dirty="0"/>
          </a:p>
          <a:p>
            <a:pPr marL="457200" lvl="1" indent="0">
              <a:lnSpc>
                <a:spcPct val="80000"/>
              </a:lnSpc>
              <a:buNone/>
            </a:pPr>
            <a:r>
              <a:rPr lang="en-US" dirty="0" smtClean="0"/>
              <a:t>(You can access 802.1 drafts with the 802.11 user name and password and vice versa.)</a:t>
            </a:r>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2D372B59-F8C8-A348-8935-513C18E2AEC1}" type="slidenum">
              <a:rPr lang="en-US"/>
              <a:pPr/>
              <a:t>2</a:t>
            </a:fld>
            <a:endParaRPr lang="en-US"/>
          </a:p>
        </p:txBody>
      </p:sp>
      <p:sp>
        <p:nvSpPr>
          <p:cNvPr id="34818" name="Rectangle 2"/>
          <p:cNvSpPr>
            <a:spLocks noGrp="1" noChangeArrowheads="1"/>
          </p:cNvSpPr>
          <p:nvPr>
            <p:ph type="title"/>
          </p:nvPr>
        </p:nvSpPr>
        <p:spPr>
          <a:xfrm>
            <a:off x="685800" y="762000"/>
            <a:ext cx="7772400" cy="2362200"/>
          </a:xfrm>
          <a:noFill/>
          <a:ln/>
        </p:spPr>
        <p:txBody>
          <a:bodyPr/>
          <a:lstStyle/>
          <a:p>
            <a:r>
              <a:rPr lang="en-US" sz="4000" dirty="0">
                <a:solidFill>
                  <a:srgbClr val="0000FF"/>
                </a:solidFill>
                <a:latin typeface="Arial Black" charset="0"/>
              </a:rPr>
              <a:t>IEEE </a:t>
            </a:r>
            <a:r>
              <a:rPr lang="en-US" sz="4000" dirty="0" smtClean="0">
                <a:solidFill>
                  <a:srgbClr val="0000FF"/>
                </a:solidFill>
                <a:latin typeface="Arial Black" charset="0"/>
              </a:rPr>
              <a:t>802.11ak/GLK:</a:t>
            </a:r>
            <a:r>
              <a:rPr lang="en-US" sz="4000" dirty="0">
                <a:solidFill>
                  <a:srgbClr val="0000FF"/>
                </a:solidFill>
                <a:latin typeface="Arial Black" charset="0"/>
              </a:rPr>
              <a:t/>
            </a:r>
            <a:br>
              <a:rPr lang="en-US" sz="4000" dirty="0">
                <a:solidFill>
                  <a:srgbClr val="0000FF"/>
                </a:solidFill>
                <a:latin typeface="Arial Black" charset="0"/>
              </a:rPr>
            </a:br>
            <a:r>
              <a:rPr lang="en-GB" sz="4000" dirty="0">
                <a:solidFill>
                  <a:srgbClr val="0000FF"/>
                </a:solidFill>
                <a:latin typeface="Arial"/>
                <a:cs typeface="Arial"/>
              </a:rPr>
              <a:t>Enhancements For Transit Links Within Bridged </a:t>
            </a:r>
            <a:r>
              <a:rPr lang="en-GB" sz="4000" dirty="0" smtClean="0">
                <a:solidFill>
                  <a:srgbClr val="0000FF"/>
                </a:solidFill>
                <a:latin typeface="Arial"/>
                <a:cs typeface="Arial"/>
              </a:rPr>
              <a:t>Networks</a:t>
            </a:r>
            <a:endParaRPr lang="en-US" sz="4000" dirty="0">
              <a:solidFill>
                <a:srgbClr val="0000FF"/>
              </a:solidFill>
              <a:latin typeface="Arial Black" charset="0"/>
            </a:endParaRPr>
          </a:p>
        </p:txBody>
      </p:sp>
      <p:sp>
        <p:nvSpPr>
          <p:cNvPr id="34819" name="Rectangle 3"/>
          <p:cNvSpPr>
            <a:spLocks noGrp="1" noChangeArrowheads="1"/>
          </p:cNvSpPr>
          <p:nvPr>
            <p:ph type="body" idx="1"/>
          </p:nvPr>
        </p:nvSpPr>
        <p:spPr>
          <a:xfrm>
            <a:off x="609600" y="3200400"/>
            <a:ext cx="7924800" cy="3352800"/>
          </a:xfrm>
          <a:noFill/>
          <a:ln/>
        </p:spPr>
        <p:txBody>
          <a:bodyPr/>
          <a:lstStyle/>
          <a:p>
            <a:pPr algn="ctr">
              <a:lnSpc>
                <a:spcPct val="90000"/>
              </a:lnSpc>
              <a:buFontTx/>
              <a:buNone/>
            </a:pPr>
            <a:r>
              <a:rPr lang="en-US" sz="2800" dirty="0" smtClean="0">
                <a:latin typeface="Arial" charset="0"/>
              </a:rPr>
              <a:t>Huawei Campus, Santa Clara, California</a:t>
            </a:r>
            <a:endParaRPr lang="en-US" sz="2800" dirty="0">
              <a:latin typeface="Arial" charset="0"/>
            </a:endParaRPr>
          </a:p>
          <a:p>
            <a:pPr algn="ctr">
              <a:lnSpc>
                <a:spcPct val="90000"/>
              </a:lnSpc>
              <a:buFontTx/>
              <a:buNone/>
            </a:pPr>
            <a:r>
              <a:rPr lang="en-US" sz="2800" dirty="0" smtClean="0">
                <a:latin typeface="Arial" charset="0"/>
              </a:rPr>
              <a:t>9-10 July, 2015</a:t>
            </a:r>
          </a:p>
          <a:p>
            <a:pPr algn="ctr">
              <a:lnSpc>
                <a:spcPct val="90000"/>
              </a:lnSpc>
              <a:buFontTx/>
              <a:buNone/>
            </a:pPr>
            <a:endParaRPr lang="en-US" dirty="0">
              <a:latin typeface="Arial" charset="0"/>
            </a:endParaRPr>
          </a:p>
          <a:p>
            <a:pPr algn="ctr">
              <a:lnSpc>
                <a:spcPct val="90000"/>
              </a:lnSpc>
              <a:buFontTx/>
              <a:buNone/>
            </a:pPr>
            <a:r>
              <a:rPr lang="en-US" dirty="0" smtClean="0">
                <a:latin typeface="Arial" charset="0"/>
              </a:rPr>
              <a:t>Chair &amp; Editor: </a:t>
            </a:r>
            <a:r>
              <a:rPr lang="en-US" dirty="0">
                <a:latin typeface="Arial" charset="0"/>
              </a:rPr>
              <a:t>Donald E. Eastlake </a:t>
            </a:r>
            <a:r>
              <a:rPr lang="en-US" dirty="0" smtClean="0">
                <a:latin typeface="Arial" charset="0"/>
              </a:rPr>
              <a:t>3</a:t>
            </a:r>
            <a:r>
              <a:rPr lang="en-US" baseline="30000" dirty="0" smtClean="0">
                <a:latin typeface="Arial" charset="0"/>
              </a:rPr>
              <a:t>rd</a:t>
            </a:r>
            <a:r>
              <a:rPr lang="en-US" dirty="0" smtClean="0">
                <a:latin typeface="Arial" charset="0"/>
              </a:rPr>
              <a:t> (Huawei)</a:t>
            </a:r>
            <a:endParaRPr lang="en-US" dirty="0">
              <a:latin typeface="Arial" charset="0"/>
            </a:endParaRPr>
          </a:p>
          <a:p>
            <a:pPr algn="ctr">
              <a:lnSpc>
                <a:spcPct val="90000"/>
              </a:lnSpc>
              <a:buFontTx/>
              <a:buNone/>
            </a:pPr>
            <a:r>
              <a:rPr lang="en-US" sz="1600" dirty="0" smtClean="0">
                <a:latin typeface="Arial" charset="0"/>
                <a:hlinkClick r:id="rId3"/>
              </a:rPr>
              <a:t>d3e3e3@gmail.com</a:t>
            </a:r>
            <a:r>
              <a:rPr lang="en-US" sz="1600" dirty="0" smtClean="0">
                <a:latin typeface="Arial" charset="0"/>
              </a:rPr>
              <a:t>     +</a:t>
            </a:r>
            <a:r>
              <a:rPr lang="en-US" sz="1600" dirty="0">
                <a:latin typeface="Arial" charset="0"/>
              </a:rPr>
              <a:t>1-508</a:t>
            </a:r>
            <a:r>
              <a:rPr lang="en-US" sz="1600" dirty="0" smtClean="0">
                <a:latin typeface="Arial" charset="0"/>
              </a:rPr>
              <a:t>-333-2270</a:t>
            </a:r>
          </a:p>
          <a:p>
            <a:pPr algn="ctr">
              <a:lnSpc>
                <a:spcPct val="90000"/>
              </a:lnSpc>
              <a:buFontTx/>
              <a:buNone/>
            </a:pPr>
            <a:r>
              <a:rPr lang="en-US" sz="1800" dirty="0" smtClean="0">
                <a:latin typeface="Arial" charset="0"/>
              </a:rPr>
              <a:t>Vice Chair: Mark Hamilton (Ruckus Wireless)</a:t>
            </a:r>
          </a:p>
          <a:p>
            <a:pPr algn="ctr">
              <a:lnSpc>
                <a:spcPct val="90000"/>
              </a:lnSpc>
              <a:buFontTx/>
              <a:buNone/>
            </a:pPr>
            <a:r>
              <a:rPr lang="en-US" sz="1800" dirty="0" smtClean="0">
                <a:latin typeface="Arial" charset="0"/>
              </a:rPr>
              <a:t>Vice Editor: Norm Finn (Cisco)</a:t>
            </a:r>
            <a:endParaRPr lang="en-US" sz="1800" dirty="0">
              <a:latin typeface="Arial" charset="0"/>
            </a:endParaRPr>
          </a:p>
          <a:p>
            <a:pPr algn="ctr">
              <a:lnSpc>
                <a:spcPct val="90000"/>
              </a:lnSpc>
              <a:buFontTx/>
              <a:buNone/>
            </a:pPr>
            <a:r>
              <a:rPr lang="en-US" sz="1800" dirty="0" smtClean="0">
                <a:latin typeface="Arial" charset="0"/>
              </a:rPr>
              <a:t>Secretary: </a:t>
            </a:r>
            <a:r>
              <a:rPr lang="en-US" sz="1800" dirty="0" smtClean="0">
                <a:solidFill>
                  <a:srgbClr val="FF0000"/>
                </a:solidFill>
                <a:latin typeface="Arial" charset="0"/>
              </a:rPr>
              <a:t>Vacant</a:t>
            </a:r>
            <a:endParaRPr lang="en-US" sz="1800" b="0" dirty="0" smtClean="0">
              <a:solidFill>
                <a:srgbClr val="FF0000"/>
              </a:solidFill>
              <a:latin typeface="Arial" charset="0"/>
            </a:endParaRPr>
          </a:p>
          <a:p>
            <a:pPr algn="ctr">
              <a:lnSpc>
                <a:spcPct val="90000"/>
              </a:lnSpc>
              <a:buFontTx/>
              <a:buNone/>
            </a:pPr>
            <a:r>
              <a:rPr lang="en-US" sz="1600" b="0" dirty="0" smtClean="0">
                <a:latin typeface="Arial" charset="0"/>
              </a:rPr>
              <a:t>Mailing list: STDS-802-11-TGAK@listserv.ieee.org</a:t>
            </a:r>
            <a:endParaRPr lang="en-US" sz="1600" dirty="0">
              <a:solidFill>
                <a:srgbClr val="FF0000"/>
              </a:solidFill>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err="1" smtClean="0">
                <a:latin typeface="Arial"/>
                <a:cs typeface="Arial"/>
              </a:rPr>
              <a:t>TGak</a:t>
            </a:r>
            <a:r>
              <a:rPr lang="en-US" sz="4000" dirty="0" smtClean="0">
                <a:latin typeface="Arial"/>
                <a:cs typeface="Arial"/>
              </a:rPr>
              <a:t> Timeline</a:t>
            </a:r>
            <a:endParaRPr lang="en-US" sz="4000" dirty="0">
              <a:latin typeface="Arial"/>
              <a:cs typeface="Arial"/>
            </a:endParaRPr>
          </a:p>
        </p:txBody>
      </p:sp>
      <p:sp>
        <p:nvSpPr>
          <p:cNvPr id="3" name="Content Placeholder 2"/>
          <p:cNvSpPr>
            <a:spLocks noGrp="1"/>
          </p:cNvSpPr>
          <p:nvPr>
            <p:ph idx="1"/>
          </p:nvPr>
        </p:nvSpPr>
        <p:spPr/>
        <p:txBody>
          <a:bodyPr/>
          <a:lstStyle/>
          <a:p>
            <a:pPr lvl="1">
              <a:lnSpc>
                <a:spcPct val="80000"/>
              </a:lnSpc>
            </a:pPr>
            <a:r>
              <a:rPr lang="en-US" sz="2400" b="1" dirty="0" smtClean="0">
                <a:solidFill>
                  <a:srgbClr val="008000"/>
                </a:solidFill>
                <a:latin typeface="Arial"/>
                <a:cs typeface="Arial"/>
              </a:rPr>
              <a:t>March 2015– </a:t>
            </a:r>
            <a:r>
              <a:rPr lang="en-US" sz="2400" b="1" dirty="0">
                <a:solidFill>
                  <a:srgbClr val="008000"/>
                </a:solidFill>
                <a:latin typeface="Arial"/>
                <a:cs typeface="Arial"/>
              </a:rPr>
              <a:t>Initial WG </a:t>
            </a:r>
            <a:r>
              <a:rPr lang="en-US" sz="2400" b="1" dirty="0" smtClean="0">
                <a:solidFill>
                  <a:srgbClr val="008000"/>
                </a:solidFill>
                <a:latin typeface="Arial"/>
                <a:cs typeface="Arial"/>
              </a:rPr>
              <a:t>Ballot on D1.0</a:t>
            </a:r>
            <a:endParaRPr lang="en-US" sz="2400" b="1" dirty="0">
              <a:solidFill>
                <a:srgbClr val="008000"/>
              </a:solidFill>
              <a:latin typeface="Arial"/>
              <a:cs typeface="Arial"/>
            </a:endParaRPr>
          </a:p>
          <a:p>
            <a:pPr lvl="1">
              <a:lnSpc>
                <a:spcPct val="80000"/>
              </a:lnSpc>
            </a:pPr>
            <a:r>
              <a:rPr lang="en-US" sz="2400" dirty="0" smtClean="0"/>
              <a:t>September 2015 </a:t>
            </a:r>
            <a:r>
              <a:rPr lang="en-US" sz="2400" dirty="0"/>
              <a:t>– WG Recirculation</a:t>
            </a:r>
          </a:p>
          <a:p>
            <a:pPr lvl="1">
              <a:lnSpc>
                <a:spcPct val="80000"/>
              </a:lnSpc>
            </a:pPr>
            <a:r>
              <a:rPr lang="en-US" sz="2400" dirty="0" smtClean="0"/>
              <a:t>March 2016– </a:t>
            </a:r>
            <a:r>
              <a:rPr lang="en-US" sz="2400" dirty="0"/>
              <a:t>Sponsor Ballot Pool Formation</a:t>
            </a:r>
          </a:p>
          <a:p>
            <a:pPr lvl="1">
              <a:lnSpc>
                <a:spcPct val="80000"/>
              </a:lnSpc>
            </a:pPr>
            <a:r>
              <a:rPr lang="en-US" sz="2400" dirty="0" smtClean="0"/>
              <a:t>May 2016 </a:t>
            </a:r>
            <a:r>
              <a:rPr lang="en-US" sz="2400" dirty="0"/>
              <a:t>– MEC/MDR Done</a:t>
            </a:r>
          </a:p>
          <a:p>
            <a:pPr lvl="1">
              <a:lnSpc>
                <a:spcPct val="80000"/>
              </a:lnSpc>
            </a:pPr>
            <a:r>
              <a:rPr lang="en-US" sz="2400" dirty="0" smtClean="0"/>
              <a:t>July 2016 </a:t>
            </a:r>
            <a:r>
              <a:rPr lang="en-US" sz="2400" dirty="0"/>
              <a:t>– Initial Sponsor Ballot</a:t>
            </a:r>
          </a:p>
          <a:p>
            <a:pPr lvl="1">
              <a:lnSpc>
                <a:spcPct val="80000"/>
              </a:lnSpc>
            </a:pPr>
            <a:r>
              <a:rPr lang="en-US" sz="2400" dirty="0" smtClean="0"/>
              <a:t>November 2016 </a:t>
            </a:r>
            <a:r>
              <a:rPr lang="en-US" sz="2400" dirty="0"/>
              <a:t>– Sponsor Recirculation</a:t>
            </a:r>
          </a:p>
          <a:p>
            <a:pPr lvl="1">
              <a:lnSpc>
                <a:spcPct val="80000"/>
              </a:lnSpc>
            </a:pPr>
            <a:r>
              <a:rPr lang="en-US" sz="2400" dirty="0" smtClean="0"/>
              <a:t>January 2017 </a:t>
            </a:r>
            <a:r>
              <a:rPr lang="en-US" sz="2400" dirty="0"/>
              <a:t>– Final WG &amp; </a:t>
            </a:r>
            <a:r>
              <a:rPr lang="en-US" sz="2400" dirty="0" err="1"/>
              <a:t>ExecComm</a:t>
            </a:r>
            <a:r>
              <a:rPr lang="en-US" sz="2400" dirty="0"/>
              <a:t> &amp; </a:t>
            </a:r>
            <a:r>
              <a:rPr lang="en-US" sz="2400" dirty="0" err="1"/>
              <a:t>RevCom</a:t>
            </a:r>
            <a:r>
              <a:rPr lang="en-US" sz="2400" dirty="0"/>
              <a:t> </a:t>
            </a:r>
            <a:r>
              <a:rPr lang="en-US" sz="2400" dirty="0" smtClean="0"/>
              <a:t>Approval</a:t>
            </a:r>
            <a:endParaRPr lang="en-US" sz="2400" dirty="0"/>
          </a:p>
        </p:txBody>
      </p:sp>
      <p:sp>
        <p:nvSpPr>
          <p:cNvPr id="4" name="Date Placeholder 3"/>
          <p:cNvSpPr>
            <a:spLocks noGrp="1"/>
          </p:cNvSpPr>
          <p:nvPr>
            <p:ph type="dt" sz="half" idx="10"/>
          </p:nvPr>
        </p:nvSpPr>
        <p:spPr/>
        <p:txBody>
          <a:bodyPr/>
          <a:lstStyle/>
          <a:p>
            <a:r>
              <a:rPr lang="en-US" smtClean="0"/>
              <a:t>July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3</a:t>
            </a:fld>
            <a:endParaRPr lang="en-US"/>
          </a:p>
        </p:txBody>
      </p:sp>
    </p:spTree>
    <p:extLst>
      <p:ext uri="{BB962C8B-B14F-4D97-AF65-F5344CB8AC3E}">
        <p14:creationId xmlns:p14="http://schemas.microsoft.com/office/powerpoint/2010/main" val="927397838"/>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65125" y="274638"/>
            <a:ext cx="8458200" cy="1143000"/>
          </a:xfrm>
        </p:spPr>
        <p:txBody>
          <a:bodyPr/>
          <a:lstStyle/>
          <a:p>
            <a:r>
              <a:rPr lang="en-US" dirty="0">
                <a:latin typeface="Times New Roman" charset="0"/>
              </a:rPr>
              <a:t>Participants, Patents, and Duty to Inform</a:t>
            </a:r>
          </a:p>
        </p:txBody>
      </p:sp>
      <p:sp>
        <p:nvSpPr>
          <p:cNvPr id="1741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17412" name="Rectangle 4"/>
          <p:cNvSpPr>
            <a:spLocks noChangeArrowheads="1"/>
          </p:cNvSpPr>
          <p:nvPr/>
        </p:nvSpPr>
        <p:spPr bwMode="auto">
          <a:xfrm>
            <a:off x="457200" y="1371600"/>
            <a:ext cx="83058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500" u="sng" dirty="0">
              <a:solidFill>
                <a:srgbClr val="FF0000"/>
              </a:solidFill>
              <a:latin typeface="Arial" charset="0"/>
            </a:endParaRPr>
          </a:p>
          <a:p>
            <a:pPr marL="285750" indent="-285750">
              <a:buFont typeface="Wingdings" charset="2"/>
              <a:buChar char="Ø"/>
            </a:pPr>
            <a:r>
              <a:rPr lang="en-US" sz="1600" b="1" dirty="0" smtClean="0">
                <a:latin typeface="Arial" charset="0"/>
              </a:rPr>
              <a:t>All </a:t>
            </a:r>
            <a:r>
              <a:rPr lang="en-US" sz="1600" b="1" dirty="0">
                <a:latin typeface="Arial" charset="0"/>
              </a:rPr>
              <a:t>participants in this meeting have certain obligations under the IEEE-SA Patent Policy. </a:t>
            </a:r>
            <a:endParaRPr lang="en-US" sz="1600" b="1" dirty="0" smtClean="0">
              <a:latin typeface="Arial" charset="0"/>
            </a:endParaRPr>
          </a:p>
          <a:p>
            <a:pPr marL="285750" indent="-285750">
              <a:buFont typeface="Arial"/>
              <a:buChar char="•"/>
            </a:pPr>
            <a:r>
              <a:rPr lang="en-US" sz="1600" b="1" dirty="0" smtClean="0">
                <a:solidFill>
                  <a:srgbClr val="003399"/>
                </a:solidFill>
                <a:latin typeface="Arial" charset="0"/>
              </a:rPr>
              <a:t>Participants </a:t>
            </a:r>
            <a:r>
              <a:rPr lang="en-US" sz="1600" b="1" dirty="0">
                <a:solidFill>
                  <a:srgbClr val="003399"/>
                </a:solidFill>
                <a:latin typeface="Arial" charset="0"/>
              </a:rPr>
              <a:t>[Note: </a:t>
            </a:r>
            <a:r>
              <a:rPr lang="en-GB" sz="1600" b="1" dirty="0">
                <a:solidFill>
                  <a:srgbClr val="003399"/>
                </a:solidFill>
                <a:latin typeface="Arial" charset="0"/>
              </a:rPr>
              <a:t>Quoted text excerpted from IEEE-SA Standards Board Bylaws </a:t>
            </a:r>
            <a:r>
              <a:rPr lang="en-GB" sz="1600" b="1" dirty="0" err="1">
                <a:solidFill>
                  <a:srgbClr val="003399"/>
                </a:solidFill>
                <a:latin typeface="Arial" charset="0"/>
              </a:rPr>
              <a:t>subclause</a:t>
            </a:r>
            <a:r>
              <a:rPr lang="en-GB" sz="1600" b="1" dirty="0">
                <a:solidFill>
                  <a:srgbClr val="003399"/>
                </a:solidFill>
                <a:latin typeface="Arial" charset="0"/>
              </a:rPr>
              <a:t> 6.2</a:t>
            </a:r>
            <a:r>
              <a:rPr lang="en-US" sz="1600" b="1" dirty="0">
                <a:solidFill>
                  <a:srgbClr val="003399"/>
                </a:solidFill>
                <a:latin typeface="Arial" charset="0"/>
              </a:rPr>
              <a:t>]</a:t>
            </a:r>
            <a:r>
              <a:rPr lang="en-US" sz="1600" b="1" dirty="0" smtClean="0">
                <a:solidFill>
                  <a:srgbClr val="003399"/>
                </a:solidFill>
                <a:latin typeface="Arial" charset="0"/>
              </a:rPr>
              <a:t>:</a:t>
            </a:r>
          </a:p>
          <a:p>
            <a:pPr marL="742950" lvl="1" indent="-285750">
              <a:buFont typeface="Arial"/>
              <a:buChar char="•"/>
            </a:pPr>
            <a:r>
              <a:rPr lang="en-US" sz="1600" b="1" dirty="0" smtClean="0">
                <a:solidFill>
                  <a:srgbClr val="003399"/>
                </a:solidFill>
                <a:latin typeface="Arial" charset="0"/>
              </a:rPr>
              <a:t>“</a:t>
            </a:r>
            <a:r>
              <a:rPr lang="en-US" sz="1600" b="1" dirty="0">
                <a:solidFill>
                  <a:srgbClr val="003399"/>
                </a:solidFill>
                <a:latin typeface="Arial"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a:t>
            </a:r>
            <a:r>
              <a:rPr lang="en-US" sz="1600" b="1" dirty="0" smtClean="0">
                <a:solidFill>
                  <a:srgbClr val="003399"/>
                </a:solidFill>
                <a:latin typeface="Arial" charset="0"/>
              </a:rPr>
              <a:t>represent.</a:t>
            </a:r>
          </a:p>
          <a:p>
            <a:pPr marL="742950" lvl="1" indent="-285750">
              <a:buFont typeface="Arial"/>
              <a:buChar char="•"/>
            </a:pPr>
            <a:r>
              <a:rPr lang="en-US" sz="1600" b="1" dirty="0" smtClean="0">
                <a:solidFill>
                  <a:srgbClr val="003399"/>
                </a:solidFill>
                <a:latin typeface="Arial" charset="0"/>
              </a:rPr>
              <a:t>“</a:t>
            </a:r>
            <a:r>
              <a:rPr lang="en-US" sz="1600" b="1" dirty="0">
                <a:solidFill>
                  <a:srgbClr val="003399"/>
                </a:solidFill>
                <a:latin typeface="Arial" charset="0"/>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r>
              <a:rPr lang="en-US" sz="1600" b="1" dirty="0" smtClean="0">
                <a:solidFill>
                  <a:srgbClr val="003399"/>
                </a:solidFill>
                <a:latin typeface="Arial" charset="0"/>
              </a:rPr>
              <a:t>)</a:t>
            </a:r>
          </a:p>
          <a:p>
            <a:pPr marL="285750" indent="-285750">
              <a:buFont typeface="Arial"/>
              <a:buChar char="•"/>
            </a:pPr>
            <a:r>
              <a:rPr lang="en-US" sz="1600" b="1" dirty="0" smtClean="0">
                <a:solidFill>
                  <a:srgbClr val="003399"/>
                </a:solidFill>
                <a:latin typeface="Arial" charset="0"/>
              </a:rPr>
              <a:t>The </a:t>
            </a:r>
            <a:r>
              <a:rPr lang="en-US" sz="1600" b="1" dirty="0">
                <a:solidFill>
                  <a:srgbClr val="003399"/>
                </a:solidFill>
                <a:latin typeface="Arial" charset="0"/>
              </a:rPr>
              <a:t>above does not apply if the patent claim is already the subject of an Accepted Letter of Assurance that applies to the proposed standard(s) under consideration by this </a:t>
            </a:r>
            <a:r>
              <a:rPr lang="en-US" sz="1600" b="1" dirty="0" smtClean="0">
                <a:solidFill>
                  <a:srgbClr val="003399"/>
                </a:solidFill>
                <a:latin typeface="Arial" charset="0"/>
              </a:rPr>
              <a:t>group</a:t>
            </a:r>
          </a:p>
          <a:p>
            <a:pPr marL="285750" indent="-285750">
              <a:buFont typeface="Arial"/>
              <a:buChar char="•"/>
            </a:pPr>
            <a:r>
              <a:rPr lang="en-US" sz="1600" b="1" dirty="0" smtClean="0">
                <a:solidFill>
                  <a:srgbClr val="003399"/>
                </a:solidFill>
                <a:latin typeface="Arial" charset="0"/>
              </a:rPr>
              <a:t>Early </a:t>
            </a:r>
            <a:r>
              <a:rPr lang="en-US" sz="1600" b="1" dirty="0">
                <a:solidFill>
                  <a:srgbClr val="003399"/>
                </a:solidFill>
                <a:latin typeface="Arial" charset="0"/>
              </a:rPr>
              <a:t>identification of holders of potential Essential Patent Claims is strongly </a:t>
            </a:r>
            <a:r>
              <a:rPr lang="en-US" sz="1600" b="1" dirty="0" smtClean="0">
                <a:solidFill>
                  <a:srgbClr val="003399"/>
                </a:solidFill>
                <a:latin typeface="Arial" charset="0"/>
              </a:rPr>
              <a:t>encouraged</a:t>
            </a:r>
          </a:p>
          <a:p>
            <a:pPr marL="285750" indent="-285750">
              <a:buFont typeface="Arial"/>
              <a:buChar char="•"/>
            </a:pPr>
            <a:r>
              <a:rPr lang="en-US" sz="1600" b="1" dirty="0" smtClean="0">
                <a:solidFill>
                  <a:srgbClr val="003399"/>
                </a:solidFill>
                <a:latin typeface="Arial" charset="0"/>
              </a:rPr>
              <a:t>No </a:t>
            </a:r>
            <a:r>
              <a:rPr lang="en-US" sz="1600" b="1" dirty="0">
                <a:solidFill>
                  <a:srgbClr val="003399"/>
                </a:solidFill>
                <a:latin typeface="Arial" charset="0"/>
              </a:rPr>
              <a:t>duty to perform a patent search</a:t>
            </a:r>
            <a:endParaRPr lang="en-US" sz="1600" dirty="0">
              <a:latin typeface="Arial" charset="0"/>
            </a:endParaRPr>
          </a:p>
          <a:p>
            <a:pPr marL="230188" indent="-230188">
              <a:spcBef>
                <a:spcPct val="20000"/>
              </a:spcBef>
              <a:buClr>
                <a:srgbClr val="CC3300"/>
              </a:buClr>
              <a:buSzPct val="50000"/>
              <a:buFont typeface="Monotype Sorts" charset="0"/>
              <a:buChar char="l"/>
            </a:pPr>
            <a:endParaRPr lang="en-GB" sz="1600" b="1" dirty="0">
              <a:solidFill>
                <a:srgbClr val="000099"/>
              </a:solidFill>
              <a:latin typeface="Arial" charset="0"/>
            </a:endParaRPr>
          </a:p>
        </p:txBody>
      </p:sp>
      <p:sp>
        <p:nvSpPr>
          <p:cNvPr id="17413"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July 2015</a:t>
            </a:r>
            <a:endParaRPr lang="en-US" sz="1800"/>
          </a:p>
        </p:txBody>
      </p:sp>
      <p:sp>
        <p:nvSpPr>
          <p:cNvPr id="174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2F37B4C-7187-734C-BADF-C261D9DB3F43}" type="slidenum">
              <a:rPr lang="en-US"/>
              <a:pPr/>
              <a:t>4</a:t>
            </a:fld>
            <a:endParaRPr lang="en-US"/>
          </a:p>
        </p:txBody>
      </p:sp>
      <p:sp>
        <p:nvSpPr>
          <p:cNvPr id="17415"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595989812"/>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274638"/>
            <a:ext cx="8229600" cy="1143000"/>
          </a:xfrm>
        </p:spPr>
        <p:txBody>
          <a:bodyPr/>
          <a:lstStyle/>
          <a:p>
            <a:r>
              <a:rPr lang="en-GB">
                <a:latin typeface="Times New Roman" charset="0"/>
              </a:rPr>
              <a:t>Patent Related Links</a:t>
            </a:r>
            <a:endParaRPr lang="en-US">
              <a:latin typeface="Times New Roman" charset="0"/>
            </a:endParaRPr>
          </a:p>
        </p:txBody>
      </p:sp>
      <p:sp>
        <p:nvSpPr>
          <p:cNvPr id="163843"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charset="0"/>
              <a:buNone/>
            </a:pPr>
            <a:r>
              <a:rPr lang="en-US" sz="2400" dirty="0">
                <a:latin typeface="Times New Roman" charset="0"/>
                <a:cs typeface="Times New Roman" charset="0"/>
              </a:rPr>
              <a:t>	</a:t>
            </a:r>
            <a:r>
              <a:rPr lang="en-US" sz="2400" dirty="0" smtClean="0">
                <a:latin typeface="Arial" charset="0"/>
                <a:cs typeface="Times New Roman" charset="0"/>
              </a:rPr>
              <a:t>All </a:t>
            </a:r>
            <a:r>
              <a:rPr lang="en-US" sz="2400" dirty="0">
                <a:latin typeface="Arial" charset="0"/>
                <a:cs typeface="Times New Roman" charset="0"/>
              </a:rPr>
              <a:t>participants should be familiar with their obligations under the IEEE-SA Policies &amp; Procedures for standards development.</a:t>
            </a:r>
          </a:p>
          <a:p>
            <a:pPr lvl="1">
              <a:lnSpc>
                <a:spcPct val="90000"/>
              </a:lnSpc>
              <a:buFont typeface="Monotype Sorts" charset="0"/>
              <a:buNone/>
            </a:pPr>
            <a:r>
              <a:rPr lang="en-US" sz="2400" dirty="0">
                <a:latin typeface="Arial" charset="0"/>
                <a:cs typeface="Times New Roman" charset="0"/>
              </a:rPr>
              <a:t>	Patent Policy is stated in these sources:</a:t>
            </a:r>
          </a:p>
          <a:p>
            <a:pPr lvl="1">
              <a:lnSpc>
                <a:spcPct val="90000"/>
              </a:lnSpc>
              <a:buFont typeface="Monotype Sorts" charset="0"/>
              <a:buNone/>
            </a:pPr>
            <a:r>
              <a:rPr lang="en-GB" sz="2400" dirty="0">
                <a:latin typeface="Arial" charset="0"/>
              </a:rPr>
              <a:t>		IEEE-SA Standards Boards Bylaws</a:t>
            </a:r>
          </a:p>
          <a:p>
            <a:pPr lvl="1">
              <a:lnSpc>
                <a:spcPct val="90000"/>
              </a:lnSpc>
              <a:buFont typeface="Monotype Sorts" charset="0"/>
              <a:buNone/>
            </a:pPr>
            <a:r>
              <a:rPr lang="en-US" sz="21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/develop/policies/bylaws/sect6-7.html#6</a:t>
            </a:r>
          </a:p>
          <a:p>
            <a:pPr lvl="1">
              <a:lnSpc>
                <a:spcPct val="90000"/>
              </a:lnSpc>
              <a:buFont typeface="Monotype Sorts" charset="0"/>
              <a:buNone/>
            </a:pPr>
            <a:r>
              <a:rPr lang="en-GB" sz="2400" dirty="0">
                <a:latin typeface="Arial" charset="0"/>
              </a:rPr>
              <a:t>		IEEE-SA Standards Board Operations Manual</a:t>
            </a:r>
          </a:p>
          <a:p>
            <a:pPr lvl="1">
              <a:lnSpc>
                <a:spcPct val="90000"/>
              </a:lnSpc>
              <a:buFont typeface="Monotype Sorts" charset="0"/>
              <a:buNone/>
            </a:pPr>
            <a:r>
              <a:rPr lang="en-US" sz="24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/develop/policies/</a:t>
            </a:r>
            <a:r>
              <a:rPr lang="en-US" sz="2100" i="1" dirty="0" err="1">
                <a:latin typeface="Arial" charset="0"/>
              </a:rPr>
              <a:t>opman</a:t>
            </a:r>
            <a:r>
              <a:rPr lang="en-US" sz="2100" i="1" dirty="0">
                <a:latin typeface="Arial" charset="0"/>
              </a:rPr>
              <a:t>/sect6.html#6.3</a:t>
            </a:r>
            <a:endParaRPr lang="en-US" sz="2400" dirty="0">
              <a:latin typeface="Arial" charset="0"/>
            </a:endParaRPr>
          </a:p>
          <a:p>
            <a:pPr lvl="1">
              <a:lnSpc>
                <a:spcPct val="90000"/>
              </a:lnSpc>
              <a:buFont typeface="Monotype Sorts" charset="0"/>
              <a:buNone/>
            </a:pPr>
            <a:r>
              <a:rPr lang="en-US" sz="2400" dirty="0">
                <a:latin typeface="Arial" charset="0"/>
                <a:cs typeface="Times New Roman" charset="0"/>
              </a:rPr>
              <a:t>	Material about the patent policy is available at</a:t>
            </a:r>
            <a:r>
              <a:rPr lang="en-US" sz="2400" dirty="0">
                <a:latin typeface="Arial" charset="0"/>
              </a:rPr>
              <a:t> </a:t>
            </a:r>
          </a:p>
          <a:p>
            <a:pPr lvl="1">
              <a:lnSpc>
                <a:spcPct val="90000"/>
              </a:lnSpc>
              <a:buFont typeface="Monotype Sorts" charset="0"/>
              <a:buNone/>
            </a:pPr>
            <a:r>
              <a:rPr lang="en-US" sz="24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/about/</a:t>
            </a:r>
            <a:r>
              <a:rPr lang="en-US" sz="2100" i="1" dirty="0" err="1">
                <a:latin typeface="Arial" charset="0"/>
              </a:rPr>
              <a:t>sasb</a:t>
            </a:r>
            <a:r>
              <a:rPr lang="en-US" sz="2100" i="1" dirty="0">
                <a:latin typeface="Arial" charset="0"/>
              </a:rPr>
              <a:t>/</a:t>
            </a:r>
            <a:r>
              <a:rPr lang="en-US" sz="2100" i="1" dirty="0" err="1">
                <a:latin typeface="Arial" charset="0"/>
              </a:rPr>
              <a:t>patcom</a:t>
            </a:r>
            <a:r>
              <a:rPr lang="en-US" sz="2100" i="1" dirty="0">
                <a:latin typeface="Arial" charset="0"/>
              </a:rPr>
              <a:t>/</a:t>
            </a:r>
            <a:r>
              <a:rPr lang="en-US" sz="2100" i="1" dirty="0" err="1">
                <a:latin typeface="Arial" charset="0"/>
              </a:rPr>
              <a:t>materials.html</a:t>
            </a:r>
            <a:endParaRPr lang="en-US" sz="2100" i="1" dirty="0">
              <a:latin typeface="Arial" charset="0"/>
            </a:endParaRPr>
          </a:p>
        </p:txBody>
      </p:sp>
      <p:sp>
        <p:nvSpPr>
          <p:cNvPr id="18436" name="Rectangle 7"/>
          <p:cNvSpPr>
            <a:spLocks noChangeArrowheads="1"/>
          </p:cNvSpPr>
          <p:nvPr/>
        </p:nvSpPr>
        <p:spPr bwMode="auto">
          <a:xfrm>
            <a:off x="1295400" y="5273675"/>
            <a:ext cx="6781800" cy="11695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dirty="0">
                <a:solidFill>
                  <a:srgbClr val="000099"/>
                </a:solidFill>
                <a:latin typeface="Arial" charset="0"/>
              </a:rPr>
              <a:t>If you have questions, contact the IEEE-SA Standards Board Patent Committee Administrator at </a:t>
            </a:r>
            <a:r>
              <a:rPr lang="en-US" b="1" dirty="0" err="1">
                <a:solidFill>
                  <a:srgbClr val="000099"/>
                </a:solidFill>
                <a:latin typeface="Arial" charset="0"/>
              </a:rPr>
              <a:t>patcom@ieee.org</a:t>
            </a:r>
            <a:r>
              <a:rPr lang="en-US" b="1" dirty="0">
                <a:solidFill>
                  <a:srgbClr val="000099"/>
                </a:solidFill>
                <a:latin typeface="Arial" charset="0"/>
              </a:rPr>
              <a:t> or visit http://</a:t>
            </a:r>
            <a:r>
              <a:rPr lang="en-US" b="1" dirty="0" err="1">
                <a:solidFill>
                  <a:srgbClr val="000099"/>
                </a:solidFill>
                <a:latin typeface="Arial" charset="0"/>
              </a:rPr>
              <a:t>standards.ieee.org</a:t>
            </a:r>
            <a:r>
              <a:rPr lang="en-US" b="1" dirty="0">
                <a:solidFill>
                  <a:srgbClr val="000099"/>
                </a:solidFill>
                <a:latin typeface="Arial" charset="0"/>
              </a:rPr>
              <a:t>/about/</a:t>
            </a:r>
            <a:r>
              <a:rPr lang="en-US" b="1" dirty="0" err="1">
                <a:solidFill>
                  <a:srgbClr val="000099"/>
                </a:solidFill>
                <a:latin typeface="Arial" charset="0"/>
              </a:rPr>
              <a:t>sasb</a:t>
            </a:r>
            <a:r>
              <a:rPr lang="en-US" b="1" dirty="0">
                <a:solidFill>
                  <a:srgbClr val="000099"/>
                </a:solidFill>
                <a:latin typeface="Arial" charset="0"/>
              </a:rPr>
              <a:t>/</a:t>
            </a:r>
            <a:r>
              <a:rPr lang="en-US" b="1" dirty="0" err="1">
                <a:solidFill>
                  <a:srgbClr val="000099"/>
                </a:solidFill>
                <a:latin typeface="Arial" charset="0"/>
              </a:rPr>
              <a:t>patcom</a:t>
            </a:r>
            <a:r>
              <a:rPr lang="en-US" b="1" dirty="0">
                <a:solidFill>
                  <a:srgbClr val="000099"/>
                </a:solidFill>
                <a:latin typeface="Arial" charset="0"/>
              </a:rPr>
              <a:t>/</a:t>
            </a:r>
            <a:r>
              <a:rPr lang="en-US" b="1" dirty="0" err="1">
                <a:solidFill>
                  <a:srgbClr val="000099"/>
                </a:solidFill>
                <a:latin typeface="Arial" charset="0"/>
              </a:rPr>
              <a:t>index.html</a:t>
            </a:r>
            <a:endParaRPr lang="en-US" b="1" dirty="0">
              <a:solidFill>
                <a:srgbClr val="000099"/>
              </a:solidFill>
              <a:latin typeface="Arial" charset="0"/>
            </a:endParaRPr>
          </a:p>
          <a:p>
            <a:pPr algn="ctr">
              <a:lnSpc>
                <a:spcPct val="80000"/>
              </a:lnSpc>
              <a:spcBef>
                <a:spcPct val="20000"/>
              </a:spcBef>
              <a:buClr>
                <a:srgbClr val="CC3300"/>
              </a:buClr>
              <a:buSzPct val="50000"/>
            </a:pPr>
            <a:endParaRPr lang="en-US" b="1" dirty="0">
              <a:solidFill>
                <a:srgbClr val="000099"/>
              </a:solidFill>
              <a:latin typeface="Arial" charset="0"/>
            </a:endParaRPr>
          </a:p>
          <a:p>
            <a:pPr algn="ctr">
              <a:lnSpc>
                <a:spcPct val="80000"/>
              </a:lnSpc>
              <a:spcBef>
                <a:spcPct val="20000"/>
              </a:spcBef>
              <a:buClr>
                <a:srgbClr val="CC3300"/>
              </a:buClr>
              <a:buSzPct val="50000"/>
            </a:pPr>
            <a:r>
              <a:rPr lang="en-US" b="1" dirty="0">
                <a:solidFill>
                  <a:srgbClr val="000099"/>
                </a:solidFill>
                <a:latin typeface="Arial" charset="0"/>
              </a:rPr>
              <a:t>This slide set is available at https://</a:t>
            </a:r>
            <a:r>
              <a:rPr lang="en-US" b="1" dirty="0" err="1">
                <a:solidFill>
                  <a:srgbClr val="000099"/>
                </a:solidFill>
                <a:latin typeface="Arial" charset="0"/>
              </a:rPr>
              <a:t>development.standards.ieee.org</a:t>
            </a:r>
            <a:r>
              <a:rPr lang="en-US" b="1" dirty="0">
                <a:solidFill>
                  <a:srgbClr val="000099"/>
                </a:solidFill>
                <a:latin typeface="Arial" charset="0"/>
              </a:rPr>
              <a:t>/</a:t>
            </a:r>
            <a:r>
              <a:rPr lang="en-US" b="1" dirty="0" err="1">
                <a:solidFill>
                  <a:srgbClr val="000099"/>
                </a:solidFill>
                <a:latin typeface="Arial" charset="0"/>
              </a:rPr>
              <a:t>myproject</a:t>
            </a:r>
            <a:r>
              <a:rPr lang="en-US" b="1" dirty="0">
                <a:solidFill>
                  <a:srgbClr val="000099"/>
                </a:solidFill>
                <a:latin typeface="Arial" charset="0"/>
              </a:rPr>
              <a:t>/Public/</a:t>
            </a:r>
            <a:r>
              <a:rPr lang="en-US" b="1" dirty="0" err="1">
                <a:solidFill>
                  <a:srgbClr val="000099"/>
                </a:solidFill>
                <a:latin typeface="Arial" charset="0"/>
              </a:rPr>
              <a:t>mytools</a:t>
            </a:r>
            <a:r>
              <a:rPr lang="en-US" b="1" dirty="0">
                <a:solidFill>
                  <a:srgbClr val="000099"/>
                </a:solidFill>
                <a:latin typeface="Arial" charset="0"/>
              </a:rPr>
              <a:t>/mob/</a:t>
            </a:r>
            <a:r>
              <a:rPr lang="en-US" b="1" dirty="0" err="1">
                <a:solidFill>
                  <a:srgbClr val="000099"/>
                </a:solidFill>
                <a:latin typeface="Arial" charset="0"/>
              </a:rPr>
              <a:t>slideset.ppt</a:t>
            </a:r>
            <a:endParaRPr lang="en-US" b="1" dirty="0">
              <a:solidFill>
                <a:srgbClr val="000099"/>
              </a:solidFill>
              <a:latin typeface="Arial" charset="0"/>
            </a:endParaRPr>
          </a:p>
        </p:txBody>
      </p:sp>
      <p:sp>
        <p:nvSpPr>
          <p:cNvPr id="18437"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July 2015</a:t>
            </a:r>
            <a:endParaRPr lang="en-US" sz="1800"/>
          </a:p>
        </p:txBody>
      </p:sp>
      <p:sp>
        <p:nvSpPr>
          <p:cNvPr id="184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E27F5376-F929-B348-BA06-2D3AD8D5E77A}" type="slidenum">
              <a:rPr lang="en-US"/>
              <a:pPr/>
              <a:t>5</a:t>
            </a:fld>
            <a:endParaRPr lang="en-US"/>
          </a:p>
        </p:txBody>
      </p:sp>
      <p:sp>
        <p:nvSpPr>
          <p:cNvPr id="18439"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023807683"/>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026"/>
          <p:cNvSpPr>
            <a:spLocks noGrp="1" noChangeArrowheads="1"/>
          </p:cNvSpPr>
          <p:nvPr>
            <p:ph type="title"/>
          </p:nvPr>
        </p:nvSpPr>
        <p:spPr>
          <a:xfrm>
            <a:off x="457200" y="304800"/>
            <a:ext cx="8229600" cy="1143000"/>
          </a:xfrm>
        </p:spPr>
        <p:txBody>
          <a:bodyPr/>
          <a:lstStyle/>
          <a:p>
            <a:r>
              <a:rPr lang="en-US">
                <a:latin typeface="Times New Roman" charset="0"/>
              </a:rPr>
              <a:t>Call for Potentially Essential Patents</a:t>
            </a:r>
          </a:p>
        </p:txBody>
      </p:sp>
      <p:sp>
        <p:nvSpPr>
          <p:cNvPr id="19459" name="Rectangle 1027"/>
          <p:cNvSpPr>
            <a:spLocks noGrp="1" noChangeArrowheads="1"/>
          </p:cNvSpPr>
          <p:nvPr>
            <p:ph type="body" idx="1"/>
          </p:nvPr>
        </p:nvSpPr>
        <p:spPr>
          <a:xfrm>
            <a:off x="685800" y="1752600"/>
            <a:ext cx="7772400" cy="4114800"/>
          </a:xfrm>
        </p:spPr>
        <p:txBody>
          <a:bodyPr/>
          <a:lstStyle/>
          <a:p>
            <a:pPr>
              <a:buFont typeface="Arial" charset="0"/>
              <a:buChar char="•"/>
            </a:pPr>
            <a:r>
              <a:rPr lang="en-US" sz="2800" dirty="0" smtClean="0">
                <a:latin typeface="+mj-lt"/>
              </a:rPr>
              <a:t>If </a:t>
            </a:r>
            <a:r>
              <a:rPr lang="en-US" sz="2800" dirty="0">
                <a:latin typeface="+mj-lt"/>
              </a:rPr>
              <a:t>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charset="0"/>
              <a:buChar char="•"/>
            </a:pPr>
            <a:r>
              <a:rPr lang="en-US" dirty="0">
                <a:latin typeface="Arial" charset="0"/>
              </a:rPr>
              <a:t>Either speak up now or</a:t>
            </a:r>
          </a:p>
          <a:p>
            <a:pPr lvl="1">
              <a:buFont typeface="Arial" charset="0"/>
              <a:buChar char="•"/>
            </a:pPr>
            <a:r>
              <a:rPr lang="en-US" dirty="0">
                <a:latin typeface="Arial" charset="0"/>
              </a:rPr>
              <a:t>Provide the chair of this group with the identity of the holder(s) of any and all such claims as soon as possible or</a:t>
            </a:r>
          </a:p>
          <a:p>
            <a:pPr lvl="1">
              <a:buFont typeface="Arial" charset="0"/>
              <a:buChar char="•"/>
            </a:pPr>
            <a:r>
              <a:rPr lang="en-US" dirty="0">
                <a:latin typeface="Arial" charset="0"/>
              </a:rPr>
              <a:t>Cause an LOA to be submitted</a:t>
            </a:r>
          </a:p>
        </p:txBody>
      </p:sp>
      <p:sp>
        <p:nvSpPr>
          <p:cNvPr id="1946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July 2015</a:t>
            </a:r>
            <a:endParaRPr lang="en-US" sz="1800"/>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C0438AE-B249-9245-9AF3-FB2763E167E9}" type="slidenum">
              <a:rPr lang="en-US"/>
              <a:pPr/>
              <a:t>6</a:t>
            </a:fld>
            <a:endParaRPr lang="en-US"/>
          </a:p>
        </p:txBody>
      </p:sp>
      <p:sp>
        <p:nvSpPr>
          <p:cNvPr id="19462"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092596378"/>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65125" y="304800"/>
            <a:ext cx="8458200" cy="1143000"/>
          </a:xfrm>
        </p:spPr>
        <p:txBody>
          <a:bodyPr/>
          <a:lstStyle/>
          <a:p>
            <a:r>
              <a:rPr lang="en-US">
                <a:latin typeface="Times New Roman" charset="0"/>
              </a:rPr>
              <a:t>Other Guidelines for IEEE WG Meetings</a:t>
            </a:r>
          </a:p>
        </p:txBody>
      </p:sp>
      <p:sp>
        <p:nvSpPr>
          <p:cNvPr id="2150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21508" name="Rectangle 4"/>
          <p:cNvSpPr>
            <a:spLocks noChangeArrowheads="1"/>
          </p:cNvSpPr>
          <p:nvPr/>
        </p:nvSpPr>
        <p:spPr bwMode="auto">
          <a:xfrm>
            <a:off x="457200" y="16002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spcAft>
                <a:spcPct val="40000"/>
              </a:spcAft>
              <a:buClr>
                <a:srgbClr val="CC3300"/>
              </a:buClr>
              <a:buSzPct val="50000"/>
              <a:buFont typeface="Arial" charset="0"/>
              <a:buChar char="•"/>
            </a:pPr>
            <a:r>
              <a:rPr lang="en-US" sz="1800" b="1" dirty="0">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Arial" charset="0"/>
              <a:buChar char="•"/>
            </a:pPr>
            <a:r>
              <a:rPr lang="en-US" sz="1400" dirty="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Arial" charset="0"/>
              <a:buChar char="•"/>
            </a:pPr>
            <a:r>
              <a:rPr lang="en-GB" sz="1400" dirty="0">
                <a:solidFill>
                  <a:srgbClr val="000099"/>
                </a:solidFill>
                <a:latin typeface="Arial" charset="0"/>
              </a:rPr>
              <a:t>Technical considerations remain primary focus</a:t>
            </a:r>
            <a:endParaRPr lang="en-US" sz="1400" dirty="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be silent if inappropriate topics are discussed … do formally object.</a:t>
            </a:r>
          </a:p>
          <a:p>
            <a:pPr marL="230188" indent="-230188" algn="ctr">
              <a:lnSpc>
                <a:spcPct val="80000"/>
              </a:lnSpc>
              <a:spcBef>
                <a:spcPct val="20000"/>
              </a:spcBef>
              <a:buClr>
                <a:srgbClr val="CC3300"/>
              </a:buClr>
              <a:buSzPct val="50000"/>
            </a:pPr>
            <a:r>
              <a:rPr lang="en-US" sz="1000" b="1" dirty="0">
                <a:solidFill>
                  <a:srgbClr val="000099"/>
                </a:solidFill>
                <a:latin typeface="Arial" charset="0"/>
              </a:rPr>
              <a:t>---------------------------------------------------------------   </a:t>
            </a:r>
            <a:endParaRPr lang="en-US" b="1" dirty="0">
              <a:solidFill>
                <a:srgbClr val="000099"/>
              </a:solidFill>
              <a:latin typeface="Arial" charset="0"/>
            </a:endParaRPr>
          </a:p>
          <a:p>
            <a:pPr marL="230188" indent="-230188" algn="ctr">
              <a:lnSpc>
                <a:spcPct val="80000"/>
              </a:lnSpc>
              <a:spcBef>
                <a:spcPct val="20000"/>
              </a:spcBef>
              <a:buClr>
                <a:srgbClr val="CC3300"/>
              </a:buClr>
              <a:buSzPct val="50000"/>
            </a:pPr>
            <a:r>
              <a:rPr lang="en-US" b="1" dirty="0">
                <a:solidFill>
                  <a:srgbClr val="000099"/>
                </a:solidFill>
                <a:latin typeface="Arial" charset="0"/>
              </a:rPr>
              <a:t>See </a:t>
            </a:r>
            <a:r>
              <a:rPr lang="en-US" b="1" i="1" dirty="0">
                <a:solidFill>
                  <a:srgbClr val="000099"/>
                </a:solidFill>
                <a:latin typeface="Arial" charset="0"/>
              </a:rPr>
              <a:t>IEEE-SA Standards Board Operations Manual</a:t>
            </a:r>
            <a:r>
              <a:rPr lang="en-US" b="1" dirty="0">
                <a:solidFill>
                  <a:srgbClr val="000099"/>
                </a:solidFill>
                <a:latin typeface="Arial" charset="0"/>
              </a:rPr>
              <a:t>, clause 5.3.10 and </a:t>
            </a:r>
            <a:r>
              <a:rPr lang="en-GB" b="1" dirty="0">
                <a:solidFill>
                  <a:srgbClr val="000099"/>
                </a:solidFill>
                <a:latin typeface="Arial" charset="0"/>
              </a:rPr>
              <a:t>“Promoting Competition and Innovation: What You Need to Know about the IEEE Standards Association's Antitrust and Competition Policy”</a:t>
            </a:r>
            <a:r>
              <a:rPr lang="en-US" b="1" dirty="0">
                <a:solidFill>
                  <a:srgbClr val="000099"/>
                </a:solidFill>
                <a:latin typeface="Arial" charset="0"/>
              </a:rPr>
              <a:t> for more details.</a:t>
            </a:r>
          </a:p>
        </p:txBody>
      </p:sp>
      <p:sp>
        <p:nvSpPr>
          <p:cNvPr id="21509"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July 2015</a:t>
            </a:r>
            <a:endParaRPr lang="en-US" sz="1800"/>
          </a:p>
        </p:txBody>
      </p:sp>
      <p:sp>
        <p:nvSpPr>
          <p:cNvPr id="215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40B2813-39C4-8A4B-BCF8-5587A7D70128}" type="slidenum">
              <a:rPr lang="en-US"/>
              <a:pPr/>
              <a:t>7</a:t>
            </a:fld>
            <a:endParaRPr lang="en-US"/>
          </a:p>
        </p:txBody>
      </p:sp>
      <p:sp>
        <p:nvSpPr>
          <p:cNvPr id="21511"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485493074"/>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July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8</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Thursday, 9 July 2015</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 </a:t>
            </a:r>
            <a:r>
              <a:rPr lang="en-US" dirty="0" smtClean="0">
                <a:latin typeface="Arial" charset="0"/>
                <a:cs typeface="Arial" charset="0"/>
              </a:rPr>
              <a:t>09:00 – 17:00, San Francisco Room</a:t>
            </a:r>
            <a:endParaRPr lang="en-US" dirty="0">
              <a:latin typeface="Arial"/>
              <a:cs typeface="Arial"/>
            </a:endParaRPr>
          </a:p>
        </p:txBody>
      </p:sp>
      <p:sp>
        <p:nvSpPr>
          <p:cNvPr id="117763" name="Rectangle 3"/>
          <p:cNvSpPr>
            <a:spLocks noGrp="1" noChangeArrowheads="1"/>
          </p:cNvSpPr>
          <p:nvPr>
            <p:ph type="body" sz="half" idx="1"/>
          </p:nvPr>
        </p:nvSpPr>
        <p:spPr>
          <a:xfrm>
            <a:off x="685800" y="1905000"/>
            <a:ext cx="7924800" cy="4419600"/>
          </a:xfrm>
          <a:noFill/>
          <a:ln/>
        </p:spPr>
        <p:txBody>
          <a:bodyPr/>
          <a:lstStyle/>
          <a:p>
            <a:pPr>
              <a:lnSpc>
                <a:spcPct val="80000"/>
              </a:lnSpc>
            </a:pPr>
            <a:r>
              <a:rPr lang="en-US" b="0" dirty="0"/>
              <a:t>Call </a:t>
            </a:r>
            <a:r>
              <a:rPr lang="en-US" b="0" dirty="0" smtClean="0"/>
              <a:t>ad hoc meeting </a:t>
            </a:r>
            <a:r>
              <a:rPr lang="en-US" b="0" dirty="0"/>
              <a:t>to Order</a:t>
            </a:r>
            <a:r>
              <a:rPr lang="en-US" b="0" dirty="0" smtClean="0"/>
              <a:t>. 9:25am</a:t>
            </a:r>
            <a:endParaRPr lang="en-US" b="0" dirty="0"/>
          </a:p>
          <a:p>
            <a:pPr>
              <a:lnSpc>
                <a:spcPct val="80000"/>
              </a:lnSpc>
            </a:pPr>
            <a:r>
              <a:rPr lang="en-US" b="0" dirty="0"/>
              <a:t>Review of IEEE 802 and 802.11 Policies and Procedures on Intellectual Property, Inappropriate Topics, Etc</a:t>
            </a:r>
            <a:r>
              <a:rPr lang="en-US" b="0" dirty="0" smtClean="0"/>
              <a:t>.</a:t>
            </a:r>
          </a:p>
          <a:p>
            <a:pPr lvl="1">
              <a:lnSpc>
                <a:spcPct val="80000"/>
              </a:lnSpc>
            </a:pPr>
            <a:r>
              <a:rPr lang="en-US" dirty="0" smtClean="0"/>
              <a:t>Call for essential patent claims: no response.</a:t>
            </a:r>
            <a:endParaRPr lang="en-US" b="0" dirty="0"/>
          </a:p>
          <a:p>
            <a:pPr>
              <a:lnSpc>
                <a:spcPct val="80000"/>
              </a:lnSpc>
            </a:pPr>
            <a:r>
              <a:rPr lang="en-US" b="0" dirty="0"/>
              <a:t>Attendance </a:t>
            </a:r>
            <a:r>
              <a:rPr lang="en-US" b="0" dirty="0" smtClean="0"/>
              <a:t>Recording</a:t>
            </a:r>
            <a:endParaRPr lang="en-US" b="0" dirty="0"/>
          </a:p>
          <a:p>
            <a:pPr>
              <a:lnSpc>
                <a:spcPct val="80000"/>
              </a:lnSpc>
            </a:pPr>
            <a:r>
              <a:rPr lang="en-US" b="0" dirty="0" smtClean="0"/>
              <a:t>Work on comments not yet assigned or resolved. Assigned or drafted a resolution for 45 of them.</a:t>
            </a:r>
          </a:p>
          <a:p>
            <a:pPr>
              <a:lnSpc>
                <a:spcPct val="80000"/>
              </a:lnSpc>
            </a:pPr>
            <a:r>
              <a:rPr lang="en-US" b="0" dirty="0" smtClean="0"/>
              <a:t>Lunch 1:30pm to 3pm.</a:t>
            </a:r>
            <a:endParaRPr lang="en-US" b="0" dirty="0" smtClean="0"/>
          </a:p>
          <a:p>
            <a:pPr>
              <a:lnSpc>
                <a:spcPct val="80000"/>
              </a:lnSpc>
            </a:pPr>
            <a:r>
              <a:rPr lang="en-US" b="0" dirty="0" smtClean="0"/>
              <a:t>Straw poll on 11-15/725r3.</a:t>
            </a:r>
          </a:p>
          <a:p>
            <a:pPr lvl="1">
              <a:lnSpc>
                <a:spcPct val="80000"/>
              </a:lnSpc>
            </a:pPr>
            <a:r>
              <a:rPr lang="en-US" dirty="0" smtClean="0"/>
              <a:t>Yes: 5   No: 0   Abstain: 0</a:t>
            </a:r>
            <a:endParaRPr lang="en-US" b="0" dirty="0"/>
          </a:p>
          <a:p>
            <a:pPr>
              <a:lnSpc>
                <a:spcPct val="80000"/>
              </a:lnSpc>
            </a:pPr>
            <a:r>
              <a:rPr lang="en-US" b="0" dirty="0" smtClean="0"/>
              <a:t>Presentation </a:t>
            </a:r>
            <a:r>
              <a:rPr lang="en-US" b="0" dirty="0" smtClean="0"/>
              <a:t>of material for clauses 4.5.3.3 and 4.5.3.4 by Joseph Levy.</a:t>
            </a:r>
            <a:endParaRPr lang="en-US" b="0" dirty="0" smtClean="0"/>
          </a:p>
          <a:p>
            <a:pPr>
              <a:lnSpc>
                <a:spcPct val="80000"/>
              </a:lnSpc>
            </a:pPr>
            <a:r>
              <a:rPr lang="en-US" b="0" dirty="0" smtClean="0"/>
              <a:t>Recess </a:t>
            </a:r>
            <a:r>
              <a:rPr lang="en-US" b="0" dirty="0" smtClean="0"/>
              <a:t>at 18:15 until </a:t>
            </a:r>
            <a:r>
              <a:rPr lang="en-US" b="0" dirty="0" smtClean="0"/>
              <a:t>09:00 Friday</a:t>
            </a:r>
            <a:endParaRPr lang="en-US" b="0" dirty="0"/>
          </a:p>
        </p:txBody>
      </p:sp>
    </p:spTree>
    <p:extLst>
      <p:ext uri="{BB962C8B-B14F-4D97-AF65-F5344CB8AC3E}">
        <p14:creationId xmlns:p14="http://schemas.microsoft.com/office/powerpoint/2010/main" val="3328625017"/>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Topics</a:t>
            </a:r>
            <a:endParaRPr lang="en-US" dirty="0"/>
          </a:p>
        </p:txBody>
      </p:sp>
      <p:sp>
        <p:nvSpPr>
          <p:cNvPr id="9" name="Content Placeholder 8"/>
          <p:cNvSpPr>
            <a:spLocks noGrp="1"/>
          </p:cNvSpPr>
          <p:nvPr>
            <p:ph idx="1"/>
          </p:nvPr>
        </p:nvSpPr>
        <p:spPr/>
        <p:txBody>
          <a:bodyPr/>
          <a:lstStyle/>
          <a:p>
            <a:r>
              <a:rPr lang="en-US" sz="2000" b="0" dirty="0" smtClean="0"/>
              <a:t>Comments not yet assigned or resolved from LB212 11-15/556r6</a:t>
            </a:r>
          </a:p>
          <a:p>
            <a:r>
              <a:rPr lang="en-US" sz="2000" b="0" dirty="0" smtClean="0"/>
              <a:t>Introductory text (Joe Levy) Clause 4.5.3 Association.</a:t>
            </a:r>
          </a:p>
          <a:p>
            <a:r>
              <a:rPr lang="en-US" sz="2000" b="0" dirty="0" smtClean="0"/>
              <a:t>GLK-GCR, 15/150 (Ganesh </a:t>
            </a:r>
            <a:r>
              <a:rPr lang="en-US" sz="2000" b="0" dirty="0" err="1" smtClean="0"/>
              <a:t>Venkatesan</a:t>
            </a:r>
            <a:r>
              <a:rPr lang="en-US" sz="2000" b="0" dirty="0" smtClean="0"/>
              <a:t>)</a:t>
            </a:r>
          </a:p>
          <a:p>
            <a:r>
              <a:rPr lang="en-US" sz="2000" b="0" dirty="0" smtClean="0"/>
              <a:t>Mark Hamilton assigned comments</a:t>
            </a:r>
          </a:p>
          <a:p>
            <a:r>
              <a:rPr lang="en-US" sz="2000" b="0" dirty="0"/>
              <a:t>Corrections to Comment resolutions adopted in Vancouver (Friday)</a:t>
            </a:r>
          </a:p>
          <a:p>
            <a:r>
              <a:rPr lang="en-US" sz="2000" b="0" dirty="0" smtClean="0"/>
              <a:t>David </a:t>
            </a:r>
            <a:r>
              <a:rPr lang="en-US" sz="2000" b="0" dirty="0" err="1" smtClean="0"/>
              <a:t>Kloper</a:t>
            </a:r>
            <a:r>
              <a:rPr lang="en-US" sz="2000" b="0" dirty="0" smtClean="0"/>
              <a:t> (Friday)</a:t>
            </a:r>
          </a:p>
          <a:p>
            <a:r>
              <a:rPr lang="en-US" sz="2000" b="0" dirty="0" smtClean="0"/>
              <a:t>802.1AC and 802.1Qbz timing</a:t>
            </a:r>
          </a:p>
          <a:p>
            <a:r>
              <a:rPr lang="en-US" sz="2000" b="0" dirty="0" smtClean="0"/>
              <a:t>Done:</a:t>
            </a:r>
          </a:p>
          <a:p>
            <a:pPr lvl="1"/>
            <a:r>
              <a:rPr lang="en-US" sz="1600" b="0" dirty="0"/>
              <a:t>PICS Fix, 11-15/725r2 (Donald Eastlake) </a:t>
            </a:r>
          </a:p>
          <a:p>
            <a:endParaRPr lang="en-US" sz="2000" b="0" dirty="0" smtClean="0"/>
          </a:p>
          <a:p>
            <a:endParaRPr lang="en-US" sz="2000" b="0" dirty="0"/>
          </a:p>
        </p:txBody>
      </p:sp>
      <p:sp>
        <p:nvSpPr>
          <p:cNvPr id="5" name="Date Placeholder 4"/>
          <p:cNvSpPr>
            <a:spLocks noGrp="1"/>
          </p:cNvSpPr>
          <p:nvPr>
            <p:ph type="dt" sz="half" idx="10"/>
          </p:nvPr>
        </p:nvSpPr>
        <p:spPr/>
        <p:txBody>
          <a:bodyPr/>
          <a:lstStyle/>
          <a:p>
            <a:r>
              <a:rPr lang="en-US" smtClean="0"/>
              <a:t>July 2015</a:t>
            </a:r>
            <a:endParaRPr lang="en-US"/>
          </a:p>
        </p:txBody>
      </p:sp>
      <p:sp>
        <p:nvSpPr>
          <p:cNvPr id="6" name="Footer Placeholder 5"/>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p>
            <a:r>
              <a:rPr lang="en-US" smtClean="0"/>
              <a:t>Slide </a:t>
            </a:r>
            <a:fld id="{121BAD72-3FA3-0443-AF57-ABE30D2ACA31}" type="slidenum">
              <a:rPr lang="en-US" smtClean="0"/>
              <a:pPr/>
              <a:t>9</a:t>
            </a:fld>
            <a:endParaRPr lang="en-US"/>
          </a:p>
        </p:txBody>
      </p:sp>
    </p:spTree>
    <p:extLst>
      <p:ext uri="{BB962C8B-B14F-4D97-AF65-F5344CB8AC3E}">
        <p14:creationId xmlns:p14="http://schemas.microsoft.com/office/powerpoint/2010/main" val="1820011469"/>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60484</TotalTime>
  <Words>1473</Words>
  <Application>Microsoft Macintosh PowerPoint</Application>
  <PresentationFormat>On-screen Show (4:3)</PresentationFormat>
  <Paragraphs>190</Paragraphs>
  <Slides>12</Slides>
  <Notes>11</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802-11-Submission</vt:lpstr>
      <vt:lpstr>July 2015 802.11ak Ad Hoc</vt:lpstr>
      <vt:lpstr>IEEE 802.11ak/GLK: Enhancements For Transit Links Within Bridged Networks</vt:lpstr>
      <vt:lpstr>TGak Timeline</vt:lpstr>
      <vt:lpstr>Participants, Patents, and Duty to Inform</vt:lpstr>
      <vt:lpstr>Patent Related Links</vt:lpstr>
      <vt:lpstr>Call for Potentially Essential Patents</vt:lpstr>
      <vt:lpstr>Other Guidelines for IEEE WG Meetings</vt:lpstr>
      <vt:lpstr>Thursday, 9 July 2015  09:00 – 17:00, San Francisco Room</vt:lpstr>
      <vt:lpstr>Topics</vt:lpstr>
      <vt:lpstr>Friday, 10 July 2015  09:00 – 17:00, San Francisco Room</vt:lpstr>
      <vt:lpstr>[Attendance]</vt:lpstr>
      <vt:lpstr>[Reference Information]</vt:lpstr>
    </vt:vector>
  </TitlesOfParts>
  <Company>Huawei Technologies</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September 2014 802.11ak Agenda</dc:title>
  <dc:creator>Donald Eastlake 3rd</dc:creator>
  <dc:description>Donald Eastlake, Huawei Technologies</dc:description>
  <cp:lastModifiedBy>Donald Eastlake</cp:lastModifiedBy>
  <cp:revision>850</cp:revision>
  <cp:lastPrinted>1998-02-10T13:28:06Z</cp:lastPrinted>
  <dcterms:created xsi:type="dcterms:W3CDTF">2006-12-04T03:46:13Z</dcterms:created>
  <dcterms:modified xsi:type="dcterms:W3CDTF">2015-07-10T01:16:20Z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flag">
    <vt:lpwstr>1431624824</vt:lpwstr>
  </property>
</Properties>
</file>