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270" r:id="rId3"/>
    <p:sldId id="294" r:id="rId4"/>
    <p:sldId id="296" r:id="rId5"/>
    <p:sldId id="286" r:id="rId6"/>
    <p:sldId id="297" r:id="rId7"/>
    <p:sldId id="287" r:id="rId8"/>
    <p:sldId id="293" r:id="rId9"/>
    <p:sldId id="298" r:id="rId10"/>
    <p:sldId id="299" r:id="rId11"/>
    <p:sldId id="281" r:id="rId12"/>
    <p:sldId id="295" r:id="rId13"/>
  </p:sldIdLst>
  <p:sldSz cx="9144000" cy="6858000" type="screen4x3"/>
  <p:notesSz cx="6934200" cy="92805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rian Stephens 6" initials="aps" lastIdx="6" clrIdx="0">
    <p:extLst/>
  </p:cmAuthor>
  <p:cmAuthor id="2" name="jsegev" initials="j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053" autoAdjust="0"/>
    <p:restoredTop sz="97410" autoAdjust="0"/>
  </p:normalViewPr>
  <p:slideViewPr>
    <p:cSldViewPr>
      <p:cViewPr>
        <p:scale>
          <a:sx n="120" d="100"/>
          <a:sy n="120" d="100"/>
        </p:scale>
        <p:origin x="-936" y="6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195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03800" y="8982075"/>
            <a:ext cx="131445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dirty="0" smtClean="0"/>
              <a:t>Jonathan Segev, </a:t>
            </a:r>
            <a:r>
              <a:rPr lang="en-GB" dirty="0"/>
              <a:t>Intel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0DA7F37-5871-4D08-9AD8-0EC62C9596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GB"/>
              <a:t>Submission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851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05325" y="8985250"/>
            <a:ext cx="1776413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GB" dirty="0" smtClean="0"/>
              <a:t>Jonathan Segev, </a:t>
            </a:r>
            <a:r>
              <a:rPr lang="en-GB" dirty="0"/>
              <a:t>Intel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7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802.11-yy/xxxxr0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Month Year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dirty="0" smtClean="0"/>
              <a:t>Jonathan Segev, Intel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84EAE0F3-2EDE-462F-B412-67CDAA37783B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66768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304803" y="6475413"/>
            <a:ext cx="123912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Sabita Nahata, CSR</a:t>
            </a:r>
            <a:endParaRPr lang="en-GB" dirty="0" smtClean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BB4356B-64A4-49A3-9180-D4060259403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13540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Sabita Nahata, CSR</a:t>
            </a:r>
            <a:endParaRPr lang="en-GB" dirty="0" smtClean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6AE19327-4C68-46D6-BDB6-D6C46F595B1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1206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Sabita Nahata, CSR</a:t>
            </a:r>
            <a:endParaRPr lang="en-GB" dirty="0" smtClean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98770FBA-13FD-45A2-B02A-86C02E5AF2C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79169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304803" y="6475413"/>
            <a:ext cx="123912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Sabita Nahata, CSR</a:t>
            </a:r>
            <a:endParaRPr lang="en-GB" dirty="0" smtClean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8528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Sabita Nahata, CSR</a:t>
            </a:r>
            <a:endParaRPr lang="en-GB" dirty="0" smtClean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A1594516-5E1A-4508-A168-C8B6B68557E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48039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69282" y="6475413"/>
            <a:ext cx="127464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Sabita Nahata, CSR</a:t>
            </a:r>
            <a:endParaRPr lang="en-GB" dirty="0" smtClean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117D05D-D0C9-4B34-B1ED-C9E95193EB2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1884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69282" y="6475413"/>
            <a:ext cx="127464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Sabita Nahata, CSR</a:t>
            </a:r>
            <a:endParaRPr lang="en-GB" dirty="0" smtClean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0D9E2F85-1C86-4BD5-B173-39EEDF247EA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60704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Sabita Nahata, CSR</a:t>
            </a:r>
            <a:endParaRPr lang="en-GB" dirty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122555B-E558-466E-8574-043BF9D9A5F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45546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Sabita Nahata, CSR</a:t>
            </a:r>
            <a:endParaRPr lang="en-GB" dirty="0" smtClean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35C880F8-9C7D-4760-B738-53F7D567743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32053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Sabita Nahata, CSR</a:t>
            </a:r>
            <a:endParaRPr lang="en-GB" dirty="0" smtClean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5AC5C183-5979-48EE-9F16-AA28435B14D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14367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Sabita Nahata, CSR</a:t>
            </a:r>
            <a:endParaRPr lang="en-GB" dirty="0" smtClean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6356C7F-401A-452F-A03B-44C52A153C7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76125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4421" y="6475413"/>
            <a:ext cx="122950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smtClean="0"/>
              <a:t>Sabita Nahata, CSR</a:t>
            </a:r>
            <a:endParaRPr lang="en-GB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29C781-9868-4EAE-9E92-FD9A8F450C8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20073" y="382795"/>
            <a:ext cx="3240359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marL="4763" lvl="4" algn="r"/>
            <a:r>
              <a:rPr lang="en-GB" sz="1400" b="1" dirty="0" smtClean="0"/>
              <a:t>doc.: IEEE 802.11-15/0784r0</a:t>
            </a:r>
            <a:endParaRPr lang="en-US" sz="1400" b="1" dirty="0" smtClean="0"/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dirty="0" smtClean="0"/>
              <a:t>Submission</a:t>
            </a:r>
            <a:endParaRPr lang="en-GB" dirty="0"/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517" y="394156"/>
            <a:ext cx="3240359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marL="4763" lvl="4" algn="l"/>
            <a:r>
              <a:rPr lang="en-GB" sz="1400" b="1" dirty="0" smtClean="0"/>
              <a:t>July 2015</a:t>
            </a:r>
            <a:endParaRPr lang="en-US" sz="1400" b="1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1193-01-0wng-beyond-indoor-navigation.pptx" TargetMode="External"/><Relationship Id="rId2" Type="http://schemas.openxmlformats.org/officeDocument/2006/relationships/hyperlink" Target="https://mentor.ieee.org/802.11/dcn/14/11-14-1464-02-0wng-ng-positioning-overview-and-chalanges.ppt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5/11-15-0644-00-0ngp-preliminary-simulation-results-on-aoa-accuracy-in-2-4-5ghz-bands.pptx" TargetMode="External"/><Relationship Id="rId4" Type="http://schemas.openxmlformats.org/officeDocument/2006/relationships/hyperlink" Target="https://mentor.ieee.org/802.11/dcn/14/11-14-1235-00-0wng-scalable-location.pptx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smtClean="0"/>
              <a:t>Preliminary Simulation Results for </a:t>
            </a:r>
            <a:r>
              <a:rPr lang="en-GB" dirty="0" err="1" smtClean="0"/>
              <a:t>AoA</a:t>
            </a:r>
            <a:r>
              <a:rPr lang="en-GB" dirty="0" smtClean="0"/>
              <a:t> Accuracy in 2.4 GHz using IEEE 802.11n channel models</a:t>
            </a:r>
          </a:p>
        </p:txBody>
      </p:sp>
      <p:sp>
        <p:nvSpPr>
          <p:cNvPr id="3077" name="Rectangle 6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</a:t>
            </a:r>
            <a:r>
              <a:rPr lang="en-GB" sz="2000" b="0" dirty="0" smtClean="0"/>
              <a:t>2015-07-12</a:t>
            </a:r>
            <a:endParaRPr lang="en-GB" sz="2000" b="0" dirty="0" smtClean="0"/>
          </a:p>
        </p:txBody>
      </p:sp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smtClean="0"/>
              <a:t>Sabita Nahata, CSR</a:t>
            </a:r>
            <a:endParaRPr lang="en-GB" dirty="0"/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9260846-F612-4166-AE8A-DF99C3DBA102}" type="slidenum">
              <a:rPr lang="en-GB" smtClean="0"/>
              <a:pPr/>
              <a:t>1</a:t>
            </a:fld>
            <a:endParaRPr lang="en-GB" smtClean="0"/>
          </a:p>
        </p:txBody>
      </p:sp>
      <p:graphicFrame>
        <p:nvGraphicFramePr>
          <p:cNvPr id="307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1600781"/>
              </p:ext>
            </p:extLst>
          </p:nvPr>
        </p:nvGraphicFramePr>
        <p:xfrm>
          <a:off x="533400" y="2870200"/>
          <a:ext cx="7640638" cy="274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41" name="Document" r:id="rId4" imgW="9967955" imgH="3578770" progId="Word.Document.8">
                  <p:embed/>
                </p:oleObj>
              </mc:Choice>
              <mc:Fallback>
                <p:oleObj name="Document" r:id="rId4" imgW="9967955" imgH="357877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870200"/>
                        <a:ext cx="7640638" cy="274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533400" y="2300288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  <p:sp>
        <p:nvSpPr>
          <p:cNvPr id="10" name="Content Placeholder 1"/>
          <p:cNvSpPr txBox="1">
            <a:spLocks/>
          </p:cNvSpPr>
          <p:nvPr/>
        </p:nvSpPr>
        <p:spPr bwMode="gray">
          <a:xfrm>
            <a:off x="755576" y="5229199"/>
            <a:ext cx="3456384" cy="115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rtlCol="0" anchor="t" anchorCtr="0" compatLnSpc="1">
            <a:prstTxWarp prst="textNoShape">
              <a:avLst/>
            </a:prstTxWarp>
            <a:noAutofit/>
          </a:bodyPr>
          <a:lstStyle>
            <a:lvl1pPr marL="282575" indent="-228600" algn="l" defTabSz="457200" rtl="0" eaLnBrk="1" fontAlgn="base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accent4"/>
                </a:solidFill>
                <a:latin typeface="Arial"/>
                <a:ea typeface="+mn-ea"/>
                <a:cs typeface="Arial"/>
              </a:defRPr>
            </a:lvl1pPr>
            <a:lvl2pPr marL="509588" indent="-228600" algn="l" defTabSz="457200" rtl="0" eaLnBrk="1" fontAlgn="base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Arial" charset="0"/>
              <a:buChar char="−"/>
              <a:defRPr sz="200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2pPr>
            <a:lvl3pPr marL="742950" indent="-171450" algn="l" defTabSz="398463" rtl="0" eaLnBrk="1" fontAlgn="base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3pPr>
            <a:lvl4pPr marL="973138" indent="-176213" algn="l" defTabSz="457200" rtl="0" eaLnBrk="1" fontAlgn="base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Arial" charset="0"/>
              <a:buChar char="−"/>
              <a:defRPr sz="160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4pPr>
            <a:lvl5pPr marL="1200150" indent="-168275" algn="l" defTabSz="457200" rtl="0" eaLnBrk="1" fontAlgn="base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Arial" charset="0"/>
              <a:buChar char="•"/>
              <a:defRPr sz="140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>
                <a:solidFill>
                  <a:schemeClr val="tx1"/>
                </a:solidFill>
              </a:rPr>
              <a:t>Channel model B with 10 dB higher </a:t>
            </a:r>
            <a:r>
              <a:rPr lang="en-US" sz="1200" dirty="0" err="1" smtClean="0">
                <a:solidFill>
                  <a:schemeClr val="tx1"/>
                </a:solidFill>
              </a:rPr>
              <a:t>LoS</a:t>
            </a:r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200" dirty="0" smtClean="0">
                <a:solidFill>
                  <a:schemeClr val="tx1"/>
                </a:solidFill>
              </a:rPr>
              <a:t>Number of Antennas: 4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Linear Array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SNR = 20 dB</a:t>
            </a:r>
          </a:p>
          <a:p>
            <a:endParaRPr lang="en-US" sz="1600" dirty="0" smtClean="0">
              <a:solidFill>
                <a:schemeClr val="tx1"/>
              </a:solidFill>
            </a:endParaRPr>
          </a:p>
          <a:p>
            <a:pPr marL="280988" lvl="1" indent="0">
              <a:buNone/>
            </a:pPr>
            <a:endParaRPr lang="en-US" sz="1400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 marL="53975" indent="0">
              <a:buNone/>
            </a:pPr>
            <a:endParaRPr lang="en-GB" dirty="0"/>
          </a:p>
        </p:txBody>
      </p:sp>
      <p:sp>
        <p:nvSpPr>
          <p:cNvPr id="9" name="Content Placeholder 1"/>
          <p:cNvSpPr txBox="1">
            <a:spLocks/>
          </p:cNvSpPr>
          <p:nvPr/>
        </p:nvSpPr>
        <p:spPr bwMode="gray">
          <a:xfrm>
            <a:off x="5004048" y="5229198"/>
            <a:ext cx="3456384" cy="122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rtlCol="0" anchor="t" anchorCtr="0" compatLnSpc="1">
            <a:prstTxWarp prst="textNoShape">
              <a:avLst/>
            </a:prstTxWarp>
            <a:noAutofit/>
          </a:bodyPr>
          <a:lstStyle>
            <a:lvl1pPr marL="282575" indent="-228600" algn="l" defTabSz="457200" rtl="0" eaLnBrk="1" fontAlgn="base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accent4"/>
                </a:solidFill>
                <a:latin typeface="Arial"/>
                <a:ea typeface="+mn-ea"/>
                <a:cs typeface="Arial"/>
              </a:defRPr>
            </a:lvl1pPr>
            <a:lvl2pPr marL="509588" indent="-228600" algn="l" defTabSz="457200" rtl="0" eaLnBrk="1" fontAlgn="base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Arial" charset="0"/>
              <a:buChar char="−"/>
              <a:defRPr sz="200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2pPr>
            <a:lvl3pPr marL="742950" indent="-171450" algn="l" defTabSz="398463" rtl="0" eaLnBrk="1" fontAlgn="base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3pPr>
            <a:lvl4pPr marL="973138" indent="-176213" algn="l" defTabSz="457200" rtl="0" eaLnBrk="1" fontAlgn="base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Arial" charset="0"/>
              <a:buChar char="−"/>
              <a:defRPr sz="160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4pPr>
            <a:lvl5pPr marL="1200150" indent="-168275" algn="l" defTabSz="457200" rtl="0" eaLnBrk="1" fontAlgn="base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Arial" charset="0"/>
              <a:buChar char="•"/>
              <a:defRPr sz="140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>
                <a:solidFill>
                  <a:schemeClr val="tx1"/>
                </a:solidFill>
              </a:rPr>
              <a:t>Channel model E with 15 dB higher </a:t>
            </a:r>
            <a:r>
              <a:rPr lang="en-US" sz="1200" dirty="0" err="1" smtClean="0">
                <a:solidFill>
                  <a:schemeClr val="tx1"/>
                </a:solidFill>
              </a:rPr>
              <a:t>LoS</a:t>
            </a:r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200" dirty="0" smtClean="0">
                <a:solidFill>
                  <a:schemeClr val="tx1"/>
                </a:solidFill>
              </a:rPr>
              <a:t>Number of Antennas: 4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Linear Array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SNR = 20 dB</a:t>
            </a:r>
          </a:p>
          <a:p>
            <a:endParaRPr lang="en-US" sz="1600" dirty="0" smtClean="0">
              <a:solidFill>
                <a:schemeClr val="tx1"/>
              </a:solidFill>
            </a:endParaRPr>
          </a:p>
          <a:p>
            <a:pPr marL="280988" lvl="1" indent="0">
              <a:buNone/>
            </a:pPr>
            <a:endParaRPr lang="en-US" sz="1400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 marL="53975" indent="0">
              <a:buNone/>
            </a:pPr>
            <a:endParaRPr lang="en-GB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54968"/>
          </a:xfrm>
        </p:spPr>
        <p:txBody>
          <a:bodyPr/>
          <a:lstStyle/>
          <a:p>
            <a:r>
              <a:rPr lang="en-US" sz="2800" dirty="0" smtClean="0"/>
              <a:t>Simulation Results:  Channel Model B &amp; E  </a:t>
            </a:r>
            <a:r>
              <a:rPr lang="en-US" sz="2800" dirty="0" err="1" smtClean="0"/>
              <a:t>LoS</a:t>
            </a:r>
            <a:r>
              <a:rPr lang="en-US" sz="2800" dirty="0" smtClean="0"/>
              <a:t> with higher </a:t>
            </a:r>
            <a:r>
              <a:rPr lang="en-US" sz="2800" dirty="0" err="1" smtClean="0"/>
              <a:t>LoS</a:t>
            </a:r>
            <a:r>
              <a:rPr lang="en-US" sz="2800" dirty="0" smtClean="0"/>
              <a:t> component</a:t>
            </a:r>
            <a:endParaRPr lang="en-US" sz="2800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1556792"/>
            <a:ext cx="4109277" cy="3081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520788"/>
            <a:ext cx="4205288" cy="31539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Sabita Nahata, CSR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48095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Summary/Recommendations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28800"/>
            <a:ext cx="8568952" cy="4467200"/>
          </a:xfrm>
        </p:spPr>
        <p:txBody>
          <a:bodyPr/>
          <a:lstStyle/>
          <a:p>
            <a:r>
              <a:rPr lang="en-US" dirty="0" err="1" smtClean="0"/>
              <a:t>AoA</a:t>
            </a:r>
            <a:r>
              <a:rPr lang="en-US" dirty="0" smtClean="0"/>
              <a:t>  performance in Traditional WLAN channels as defined by Channel models B-F is not adequate.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err="1" smtClean="0"/>
              <a:t>AoA</a:t>
            </a:r>
            <a:r>
              <a:rPr lang="en-US" dirty="0" smtClean="0"/>
              <a:t> under good </a:t>
            </a:r>
            <a:r>
              <a:rPr lang="en-US" dirty="0" err="1" smtClean="0"/>
              <a:t>LoS</a:t>
            </a:r>
            <a:r>
              <a:rPr lang="en-US" dirty="0" smtClean="0"/>
              <a:t> conditions performs well, this could enable new use cases</a:t>
            </a:r>
          </a:p>
          <a:p>
            <a:endParaRPr lang="en-US" dirty="0" smtClean="0"/>
          </a:p>
          <a:p>
            <a:r>
              <a:rPr lang="en-US" dirty="0" smtClean="0"/>
              <a:t>NGP should investigate new channel models with good </a:t>
            </a:r>
            <a:r>
              <a:rPr lang="en-US" dirty="0" err="1" smtClean="0"/>
              <a:t>LoS</a:t>
            </a:r>
            <a:r>
              <a:rPr lang="en-US" dirty="0" smtClean="0"/>
              <a:t> conditions.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Sabita Nahata, CSR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392614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Times New Roman" pitchFamily="16" charset="0"/>
              <a:buChar char="•"/>
            </a:pPr>
            <a:r>
              <a:rPr lang="en-US" dirty="0">
                <a:hlinkClick r:id="rId2"/>
              </a:rPr>
              <a:t>11-14-1464 NG Positioning Overview and Challenges</a:t>
            </a:r>
            <a:r>
              <a:rPr lang="en-US" dirty="0"/>
              <a:t>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>
                <a:hlinkClick r:id="rId3"/>
              </a:rPr>
              <a:t>11-14-1193 Beyond Indoor Navigation</a:t>
            </a:r>
            <a:endParaRPr lang="en-US" dirty="0"/>
          </a:p>
          <a:p>
            <a:pPr lvl="1">
              <a:buFont typeface="Times New Roman" pitchFamily="16" charset="0"/>
              <a:buChar char="•"/>
            </a:pPr>
            <a:r>
              <a:rPr lang="en-US" dirty="0">
                <a:hlinkClick r:id="rId4"/>
              </a:rPr>
              <a:t>11-14-1235 Scalable location</a:t>
            </a:r>
            <a:endParaRPr lang="en-US" dirty="0"/>
          </a:p>
          <a:p>
            <a:pPr lvl="1">
              <a:buFont typeface="Times New Roman" pitchFamily="16" charset="0"/>
              <a:buChar char="•"/>
            </a:pPr>
            <a:r>
              <a:rPr lang="en-US" dirty="0">
                <a:hlinkClick r:id="rId5"/>
              </a:rPr>
              <a:t>Simulation results on </a:t>
            </a:r>
            <a:r>
              <a:rPr lang="en-US" dirty="0" err="1">
                <a:hlinkClick r:id="rId5"/>
              </a:rPr>
              <a:t>AoA</a:t>
            </a:r>
            <a:r>
              <a:rPr lang="en-US" dirty="0">
                <a:hlinkClick r:id="rId5"/>
              </a:rPr>
              <a:t> accuracy in 2.4/5GHz bands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Sabita Nahata, CSR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741081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700808"/>
            <a:ext cx="8712968" cy="4683224"/>
          </a:xfrm>
        </p:spPr>
        <p:txBody>
          <a:bodyPr/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NGP’s  goals include providing mechanism for improved location estimation accuracy.</a:t>
            </a:r>
          </a:p>
          <a:p>
            <a:pPr marL="0" indent="0">
              <a:spcBef>
                <a:spcPts val="600"/>
              </a:spcBef>
              <a:buNone/>
            </a:pPr>
            <a:endParaRPr lang="en-US" dirty="0" smtClean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We </a:t>
            </a:r>
            <a:r>
              <a:rPr lang="en-US" dirty="0" smtClean="0"/>
              <a:t>have run preliminary simulations </a:t>
            </a:r>
            <a:r>
              <a:rPr lang="en-US" dirty="0" smtClean="0"/>
              <a:t>of </a:t>
            </a:r>
            <a:r>
              <a:rPr lang="en-US" dirty="0" err="1" smtClean="0"/>
              <a:t>AoA</a:t>
            </a:r>
            <a:r>
              <a:rPr lang="en-US" dirty="0" smtClean="0"/>
              <a:t> with IEEE </a:t>
            </a:r>
            <a:r>
              <a:rPr lang="en-US" dirty="0" smtClean="0"/>
              <a:t>802.11n channel models and show results in various environments.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Our conclusions show that current 11n channel models don’t support </a:t>
            </a:r>
            <a:r>
              <a:rPr lang="en-US" dirty="0" err="1" smtClean="0"/>
              <a:t>AoA</a:t>
            </a:r>
            <a:r>
              <a:rPr lang="en-US" dirty="0" smtClean="0"/>
              <a:t> and new channel models </a:t>
            </a:r>
            <a:r>
              <a:rPr lang="en-US" dirty="0" smtClean="0"/>
              <a:t>appropriate for </a:t>
            </a:r>
            <a:r>
              <a:rPr lang="en-US" dirty="0" err="1" smtClean="0"/>
              <a:t>AoA</a:t>
            </a:r>
            <a:r>
              <a:rPr lang="en-US" dirty="0" smtClean="0"/>
              <a:t> may </a:t>
            </a:r>
            <a:r>
              <a:rPr lang="en-US" dirty="0" smtClean="0"/>
              <a:t>be required.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Sabita Nahata, CSR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9929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NGP </a:t>
            </a:r>
            <a:r>
              <a:rPr lang="en-US" dirty="0" smtClean="0"/>
              <a:t>Improvements from PAR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700808"/>
            <a:ext cx="7772400" cy="4683224"/>
          </a:xfrm>
        </p:spPr>
        <p:txBody>
          <a:bodyPr/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Robust, Accurate and Precise Location</a:t>
            </a:r>
            <a:endParaRPr lang="en-US" dirty="0" smtClean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Dense deployments</a:t>
            </a:r>
            <a:endParaRPr lang="en-US" dirty="0" smtClean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Peer to Peer</a:t>
            </a:r>
            <a:endParaRPr lang="en-US" dirty="0" smtClean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Sabita Nahata, CSR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9084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2656"/>
            <a:ext cx="7772400" cy="1066800"/>
          </a:xfrm>
        </p:spPr>
        <p:txBody>
          <a:bodyPr/>
          <a:lstStyle/>
          <a:p>
            <a:r>
              <a:rPr lang="en-US" dirty="0" smtClean="0"/>
              <a:t>What does </a:t>
            </a:r>
            <a:r>
              <a:rPr lang="en-US" dirty="0" err="1" smtClean="0"/>
              <a:t>AoA</a:t>
            </a:r>
            <a:r>
              <a:rPr lang="en-US" dirty="0" smtClean="0"/>
              <a:t> provide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347664"/>
            <a:ext cx="5040560" cy="4683224"/>
          </a:xfrm>
        </p:spPr>
        <p:txBody>
          <a:bodyPr/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dirty="0" smtClean="0"/>
              <a:t>Improves Performance: </a:t>
            </a:r>
            <a:r>
              <a:rPr lang="en-US" sz="1400" dirty="0" smtClean="0"/>
              <a:t>Augmented with FTM, </a:t>
            </a:r>
            <a:r>
              <a:rPr lang="en-US" sz="1400" dirty="0" err="1" smtClean="0"/>
              <a:t>AoA</a:t>
            </a:r>
            <a:r>
              <a:rPr lang="en-US" sz="1400" dirty="0" smtClean="0"/>
              <a:t> improves performance, 20x in some deployments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dirty="0" smtClean="0"/>
              <a:t>Improves user density: </a:t>
            </a:r>
            <a:r>
              <a:rPr lang="en-US" sz="1400" dirty="0" smtClean="0"/>
              <a:t>One beacon provides direction for multiple users in a stadium. Again can be augmented with FTM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dirty="0" smtClean="0"/>
              <a:t>P2P</a:t>
            </a:r>
            <a:r>
              <a:rPr lang="en-US" sz="1800" dirty="0" smtClean="0"/>
              <a:t>: </a:t>
            </a:r>
            <a:r>
              <a:rPr lang="en-US" sz="1400" dirty="0" smtClean="0"/>
              <a:t>Enables P2P bearing information which allows some additional use cases.</a:t>
            </a:r>
            <a:endParaRPr lang="en-US" sz="1800" dirty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Sabita Nahata, CSR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  <p:grpSp>
        <p:nvGrpSpPr>
          <p:cNvPr id="26" name="Group 25"/>
          <p:cNvGrpSpPr/>
          <p:nvPr/>
        </p:nvGrpSpPr>
        <p:grpSpPr>
          <a:xfrm>
            <a:off x="6587595" y="796781"/>
            <a:ext cx="1440160" cy="1584176"/>
            <a:chOff x="6345385" y="1623465"/>
            <a:chExt cx="1440160" cy="1584176"/>
          </a:xfrm>
        </p:grpSpPr>
        <p:grpSp>
          <p:nvGrpSpPr>
            <p:cNvPr id="22" name="Group 21"/>
            <p:cNvGrpSpPr/>
            <p:nvPr/>
          </p:nvGrpSpPr>
          <p:grpSpPr>
            <a:xfrm>
              <a:off x="6345385" y="1623465"/>
              <a:ext cx="1440160" cy="1584176"/>
              <a:chOff x="6228184" y="2276872"/>
              <a:chExt cx="1440160" cy="1584176"/>
            </a:xfrm>
          </p:grpSpPr>
          <p:sp>
            <p:nvSpPr>
              <p:cNvPr id="6" name="Oval 5"/>
              <p:cNvSpPr/>
              <p:nvPr/>
            </p:nvSpPr>
            <p:spPr bwMode="auto">
              <a:xfrm>
                <a:off x="6228184" y="2492896"/>
                <a:ext cx="1440160" cy="1368152"/>
              </a:xfrm>
              <a:prstGeom prst="ellips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4" name="Oval 13"/>
              <p:cNvSpPr/>
              <p:nvPr/>
            </p:nvSpPr>
            <p:spPr bwMode="auto">
              <a:xfrm>
                <a:off x="6372200" y="2593301"/>
                <a:ext cx="1152128" cy="1167341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6758148" y="3023641"/>
                <a:ext cx="38023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AP</a:t>
                </a:r>
                <a:endParaRPr lang="en-US" dirty="0"/>
              </a:p>
            </p:txBody>
          </p:sp>
          <p:cxnSp>
            <p:nvCxnSpPr>
              <p:cNvPr id="15" name="Straight Connector 14"/>
              <p:cNvCxnSpPr/>
              <p:nvPr/>
            </p:nvCxnSpPr>
            <p:spPr bwMode="auto">
              <a:xfrm flipH="1">
                <a:off x="6948264" y="2276872"/>
                <a:ext cx="72008" cy="9001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8" name="Straight Connector 17"/>
              <p:cNvCxnSpPr/>
              <p:nvPr/>
            </p:nvCxnSpPr>
            <p:spPr bwMode="auto">
              <a:xfrm flipH="1">
                <a:off x="6956813" y="2492896"/>
                <a:ext cx="711531" cy="669244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25" name="Block Arc 24"/>
            <p:cNvSpPr/>
            <p:nvPr/>
          </p:nvSpPr>
          <p:spPr bwMode="auto">
            <a:xfrm rot="1916421">
              <a:off x="7017375" y="1895117"/>
              <a:ext cx="582257" cy="380779"/>
            </a:xfrm>
            <a:prstGeom prst="blockArc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29" name="AutoShape 2" descr="Image result for coke vending machin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AutoShape 4" descr="Image result for coke vending machine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6035" y="2645927"/>
            <a:ext cx="940378" cy="940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7" descr="Image result for museum exhibi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0850" y="4077072"/>
            <a:ext cx="2419582" cy="1719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2668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10952"/>
          </a:xfrm>
        </p:spPr>
        <p:txBody>
          <a:bodyPr/>
          <a:lstStyle/>
          <a:p>
            <a:r>
              <a:rPr lang="fi-FI" dirty="0" smtClean="0"/>
              <a:t>IEEE 802.11n/ac Channel Model</a:t>
            </a:r>
            <a:endParaRPr lang="en-US" dirty="0"/>
          </a:p>
        </p:txBody>
      </p:sp>
      <p:sp>
        <p:nvSpPr>
          <p:cNvPr id="48" name="Content Placeholder 2"/>
          <p:cNvSpPr>
            <a:spLocks noGrp="1"/>
          </p:cNvSpPr>
          <p:nvPr>
            <p:ph idx="1"/>
          </p:nvPr>
        </p:nvSpPr>
        <p:spPr>
          <a:xfrm>
            <a:off x="354330" y="1132367"/>
            <a:ext cx="7994282" cy="45720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fi-FI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i-FI" dirty="0" smtClean="0"/>
              <a:t>IEEE 802.11n channel models: </a:t>
            </a:r>
            <a:r>
              <a:rPr lang="fi-FI" sz="2000" dirty="0" smtClean="0"/>
              <a:t>Channel matrix is given as,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03" y="2129573"/>
            <a:ext cx="4925687" cy="15746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93826" y="4520794"/>
            <a:ext cx="856431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1200" i="1" dirty="0" err="1" smtClean="0"/>
              <a:t>X</a:t>
            </a:r>
            <a:r>
              <a:rPr lang="en-US" sz="1200" i="1" baseline="-25000" dirty="0" err="1" smtClean="0"/>
              <a:t>ij</a:t>
            </a:r>
            <a:r>
              <a:rPr lang="en-US" sz="1200" dirty="0" smtClean="0"/>
              <a:t> </a:t>
            </a:r>
            <a:r>
              <a:rPr lang="en-US" sz="1200" dirty="0"/>
              <a:t>(</a:t>
            </a:r>
            <a:r>
              <a:rPr lang="en-US" sz="1200" i="1" dirty="0" err="1"/>
              <a:t>i</a:t>
            </a:r>
            <a:r>
              <a:rPr lang="en-US" sz="1200" dirty="0" err="1"/>
              <a:t>-th</a:t>
            </a:r>
            <a:r>
              <a:rPr lang="en-US" sz="1200" dirty="0"/>
              <a:t> receiving and </a:t>
            </a:r>
            <a:r>
              <a:rPr lang="en-US" sz="1200" i="1" dirty="0"/>
              <a:t>j</a:t>
            </a:r>
            <a:r>
              <a:rPr lang="en-US" sz="1200" dirty="0"/>
              <a:t>-</a:t>
            </a:r>
            <a:r>
              <a:rPr lang="en-US" sz="1200" dirty="0" err="1"/>
              <a:t>th</a:t>
            </a:r>
            <a:r>
              <a:rPr lang="en-US" sz="1200" dirty="0"/>
              <a:t> transmitting antenna) are correlated zero-mean, unit variance, complex Gaussian random variables as coefficients of the variable NLOS (Rayleigh) matrix </a:t>
            </a:r>
            <a:r>
              <a:rPr lang="en-US" sz="1200" i="1" dirty="0" smtClean="0"/>
              <a:t>H</a:t>
            </a:r>
            <a:r>
              <a:rPr lang="en-US" sz="1200" i="1" baseline="-25000" dirty="0" smtClean="0"/>
              <a:t>V</a:t>
            </a:r>
            <a:r>
              <a:rPr lang="en-US" sz="1200" dirty="0"/>
              <a:t>.</a:t>
            </a:r>
            <a:r>
              <a:rPr lang="en-US" sz="1200" dirty="0" smtClean="0"/>
              <a:t> 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1200" dirty="0" smtClean="0"/>
              <a:t>exp(</a:t>
            </a:r>
            <a:r>
              <a:rPr lang="en-US" sz="1200" i="1" dirty="0" smtClean="0"/>
              <a:t>j</a:t>
            </a:r>
            <a:r>
              <a:rPr lang="el-GR" sz="1200" i="1" dirty="0" smtClean="0"/>
              <a:t>ϕ</a:t>
            </a:r>
            <a:r>
              <a:rPr lang="en-US" sz="1200" i="1" baseline="-25000" dirty="0" err="1" smtClean="0"/>
              <a:t>ij</a:t>
            </a:r>
            <a:r>
              <a:rPr lang="en-US" sz="1200" dirty="0"/>
              <a:t>) are the elements of the fixed LOS matrix </a:t>
            </a:r>
            <a:r>
              <a:rPr lang="en-US" sz="1200" i="1" dirty="0" smtClean="0"/>
              <a:t>H</a:t>
            </a:r>
            <a:r>
              <a:rPr lang="en-US" sz="1200" i="1" baseline="-25000" dirty="0" smtClean="0"/>
              <a:t>F</a:t>
            </a:r>
            <a:r>
              <a:rPr lang="en-US" sz="1200" dirty="0"/>
              <a:t>.</a:t>
            </a:r>
            <a:endParaRPr lang="en-US" sz="1200" dirty="0" smtClean="0"/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1200" dirty="0" smtClean="0"/>
              <a:t> </a:t>
            </a:r>
            <a:r>
              <a:rPr lang="en-US" sz="1200" i="1" dirty="0"/>
              <a:t>K</a:t>
            </a:r>
            <a:r>
              <a:rPr lang="en-US" sz="1200" dirty="0"/>
              <a:t> is the </a:t>
            </a:r>
            <a:r>
              <a:rPr lang="en-US" sz="1200" dirty="0" err="1"/>
              <a:t>Ricean</a:t>
            </a:r>
            <a:r>
              <a:rPr lang="en-US" sz="1200" dirty="0"/>
              <a:t> </a:t>
            </a:r>
            <a:r>
              <a:rPr lang="en-US" sz="1200" i="1" dirty="0"/>
              <a:t>K</a:t>
            </a:r>
            <a:r>
              <a:rPr lang="en-US" sz="1200" dirty="0"/>
              <a:t>-factor, and </a:t>
            </a:r>
            <a:r>
              <a:rPr lang="en-US" sz="1200" i="1" dirty="0"/>
              <a:t>P</a:t>
            </a:r>
            <a:r>
              <a:rPr lang="en-US" sz="1200" dirty="0"/>
              <a:t> is the power of each tap. </a:t>
            </a:r>
            <a:endParaRPr lang="en-US" sz="1200" dirty="0" smtClean="0"/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 smtClean="0"/>
              <a:t>K factor applies only for the first tap of the impulse response and is 0 for the rest</a:t>
            </a:r>
            <a:endParaRPr lang="en-US" sz="120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3080" y="2129573"/>
            <a:ext cx="3449118" cy="2391221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Sabita Nahata, CSR</a:t>
            </a: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6483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26976"/>
          </a:xfrm>
        </p:spPr>
        <p:txBody>
          <a:bodyPr/>
          <a:lstStyle/>
          <a:p>
            <a:r>
              <a:rPr lang="fi-FI" dirty="0" smtClean="0"/>
              <a:t>IEEE 802.11n/ac Channel Model for SIMO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07504" y="1132367"/>
                <a:ext cx="8640960" cy="4572000"/>
              </a:xfrm>
            </p:spPr>
            <p:txBody>
              <a:bodyPr/>
              <a:lstStyle/>
              <a:p>
                <a:pPr marL="457200" indent="-457200">
                  <a:buFont typeface="Arial" panose="020B0604020202020204" pitchFamily="34" charset="0"/>
                  <a:buChar char="•"/>
                </a:pPr>
                <a:endParaRPr lang="fi-FI" dirty="0" smtClean="0"/>
              </a:p>
              <a:p>
                <a:pPr marL="0" indent="0">
                  <a:buNone/>
                </a:pPr>
                <a:r>
                  <a:rPr lang="fi-FI" sz="1600" dirty="0" smtClean="0"/>
                  <a:t>MIMO Channel model h</a:t>
                </a:r>
                <a:r>
                  <a:rPr lang="fi-FI" sz="1600" baseline="-25000" dirty="0" smtClean="0"/>
                  <a:t>ij</a:t>
                </a:r>
                <a14:m>
                  <m:oMath xmlns:m="http://schemas.openxmlformats.org/officeDocument/2006/math">
                    <m:r>
                      <a:rPr lang="fi-FI" sz="1600" i="1" smtClean="0">
                        <a:latin typeface="Cambria Math"/>
                        <a:ea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fi-FI" sz="1600" i="1" smtClean="0">
                            <a:latin typeface="Cambria Math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en-US" sz="1600" b="1" i="1" smtClean="0">
                            <a:latin typeface="Cambria Math"/>
                            <a:ea typeface="Cambria Math"/>
                          </a:rPr>
                          <m:t>𝑷</m:t>
                        </m:r>
                        <m:r>
                          <a:rPr lang="en-US" sz="1600" b="1" i="1" baseline="-25000" smtClean="0">
                            <a:latin typeface="Cambria Math"/>
                            <a:ea typeface="Cambria Math"/>
                          </a:rPr>
                          <m:t>𝒊𝒋</m:t>
                        </m:r>
                        <m:r>
                          <a:rPr lang="en-US" sz="1600" b="1" i="1" baseline="-25000" smtClean="0">
                            <a:latin typeface="Cambria Math"/>
                            <a:ea typeface="Cambria Math"/>
                          </a:rPr>
                          <m:t> </m:t>
                        </m:r>
                      </m:e>
                    </m:rad>
                  </m:oMath>
                </a14:m>
                <a:r>
                  <a:rPr lang="fi-FI" sz="1600" dirty="0" smtClean="0"/>
                  <a:t>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fi-FI" sz="1600" i="1" dirty="0" smtClean="0">
                            <a:latin typeface="Cambria Math"/>
                          </a:rPr>
                        </m:ctrlPr>
                      </m:dPr>
                      <m:e>
                        <m:rad>
                          <m:radPr>
                            <m:degHide m:val="on"/>
                            <m:ctrlPr>
                              <a:rPr lang="fi-FI" sz="1600" i="1" dirty="0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f>
                              <m:fPr>
                                <m:ctrlPr>
                                  <a:rPr lang="fi-FI" sz="1600" i="1" dirty="0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1600" b="1" i="1" dirty="0" smtClean="0">
                                    <a:latin typeface="Cambria Math"/>
                                  </a:rPr>
                                  <m:t>𝑲</m:t>
                                </m:r>
                              </m:num>
                              <m:den>
                                <m:r>
                                  <a:rPr lang="en-US" sz="1600" b="1" i="1" dirty="0" smtClean="0">
                                    <a:latin typeface="Cambria Math"/>
                                  </a:rPr>
                                  <m:t>𝑲</m:t>
                                </m:r>
                                <m:r>
                                  <a:rPr lang="en-US" sz="1600" b="1" i="1" dirty="0" smtClean="0"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lang="en-US" sz="1600" b="1" i="1" dirty="0" smtClean="0">
                                    <a:latin typeface="Cambria Math"/>
                                  </a:rPr>
                                  <m:t>𝟏</m:t>
                                </m:r>
                              </m:den>
                            </m:f>
                          </m:e>
                        </m:rad>
                        <m:r>
                          <a:rPr lang="en-US" sz="1600" b="1" i="1" dirty="0" smtClean="0">
                            <a:latin typeface="Cambria Math"/>
                          </a:rPr>
                          <m:t> </m:t>
                        </m:r>
                        <m:sSup>
                          <m:sSupPr>
                            <m:ctrlPr>
                              <a:rPr lang="en-US" sz="1600" b="1" i="1" dirty="0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1600" b="1" i="1" dirty="0" smtClean="0">
                                <a:latin typeface="Cambria Math"/>
                              </a:rPr>
                              <m:t>𝒆</m:t>
                            </m:r>
                          </m:e>
                          <m:sup>
                            <m:r>
                              <a:rPr lang="en-US" sz="1600" b="1" i="1" dirty="0" smtClean="0">
                                <a:latin typeface="Cambria Math"/>
                              </a:rPr>
                              <m:t>𝒋</m:t>
                            </m:r>
                            <m:r>
                              <a:rPr lang="en-US" sz="1600" b="1" i="1" dirty="0" smtClean="0">
                                <a:latin typeface="Cambria Math"/>
                                <a:ea typeface="Cambria Math"/>
                              </a:rPr>
                              <m:t>∅</m:t>
                            </m:r>
                            <m:r>
                              <a:rPr lang="en-US" sz="1600" b="1" i="1" baseline="-25000" dirty="0" smtClean="0">
                                <a:latin typeface="Cambria Math"/>
                                <a:ea typeface="Cambria Math"/>
                              </a:rPr>
                              <m:t>𝒊𝒋</m:t>
                            </m:r>
                          </m:sup>
                        </m:sSup>
                        <m:r>
                          <a:rPr lang="en-US" sz="1600" b="1" i="1" dirty="0" smtClean="0">
                            <a:latin typeface="Cambria Math"/>
                          </a:rPr>
                          <m:t>+</m:t>
                        </m:r>
                        <m:rad>
                          <m:radPr>
                            <m:degHide m:val="on"/>
                            <m:ctrlPr>
                              <a:rPr lang="fi-FI" sz="1600" i="1" dirty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f>
                              <m:fPr>
                                <m:ctrlPr>
                                  <a:rPr lang="fi-FI" sz="1600" i="1" dirty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1600" b="1" i="1" dirty="0" smtClean="0">
                                    <a:latin typeface="Cambria Math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a:rPr lang="en-US" sz="1600" i="1" dirty="0">
                                    <a:latin typeface="Cambria Math"/>
                                  </a:rPr>
                                  <m:t>𝑲</m:t>
                                </m:r>
                                <m:r>
                                  <a:rPr lang="en-US" sz="1600" i="1" dirty="0"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lang="en-US" sz="1600" i="1" dirty="0">
                                    <a:latin typeface="Cambria Math"/>
                                  </a:rPr>
                                  <m:t>𝟏</m:t>
                                </m:r>
                              </m:den>
                            </m:f>
                          </m:e>
                        </m:rad>
                        <m:r>
                          <a:rPr lang="en-US" sz="1600" i="1" dirty="0">
                            <a:latin typeface="Cambria Math"/>
                          </a:rPr>
                          <m:t> </m:t>
                        </m:r>
                        <m:r>
                          <a:rPr lang="en-US" sz="1600" b="1" i="1" dirty="0" smtClean="0">
                            <a:latin typeface="Cambria Math"/>
                          </a:rPr>
                          <m:t>𝑿</m:t>
                        </m:r>
                        <m:r>
                          <a:rPr lang="en-US" sz="1600" b="1" i="1" baseline="-25000" dirty="0" smtClean="0">
                            <a:latin typeface="Cambria Math"/>
                          </a:rPr>
                          <m:t>𝒊𝒋</m:t>
                        </m:r>
                      </m:e>
                    </m:d>
                  </m:oMath>
                </a14:m>
                <a:endParaRPr lang="fi-FI" sz="1600" dirty="0" smtClean="0"/>
              </a:p>
              <a:p>
                <a:pPr marL="0" indent="0">
                  <a:buNone/>
                </a:pPr>
                <a:r>
                  <a:rPr lang="fi-FI" sz="1600" dirty="0" smtClean="0"/>
                  <a:t>SIMO Channel model h</a:t>
                </a:r>
                <a:r>
                  <a:rPr lang="fi-FI" sz="1600" baseline="-25000" dirty="0" smtClean="0"/>
                  <a:t>j</a:t>
                </a:r>
                <a14:m>
                  <m:oMath xmlns:m="http://schemas.openxmlformats.org/officeDocument/2006/math">
                    <m:r>
                      <a:rPr lang="fi-FI" sz="1600" i="1">
                        <a:latin typeface="Cambria Math"/>
                        <a:ea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fi-FI" sz="1600" i="1">
                            <a:latin typeface="Cambria Math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en-US" sz="1600" i="1">
                            <a:latin typeface="Cambria Math"/>
                            <a:ea typeface="Cambria Math"/>
                          </a:rPr>
                          <m:t>𝑷</m:t>
                        </m:r>
                        <m:r>
                          <a:rPr lang="en-US" sz="1600" i="1" baseline="-25000">
                            <a:latin typeface="Cambria Math"/>
                            <a:ea typeface="Cambria Math"/>
                          </a:rPr>
                          <m:t>𝒋</m:t>
                        </m:r>
                      </m:e>
                    </m:rad>
                  </m:oMath>
                </a14:m>
                <a:r>
                  <a:rPr lang="fi-FI" sz="1600" dirty="0"/>
                  <a:t>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fi-FI" sz="1600" i="1" dirty="0">
                            <a:latin typeface="Cambria Math"/>
                          </a:rPr>
                        </m:ctrlPr>
                      </m:dPr>
                      <m:e>
                        <m:rad>
                          <m:radPr>
                            <m:degHide m:val="on"/>
                            <m:ctrlPr>
                              <a:rPr lang="fi-FI" sz="1600" i="1" dirty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f>
                              <m:fPr>
                                <m:ctrlPr>
                                  <a:rPr lang="fi-FI" sz="1600" i="1" dirty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1600" i="1" dirty="0">
                                    <a:latin typeface="Cambria Math"/>
                                  </a:rPr>
                                  <m:t>𝑲</m:t>
                                </m:r>
                              </m:num>
                              <m:den>
                                <m:r>
                                  <a:rPr lang="en-US" sz="1600" i="1" dirty="0">
                                    <a:latin typeface="Cambria Math"/>
                                  </a:rPr>
                                  <m:t>𝑲</m:t>
                                </m:r>
                                <m:r>
                                  <a:rPr lang="en-US" sz="1600" i="1" dirty="0"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lang="en-US" sz="1600" i="1" dirty="0">
                                    <a:latin typeface="Cambria Math"/>
                                  </a:rPr>
                                  <m:t>𝟏</m:t>
                                </m:r>
                              </m:den>
                            </m:f>
                          </m:e>
                        </m:rad>
                        <m:r>
                          <a:rPr lang="en-US" sz="1600" i="1" dirty="0">
                            <a:latin typeface="Cambria Math"/>
                          </a:rPr>
                          <m:t> </m:t>
                        </m:r>
                        <m:sSup>
                          <m:sSupPr>
                            <m:ctrlPr>
                              <a:rPr lang="en-US" sz="1600" i="1" dirty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1600" i="1" dirty="0">
                                <a:latin typeface="Cambria Math"/>
                              </a:rPr>
                              <m:t>𝒆</m:t>
                            </m:r>
                          </m:e>
                          <m:sup>
                            <m:r>
                              <a:rPr lang="en-US" sz="1600" i="1" dirty="0">
                                <a:latin typeface="Cambria Math"/>
                              </a:rPr>
                              <m:t>𝒋</m:t>
                            </m:r>
                            <m:r>
                              <a:rPr lang="en-US" sz="1600" i="1" dirty="0">
                                <a:latin typeface="Cambria Math"/>
                                <a:ea typeface="Cambria Math"/>
                              </a:rPr>
                              <m:t>∅</m:t>
                            </m:r>
                            <m:r>
                              <a:rPr lang="en-US" sz="1600" i="1" baseline="-25000" dirty="0">
                                <a:latin typeface="Cambria Math"/>
                                <a:ea typeface="Cambria Math"/>
                              </a:rPr>
                              <m:t>𝒋</m:t>
                            </m:r>
                          </m:sup>
                        </m:sSup>
                        <m:r>
                          <a:rPr lang="en-US" sz="1600" i="1" dirty="0">
                            <a:latin typeface="Cambria Math"/>
                          </a:rPr>
                          <m:t>+</m:t>
                        </m:r>
                        <m:rad>
                          <m:radPr>
                            <m:degHide m:val="on"/>
                            <m:ctrlPr>
                              <a:rPr lang="fi-FI" sz="1600" i="1" dirty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f>
                              <m:fPr>
                                <m:ctrlPr>
                                  <a:rPr lang="fi-FI" sz="1600" i="1" dirty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1600" i="1" dirty="0">
                                    <a:latin typeface="Cambria Math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a:rPr lang="en-US" sz="1600" i="1" dirty="0">
                                    <a:latin typeface="Cambria Math"/>
                                  </a:rPr>
                                  <m:t>𝑲</m:t>
                                </m:r>
                                <m:r>
                                  <a:rPr lang="en-US" sz="1600" i="1" dirty="0"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lang="en-US" sz="1600" i="1" dirty="0">
                                    <a:latin typeface="Cambria Math"/>
                                  </a:rPr>
                                  <m:t>𝟏</m:t>
                                </m:r>
                              </m:den>
                            </m:f>
                          </m:e>
                        </m:rad>
                        <m:r>
                          <a:rPr lang="en-US" sz="1600" i="1" dirty="0">
                            <a:latin typeface="Cambria Math"/>
                          </a:rPr>
                          <m:t> </m:t>
                        </m:r>
                        <m:r>
                          <a:rPr lang="en-US" sz="1600" i="1" dirty="0">
                            <a:latin typeface="Cambria Math"/>
                          </a:rPr>
                          <m:t>𝑿𝒋</m:t>
                        </m:r>
                      </m:e>
                    </m:d>
                  </m:oMath>
                </a14:m>
                <a:endParaRPr lang="fi-FI" sz="1600" dirty="0" smtClean="0"/>
              </a:p>
              <a:p>
                <a:pPr marL="0" indent="0">
                  <a:buNone/>
                </a:pPr>
                <a:r>
                  <a:rPr lang="fi-FI" sz="1600" dirty="0"/>
                  <a:t>h</a:t>
                </a:r>
                <a:r>
                  <a:rPr lang="fi-FI" sz="1600" baseline="-25000" dirty="0"/>
                  <a:t>j</a:t>
                </a:r>
                <a14:m>
                  <m:oMath xmlns:m="http://schemas.openxmlformats.org/officeDocument/2006/math">
                    <m:r>
                      <a:rPr lang="en-US" sz="1600" b="1" i="0" smtClean="0">
                        <a:latin typeface="Cambria Math"/>
                        <a:ea typeface="Cambria Math"/>
                      </a:rPr>
                      <m:t>(</m:t>
                    </m:r>
                    <m:r>
                      <a:rPr lang="en-US" sz="1600" b="1" i="0" smtClean="0">
                        <a:latin typeface="Cambria Math"/>
                        <a:ea typeface="Cambria Math"/>
                      </a:rPr>
                      <m:t>𝐧</m:t>
                    </m:r>
                    <m:r>
                      <a:rPr lang="en-US" sz="1600" b="1" i="0" smtClean="0">
                        <a:latin typeface="Cambria Math"/>
                        <a:ea typeface="Cambria Math"/>
                      </a:rPr>
                      <m:t>= </m:t>
                    </m:r>
                    <m:r>
                      <a:rPr lang="en-US" sz="1600" b="1" i="0" smtClean="0">
                        <a:latin typeface="Cambria Math"/>
                        <a:ea typeface="Cambria Math"/>
                      </a:rPr>
                      <m:t>𝟎</m:t>
                    </m:r>
                    <m:r>
                      <a:rPr lang="en-US" sz="1600" b="1" i="0" smtClean="0">
                        <a:latin typeface="Cambria Math"/>
                        <a:ea typeface="Cambria Math"/>
                      </a:rPr>
                      <m:t>)</m:t>
                    </m:r>
                    <m:r>
                      <a:rPr lang="fi-FI" sz="1600" i="1">
                        <a:latin typeface="Cambria Math"/>
                        <a:ea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fi-FI" sz="1600" i="1">
                            <a:latin typeface="Cambria Math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en-US" sz="1600" i="1">
                            <a:latin typeface="Cambria Math"/>
                            <a:ea typeface="Cambria Math"/>
                          </a:rPr>
                          <m:t>𝑷</m:t>
                        </m:r>
                        <m:r>
                          <a:rPr lang="en-US" sz="1600" b="1" i="1" smtClean="0">
                            <a:latin typeface="Cambria Math"/>
                            <a:ea typeface="Cambria Math"/>
                          </a:rPr>
                          <m:t>(</m:t>
                        </m:r>
                        <m:r>
                          <a:rPr lang="en-US" sz="1600" b="1" i="1" smtClean="0">
                            <a:latin typeface="Cambria Math"/>
                            <a:ea typeface="Cambria Math"/>
                          </a:rPr>
                          <m:t>𝟎</m:t>
                        </m:r>
                        <m:r>
                          <a:rPr lang="en-US" sz="1600" b="1" i="1" smtClean="0">
                            <a:latin typeface="Cambria Math"/>
                            <a:ea typeface="Cambria Math"/>
                          </a:rPr>
                          <m:t>)</m:t>
                        </m:r>
                        <m:r>
                          <a:rPr lang="en-US" sz="1600" i="1" baseline="-25000">
                            <a:latin typeface="Cambria Math"/>
                            <a:ea typeface="Cambria Math"/>
                          </a:rPr>
                          <m:t>𝒋</m:t>
                        </m:r>
                      </m:e>
                    </m:rad>
                  </m:oMath>
                </a14:m>
                <a:r>
                  <a:rPr lang="fi-FI" sz="1600" dirty="0"/>
                  <a:t>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fi-FI" sz="1600" i="1" dirty="0">
                            <a:latin typeface="Cambria Math"/>
                          </a:rPr>
                        </m:ctrlPr>
                      </m:dPr>
                      <m:e>
                        <m:rad>
                          <m:radPr>
                            <m:degHide m:val="on"/>
                            <m:ctrlPr>
                              <a:rPr lang="fi-FI" sz="1600" i="1" dirty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f>
                              <m:fPr>
                                <m:ctrlPr>
                                  <a:rPr lang="fi-FI" sz="1600" i="1" dirty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1600" i="1" dirty="0">
                                    <a:latin typeface="Cambria Math"/>
                                  </a:rPr>
                                  <m:t>𝑲</m:t>
                                </m:r>
                              </m:num>
                              <m:den>
                                <m:r>
                                  <a:rPr lang="en-US" sz="1600" i="1" dirty="0">
                                    <a:latin typeface="Cambria Math"/>
                                  </a:rPr>
                                  <m:t>𝑲</m:t>
                                </m:r>
                                <m:r>
                                  <a:rPr lang="en-US" sz="1600" i="1" dirty="0"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lang="en-US" sz="1600" i="1" dirty="0">
                                    <a:latin typeface="Cambria Math"/>
                                  </a:rPr>
                                  <m:t>𝟏</m:t>
                                </m:r>
                              </m:den>
                            </m:f>
                          </m:e>
                        </m:rad>
                        <m:r>
                          <a:rPr lang="en-US" sz="1600" i="1" dirty="0">
                            <a:latin typeface="Cambria Math"/>
                          </a:rPr>
                          <m:t> </m:t>
                        </m:r>
                        <m:sSup>
                          <m:sSupPr>
                            <m:ctrlPr>
                              <a:rPr lang="en-US" sz="1600" i="1" dirty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1600" i="1" dirty="0">
                                <a:latin typeface="Cambria Math"/>
                              </a:rPr>
                              <m:t>𝒆</m:t>
                            </m:r>
                          </m:e>
                          <m:sup>
                            <m:r>
                              <a:rPr lang="en-US" sz="1600" i="1" dirty="0">
                                <a:latin typeface="Cambria Math"/>
                              </a:rPr>
                              <m:t>𝒋</m:t>
                            </m:r>
                            <m:r>
                              <a:rPr lang="en-US" sz="1600" i="1" dirty="0">
                                <a:latin typeface="Cambria Math"/>
                                <a:ea typeface="Cambria Math"/>
                              </a:rPr>
                              <m:t>∅</m:t>
                            </m:r>
                            <m:r>
                              <a:rPr lang="en-US" sz="1600" i="1" baseline="-25000" dirty="0">
                                <a:latin typeface="Cambria Math"/>
                                <a:ea typeface="Cambria Math"/>
                              </a:rPr>
                              <m:t>𝒋</m:t>
                            </m:r>
                          </m:sup>
                        </m:sSup>
                        <m:r>
                          <a:rPr lang="en-US" sz="1600" i="1" dirty="0">
                            <a:latin typeface="Cambria Math"/>
                          </a:rPr>
                          <m:t>+</m:t>
                        </m:r>
                        <m:rad>
                          <m:radPr>
                            <m:degHide m:val="on"/>
                            <m:ctrlPr>
                              <a:rPr lang="fi-FI" sz="1600" i="1" dirty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f>
                              <m:fPr>
                                <m:ctrlPr>
                                  <a:rPr lang="fi-FI" sz="1600" i="1" dirty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1600" i="1" dirty="0">
                                    <a:latin typeface="Cambria Math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a:rPr lang="en-US" sz="1600" i="1" dirty="0">
                                    <a:latin typeface="Cambria Math"/>
                                  </a:rPr>
                                  <m:t>𝑲</m:t>
                                </m:r>
                                <m:r>
                                  <a:rPr lang="en-US" sz="1600" i="1" dirty="0"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lang="en-US" sz="1600" i="1" dirty="0">
                                    <a:latin typeface="Cambria Math"/>
                                  </a:rPr>
                                  <m:t>𝟏</m:t>
                                </m:r>
                              </m:den>
                            </m:f>
                          </m:e>
                        </m:rad>
                        <m:r>
                          <a:rPr lang="en-US" sz="1600" i="1" dirty="0">
                            <a:latin typeface="Cambria Math"/>
                          </a:rPr>
                          <m:t> </m:t>
                        </m:r>
                        <m:r>
                          <a:rPr lang="en-US" sz="1600" i="1" dirty="0">
                            <a:latin typeface="Cambria Math"/>
                          </a:rPr>
                          <m:t>𝑿𝒋</m:t>
                        </m:r>
                      </m:e>
                    </m:d>
                  </m:oMath>
                </a14:m>
                <a:endParaRPr lang="fi-FI" sz="1600" dirty="0" smtClean="0"/>
              </a:p>
              <a:p>
                <a:pPr marL="0" indent="0">
                  <a:buNone/>
                </a:pPr>
                <a:r>
                  <a:rPr lang="fi-FI" sz="1600" dirty="0"/>
                  <a:t>h</a:t>
                </a:r>
                <a:r>
                  <a:rPr lang="fi-FI" sz="1600" baseline="-25000" dirty="0"/>
                  <a:t>j</a:t>
                </a:r>
                <a14:m>
                  <m:oMath xmlns:m="http://schemas.openxmlformats.org/officeDocument/2006/math">
                    <m:r>
                      <a:rPr lang="en-US" sz="1600">
                        <a:latin typeface="Cambria Math"/>
                        <a:ea typeface="Cambria Math"/>
                      </a:rPr>
                      <m:t>(</m:t>
                    </m:r>
                    <m:r>
                      <a:rPr lang="en-US" sz="1600" b="1" i="0" smtClean="0">
                        <a:latin typeface="Cambria Math"/>
                        <a:ea typeface="Cambria Math"/>
                      </a:rPr>
                      <m:t>𝐧</m:t>
                    </m:r>
                    <m:r>
                      <a:rPr lang="en-US" sz="1600">
                        <a:latin typeface="Cambria Math"/>
                        <a:ea typeface="Cambria Math"/>
                      </a:rPr>
                      <m:t>)</m:t>
                    </m:r>
                    <m:r>
                      <a:rPr lang="fi-FI" sz="1600" i="1" smtClean="0">
                        <a:latin typeface="Cambria Math"/>
                        <a:ea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fi-FI" sz="1600" i="1">
                            <a:latin typeface="Cambria Math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en-US" sz="1600" i="1">
                            <a:latin typeface="Cambria Math"/>
                            <a:ea typeface="Cambria Math"/>
                          </a:rPr>
                          <m:t>𝑷</m:t>
                        </m:r>
                        <m:r>
                          <a:rPr lang="en-US" sz="1600" b="1" i="1" smtClean="0">
                            <a:latin typeface="Cambria Math"/>
                            <a:ea typeface="Cambria Math"/>
                          </a:rPr>
                          <m:t>(</m:t>
                        </m:r>
                        <m:r>
                          <a:rPr lang="en-US" sz="1600" b="1" i="1" smtClean="0">
                            <a:latin typeface="Cambria Math"/>
                            <a:ea typeface="Cambria Math"/>
                          </a:rPr>
                          <m:t>𝒏</m:t>
                        </m:r>
                        <m:r>
                          <a:rPr lang="en-US" sz="1600" b="1" i="1" smtClean="0">
                            <a:latin typeface="Cambria Math"/>
                            <a:ea typeface="Cambria Math"/>
                          </a:rPr>
                          <m:t>)</m:t>
                        </m:r>
                        <m:r>
                          <a:rPr lang="en-US" sz="1600" i="1" baseline="-25000">
                            <a:latin typeface="Cambria Math"/>
                            <a:ea typeface="Cambria Math"/>
                          </a:rPr>
                          <m:t>𝒋</m:t>
                        </m:r>
                      </m:e>
                    </m:rad>
                  </m:oMath>
                </a14:m>
                <a:r>
                  <a:rPr lang="fi-FI" sz="1600" dirty="0"/>
                  <a:t>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fi-FI" sz="1600" i="1" dirty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600" i="1" dirty="0">
                            <a:latin typeface="Cambria Math"/>
                          </a:rPr>
                          <m:t>𝑿𝒋</m:t>
                        </m:r>
                      </m:e>
                    </m:d>
                  </m:oMath>
                </a14:m>
                <a:r>
                  <a:rPr lang="fi-FI" sz="1600" dirty="0" smtClean="0"/>
                  <a:t> 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/>
                      </a:rPr>
                      <m:t>𝒏</m:t>
                    </m:r>
                    <m:r>
                      <a:rPr lang="en-US" sz="1600" b="1" i="1" dirty="0" smtClean="0">
                        <a:latin typeface="Cambria Math"/>
                        <a:ea typeface="Cambria Math"/>
                      </a:rPr>
                      <m:t>≠</m:t>
                    </m:r>
                    <m:r>
                      <a:rPr lang="en-US" sz="1600" b="1" i="1" dirty="0" smtClean="0">
                        <a:latin typeface="Cambria Math"/>
                        <a:ea typeface="Cambria Math"/>
                      </a:rPr>
                      <m:t>𝟎</m:t>
                    </m:r>
                  </m:oMath>
                </a14:m>
                <a:endParaRPr lang="fi-FI" sz="1600" dirty="0" smtClean="0"/>
              </a:p>
              <a:p>
                <a:pPr marL="0" indent="0">
                  <a:buNone/>
                </a:pPr>
                <a:r>
                  <a:rPr lang="fi-FI" sz="1600" dirty="0" smtClean="0"/>
                  <a:t>For each antenna pair the Ratio of term with AoA information =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i-FI" sz="1600" i="1" smtClean="0"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fi-FI" sz="1600" i="1">
                                <a:latin typeface="Cambria Math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sz="1600" i="1">
                                <a:latin typeface="Cambria Math"/>
                                <a:ea typeface="Cambria Math"/>
                              </a:rPr>
                              <m:t>𝑷</m:t>
                            </m:r>
                            <m:r>
                              <a:rPr lang="en-US" sz="1600" b="1" i="1" smtClean="0">
                                <a:latin typeface="Cambria Math"/>
                                <a:ea typeface="Cambria Math"/>
                              </a:rPr>
                              <m:t>(</m:t>
                            </m:r>
                            <m:r>
                              <a:rPr lang="en-US" sz="1600" b="1" i="1" smtClean="0">
                                <a:latin typeface="Cambria Math"/>
                                <a:ea typeface="Cambria Math"/>
                              </a:rPr>
                              <m:t>𝟎</m:t>
                            </m:r>
                            <m:r>
                              <a:rPr lang="en-US" sz="1600" b="1" i="1" smtClean="0">
                                <a:latin typeface="Cambria Math"/>
                                <a:ea typeface="Cambria Math"/>
                              </a:rPr>
                              <m:t>)</m:t>
                            </m:r>
                            <m:r>
                              <a:rPr lang="en-US" sz="1600" i="1" baseline="-25000">
                                <a:latin typeface="Cambria Math"/>
                                <a:ea typeface="Cambria Math"/>
                              </a:rPr>
                              <m:t>𝒋</m:t>
                            </m:r>
                          </m:e>
                        </m:rad>
                        <m:d>
                          <m:dPr>
                            <m:ctrlPr>
                              <a:rPr lang="fi-FI" sz="1600" i="1" dirty="0" smtClean="0">
                                <a:latin typeface="Cambria Math"/>
                              </a:rPr>
                            </m:ctrlPr>
                          </m:dPr>
                          <m:e>
                            <m:rad>
                              <m:radPr>
                                <m:degHide m:val="on"/>
                                <m:ctrlPr>
                                  <a:rPr lang="fi-FI" sz="1600" i="1" dirty="0">
                                    <a:latin typeface="Cambria Math"/>
                                  </a:rPr>
                                </m:ctrlPr>
                              </m:radPr>
                              <m:deg/>
                              <m:e>
                                <m:f>
                                  <m:fPr>
                                    <m:ctrlPr>
                                      <a:rPr lang="fi-FI" sz="1600" i="1" dirty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600" i="1" dirty="0">
                                        <a:latin typeface="Cambria Math"/>
                                      </a:rPr>
                                      <m:t>𝑲</m:t>
                                    </m:r>
                                  </m:num>
                                  <m:den>
                                    <m:r>
                                      <a:rPr lang="en-US" sz="1600" i="1" dirty="0">
                                        <a:latin typeface="Cambria Math"/>
                                      </a:rPr>
                                      <m:t>𝑲</m:t>
                                    </m:r>
                                    <m:r>
                                      <a:rPr lang="en-US" sz="1600" i="1" dirty="0">
                                        <a:latin typeface="Cambria Math"/>
                                      </a:rPr>
                                      <m:t>+</m:t>
                                    </m:r>
                                    <m:r>
                                      <a:rPr lang="en-US" sz="1600" i="1" dirty="0">
                                        <a:latin typeface="Cambria Math"/>
                                      </a:rPr>
                                      <m:t>𝟏</m:t>
                                    </m:r>
                                  </m:den>
                                </m:f>
                              </m:e>
                            </m:rad>
                            <m:r>
                              <a:rPr lang="en-US" sz="1600" i="1" dirty="0">
                                <a:latin typeface="Cambria Math"/>
                              </a:rPr>
                              <m:t> </m:t>
                            </m:r>
                            <m:sSup>
                              <m:sSupPr>
                                <m:ctrlPr>
                                  <a:rPr lang="en-US" sz="1600" i="1" dirty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1600" i="1" dirty="0">
                                    <a:latin typeface="Cambria Math"/>
                                  </a:rPr>
                                  <m:t>𝒆</m:t>
                                </m:r>
                              </m:e>
                              <m:sup>
                                <m:r>
                                  <a:rPr lang="en-US" sz="1600" i="1" dirty="0">
                                    <a:latin typeface="Cambria Math"/>
                                  </a:rPr>
                                  <m:t>𝒋</m:t>
                                </m:r>
                                <m:r>
                                  <a:rPr lang="en-US" sz="1600" i="1" dirty="0">
                                    <a:latin typeface="Cambria Math"/>
                                    <a:ea typeface="Cambria Math"/>
                                  </a:rPr>
                                  <m:t>∅</m:t>
                                </m:r>
                                <m:r>
                                  <a:rPr lang="en-US" sz="1600" i="1" baseline="-25000" dirty="0">
                                    <a:latin typeface="Cambria Math"/>
                                    <a:ea typeface="Cambria Math"/>
                                  </a:rPr>
                                  <m:t>𝒋</m:t>
                                </m:r>
                              </m:sup>
                            </m:sSup>
                          </m:e>
                        </m:d>
                      </m:num>
                      <m:den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fi-FI" sz="1600" i="1" smtClean="0">
                                <a:latin typeface="Cambria Math"/>
                              </a:rPr>
                            </m:ctrlPr>
                          </m:naryPr>
                          <m:sub/>
                          <m:sup/>
                          <m:e>
                            <m:rad>
                              <m:radPr>
                                <m:degHide m:val="on"/>
                                <m:ctrlPr>
                                  <a:rPr lang="fi-FI" sz="1600" i="1">
                                    <a:latin typeface="Cambria Math"/>
                                    <a:ea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1600" i="1">
                                    <a:latin typeface="Cambria Math"/>
                                    <a:ea typeface="Cambria Math"/>
                                  </a:rPr>
                                  <m:t>𝑷</m:t>
                                </m:r>
                                <m:r>
                                  <a:rPr lang="en-US" sz="1600" b="1" i="1" smtClean="0">
                                    <a:latin typeface="Cambria Math"/>
                                    <a:ea typeface="Cambria Math"/>
                                  </a:rPr>
                                  <m:t>(</m:t>
                                </m:r>
                                <m:r>
                                  <a:rPr lang="en-US" sz="1600" b="1" i="1" smtClean="0">
                                    <a:latin typeface="Cambria Math"/>
                                    <a:ea typeface="Cambria Math"/>
                                  </a:rPr>
                                  <m:t>𝒏</m:t>
                                </m:r>
                                <m:r>
                                  <a:rPr lang="en-US" sz="1600" b="1" i="1" smtClean="0">
                                    <a:latin typeface="Cambria Math"/>
                                    <a:ea typeface="Cambria Math"/>
                                  </a:rPr>
                                  <m:t>)</m:t>
                                </m:r>
                                <m:r>
                                  <a:rPr lang="en-US" sz="1600" i="1" baseline="-25000">
                                    <a:latin typeface="Cambria Math"/>
                                    <a:ea typeface="Cambria Math"/>
                                  </a:rPr>
                                  <m:t>𝒋</m:t>
                                </m:r>
                              </m:e>
                            </m:rad>
                          </m:e>
                        </m:nary>
                      </m:den>
                    </m:f>
                  </m:oMath>
                </a14:m>
                <a:endParaRPr lang="fi-FI" sz="1600" dirty="0"/>
              </a:p>
            </p:txBody>
          </p:sp>
        </mc:Choice>
        <mc:Fallback xmlns="">
          <p:sp>
            <p:nvSpPr>
              <p:cNvPr id="48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7504" y="1132367"/>
                <a:ext cx="8640960" cy="4572000"/>
              </a:xfrm>
              <a:blipFill rotWithShape="1">
                <a:blip r:embed="rId2"/>
                <a:stretch>
                  <a:fillRect l="-4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/>
          <p:cNvSpPr/>
          <p:nvPr/>
        </p:nvSpPr>
        <p:spPr>
          <a:xfrm>
            <a:off x="4842087" y="3108311"/>
            <a:ext cx="4030638" cy="6131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/>
              <a:t>The LOS </a:t>
            </a:r>
            <a:r>
              <a:rPr lang="en-US" i="1" dirty="0"/>
              <a:t>K</a:t>
            </a:r>
            <a:r>
              <a:rPr lang="en-US" dirty="0"/>
              <a:t>-factor is applicable only to the first tap while all the other taps </a:t>
            </a:r>
            <a:r>
              <a:rPr lang="en-US" i="1" dirty="0"/>
              <a:t>K</a:t>
            </a:r>
            <a:r>
              <a:rPr lang="en-US" dirty="0"/>
              <a:t>-factor remain at </a:t>
            </a:r>
            <a:r>
              <a:rPr lang="en-US" dirty="0" smtClean="0"/>
              <a:t>-∞ dB</a:t>
            </a:r>
            <a:endParaRPr lang="en-US" sz="1200" dirty="0"/>
          </a:p>
        </p:txBody>
      </p:sp>
      <p:sp>
        <p:nvSpPr>
          <p:cNvPr id="3" name="TextBox 2"/>
          <p:cNvSpPr txBox="1"/>
          <p:nvPr/>
        </p:nvSpPr>
        <p:spPr>
          <a:xfrm>
            <a:off x="4114800" y="2969812"/>
            <a:ext cx="1847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2273788" y="2780928"/>
            <a:ext cx="1002068" cy="864096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Sabita Nahata, CSR</a:t>
            </a:r>
            <a:endParaRPr lang="en-GB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2105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800" dirty="0" smtClean="0"/>
              <a:t>LoS Wireless Channel Models in IEEE 802.11n</a:t>
            </a:r>
            <a:endParaRPr lang="en-US" sz="28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7269976"/>
              </p:ext>
            </p:extLst>
          </p:nvPr>
        </p:nvGraphicFramePr>
        <p:xfrm>
          <a:off x="1043608" y="1916832"/>
          <a:ext cx="7632848" cy="3601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2141"/>
                <a:gridCol w="1272141"/>
                <a:gridCol w="1272141"/>
                <a:gridCol w="924097"/>
                <a:gridCol w="1524176"/>
                <a:gridCol w="1368152"/>
              </a:tblGrid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Model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Spread (ns)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K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factor (LOS, Tap -1)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Number of</a:t>
                      </a:r>
                      <a:r>
                        <a:rPr lang="en-US" sz="1200" baseline="0" dirty="0" smtClean="0"/>
                        <a:t> Clusters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Environment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Ratio </a:t>
                      </a:r>
                      <a:r>
                        <a:rPr lang="en-US" sz="1200" dirty="0" err="1" smtClean="0"/>
                        <a:t>LoS_Tap</a:t>
                      </a:r>
                      <a:r>
                        <a:rPr lang="en-US" sz="1200" dirty="0" smtClean="0"/>
                        <a:t>(1)/sum(h) (dB)</a:t>
                      </a:r>
                      <a:endParaRPr lang="en-US" sz="1200" dirty="0"/>
                    </a:p>
                  </a:txBody>
                  <a:tcPr/>
                </a:tc>
              </a:tr>
              <a:tr h="57430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B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15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1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2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Residential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-6.7</a:t>
                      </a:r>
                      <a:endParaRPr lang="en-US" sz="1100" b="1" dirty="0"/>
                    </a:p>
                  </a:txBody>
                  <a:tcPr/>
                </a:tc>
              </a:tr>
              <a:tr h="57430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C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30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1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2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Residential/small office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-8.2</a:t>
                      </a:r>
                      <a:endParaRPr lang="en-US" sz="1100" b="1" dirty="0"/>
                    </a:p>
                  </a:txBody>
                  <a:tcPr/>
                </a:tc>
              </a:tr>
              <a:tr h="615917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D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50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2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3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Typical office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-9.2</a:t>
                      </a:r>
                      <a:endParaRPr lang="en-US" sz="1100" b="1" dirty="0"/>
                    </a:p>
                  </a:txBody>
                  <a:tcPr/>
                </a:tc>
              </a:tr>
              <a:tr h="622545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E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100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4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4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Large office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-11.2</a:t>
                      </a:r>
                      <a:endParaRPr lang="en-US" sz="1100" b="1" dirty="0"/>
                    </a:p>
                  </a:txBody>
                  <a:tcPr/>
                </a:tc>
              </a:tr>
              <a:tr h="493869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F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150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4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6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Large space (indoors/outdoors)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-12.9</a:t>
                      </a:r>
                      <a:endParaRPr lang="en-US" sz="11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Sabita Nahata, CSR</a:t>
            </a: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109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54968"/>
          </a:xfrm>
        </p:spPr>
        <p:txBody>
          <a:bodyPr/>
          <a:lstStyle/>
          <a:p>
            <a:r>
              <a:rPr lang="en-US" sz="2800" dirty="0" smtClean="0"/>
              <a:t>Simulation Results:  Channel Model B &amp; E  </a:t>
            </a:r>
            <a:r>
              <a:rPr lang="en-US" sz="2800" dirty="0" err="1" smtClean="0"/>
              <a:t>LoS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  <p:sp>
        <p:nvSpPr>
          <p:cNvPr id="10" name="Content Placeholder 1"/>
          <p:cNvSpPr txBox="1">
            <a:spLocks/>
          </p:cNvSpPr>
          <p:nvPr/>
        </p:nvSpPr>
        <p:spPr bwMode="gray">
          <a:xfrm>
            <a:off x="755576" y="4869160"/>
            <a:ext cx="3456384" cy="1226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rtlCol="0" anchor="t" anchorCtr="0" compatLnSpc="1">
            <a:prstTxWarp prst="textNoShape">
              <a:avLst/>
            </a:prstTxWarp>
            <a:noAutofit/>
          </a:bodyPr>
          <a:lstStyle>
            <a:lvl1pPr marL="282575" indent="-228600" algn="l" defTabSz="457200" rtl="0" eaLnBrk="1" fontAlgn="base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accent4"/>
                </a:solidFill>
                <a:latin typeface="Arial"/>
                <a:ea typeface="+mn-ea"/>
                <a:cs typeface="Arial"/>
              </a:defRPr>
            </a:lvl1pPr>
            <a:lvl2pPr marL="509588" indent="-228600" algn="l" defTabSz="457200" rtl="0" eaLnBrk="1" fontAlgn="base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Arial" charset="0"/>
              <a:buChar char="−"/>
              <a:defRPr sz="200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2pPr>
            <a:lvl3pPr marL="742950" indent="-171450" algn="l" defTabSz="398463" rtl="0" eaLnBrk="1" fontAlgn="base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3pPr>
            <a:lvl4pPr marL="973138" indent="-176213" algn="l" defTabSz="457200" rtl="0" eaLnBrk="1" fontAlgn="base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Arial" charset="0"/>
              <a:buChar char="−"/>
              <a:defRPr sz="160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4pPr>
            <a:lvl5pPr marL="1200150" indent="-168275" algn="l" defTabSz="457200" rtl="0" eaLnBrk="1" fontAlgn="base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Arial" charset="0"/>
              <a:buChar char="•"/>
              <a:defRPr sz="140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>
                <a:solidFill>
                  <a:schemeClr val="tx1"/>
                </a:solidFill>
              </a:rPr>
              <a:t>Channel model B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Number of Antennas: 4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Linear Array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SNR = 20 dB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280988" lvl="1" indent="0">
              <a:buNone/>
            </a:pPr>
            <a:endParaRPr lang="en-US" sz="1400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 marL="53975" indent="0">
              <a:buNone/>
            </a:pPr>
            <a:endParaRPr lang="en-GB" dirty="0"/>
          </a:p>
        </p:txBody>
      </p:sp>
      <p:sp>
        <p:nvSpPr>
          <p:cNvPr id="9" name="Content Placeholder 1"/>
          <p:cNvSpPr txBox="1">
            <a:spLocks/>
          </p:cNvSpPr>
          <p:nvPr/>
        </p:nvSpPr>
        <p:spPr bwMode="gray">
          <a:xfrm>
            <a:off x="5004048" y="4796353"/>
            <a:ext cx="3456384" cy="1296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rtlCol="0" anchor="t" anchorCtr="0" compatLnSpc="1">
            <a:prstTxWarp prst="textNoShape">
              <a:avLst/>
            </a:prstTxWarp>
            <a:noAutofit/>
          </a:bodyPr>
          <a:lstStyle>
            <a:lvl1pPr marL="282575" indent="-228600" algn="l" defTabSz="457200" rtl="0" eaLnBrk="1" fontAlgn="base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accent4"/>
                </a:solidFill>
                <a:latin typeface="Arial"/>
                <a:ea typeface="+mn-ea"/>
                <a:cs typeface="Arial"/>
              </a:defRPr>
            </a:lvl1pPr>
            <a:lvl2pPr marL="509588" indent="-228600" algn="l" defTabSz="457200" rtl="0" eaLnBrk="1" fontAlgn="base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Arial" charset="0"/>
              <a:buChar char="−"/>
              <a:defRPr sz="200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2pPr>
            <a:lvl3pPr marL="742950" indent="-171450" algn="l" defTabSz="398463" rtl="0" eaLnBrk="1" fontAlgn="base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3pPr>
            <a:lvl4pPr marL="973138" indent="-176213" algn="l" defTabSz="457200" rtl="0" eaLnBrk="1" fontAlgn="base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Arial" charset="0"/>
              <a:buChar char="−"/>
              <a:defRPr sz="160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4pPr>
            <a:lvl5pPr marL="1200150" indent="-168275" algn="l" defTabSz="457200" rtl="0" eaLnBrk="1" fontAlgn="base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Arial" charset="0"/>
              <a:buChar char="•"/>
              <a:defRPr sz="140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>
                <a:solidFill>
                  <a:schemeClr val="tx1"/>
                </a:solidFill>
              </a:rPr>
              <a:t>Channel model E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Number of Antennas: 4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Linear Array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SNR = 20 dB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280988" lvl="1" indent="0">
              <a:buNone/>
            </a:pPr>
            <a:endParaRPr lang="en-US" sz="1400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 marL="53975" indent="0">
              <a:buNone/>
            </a:pPr>
            <a:endParaRPr lang="en-GB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816" y="1434546"/>
            <a:ext cx="4458192" cy="31465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1421442"/>
            <a:ext cx="4301299" cy="3225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Sabita Nahata, CSR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537750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26976"/>
          </a:xfrm>
        </p:spPr>
        <p:txBody>
          <a:bodyPr/>
          <a:lstStyle/>
          <a:p>
            <a:r>
              <a:rPr lang="fi-FI" dirty="0" smtClean="0"/>
              <a:t>IEEE 802.11n/ac Channel Model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114800" y="2969812"/>
            <a:ext cx="1847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8065" y="1196752"/>
            <a:ext cx="4054572" cy="2452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3006334"/>
              </p:ext>
            </p:extLst>
          </p:nvPr>
        </p:nvGraphicFramePr>
        <p:xfrm>
          <a:off x="4511052" y="3645024"/>
          <a:ext cx="4464499" cy="304800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664415"/>
                <a:gridCol w="470993"/>
                <a:gridCol w="369899"/>
                <a:gridCol w="369899"/>
                <a:gridCol w="369899"/>
                <a:gridCol w="369899"/>
                <a:gridCol w="369899"/>
                <a:gridCol w="369899"/>
                <a:gridCol w="369899"/>
                <a:gridCol w="369899"/>
                <a:gridCol w="369899"/>
              </a:tblGrid>
              <a:tr h="17209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Times New Roman"/>
                          <a:ea typeface="Times New Roman"/>
                        </a:rPr>
                        <a:t>Tap index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Times New Roman"/>
                          <a:ea typeface="Times New Roman"/>
                        </a:rPr>
                        <a:t>8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Times New Roman"/>
                          <a:ea typeface="Times New Roman"/>
                        </a:rPr>
                        <a:t>9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25813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Times New Roman"/>
                          <a:ea typeface="Times New Roman"/>
                        </a:rPr>
                        <a:t>Excess delay [ns]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Times New Roman"/>
                          <a:ea typeface="Times New Roman"/>
                        </a:rPr>
                        <a:t>10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Times New Roman"/>
                          <a:ea typeface="Times New Roman"/>
                        </a:rPr>
                        <a:t>20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Times New Roman"/>
                          <a:ea typeface="Times New Roman"/>
                        </a:rPr>
                        <a:t>30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Times New Roman"/>
                          <a:ea typeface="Times New Roman"/>
                        </a:rPr>
                        <a:t>40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Times New Roman"/>
                          <a:ea typeface="Times New Roman"/>
                        </a:rPr>
                        <a:t>50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Times New Roman"/>
                          <a:ea typeface="Times New Roman"/>
                        </a:rPr>
                        <a:t>60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Times New Roman"/>
                          <a:ea typeface="Times New Roman"/>
                        </a:rPr>
                        <a:t>70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Times New Roman"/>
                          <a:ea typeface="Times New Roman"/>
                        </a:rPr>
                        <a:t>80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2285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</a:rPr>
                        <a:t>Cluster 1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Times New Roman"/>
                          <a:ea typeface="Times New Roman"/>
                        </a:rPr>
                        <a:t>Power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Times New Roman"/>
                          <a:ea typeface="Times New Roman"/>
                        </a:rPr>
                        <a:t>[dB]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</a:rPr>
                        <a:t>-5.4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</a:rPr>
                        <a:t>-10.8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</a:rPr>
                        <a:t>-16.2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</a:rPr>
                        <a:t>-21.7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5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</a:rPr>
                        <a:t>AoA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Times New Roman"/>
                          <a:ea typeface="Times New Roman"/>
                        </a:rPr>
                        <a:t>AoA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Times New Roman"/>
                          <a:ea typeface="Times New Roman"/>
                        </a:rPr>
                        <a:t>[°]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Times New Roman"/>
                          <a:ea typeface="Times New Roman"/>
                        </a:rPr>
                        <a:t>4.3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</a:rPr>
                        <a:t>4.3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</a:rPr>
                        <a:t>4.3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</a:rPr>
                        <a:t>4.3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</a:rPr>
                        <a:t>4.3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5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</a:rPr>
                        <a:t>AS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</a:rPr>
                        <a:t>(receiver) 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Times New Roman"/>
                          <a:ea typeface="Times New Roman"/>
                        </a:rPr>
                        <a:t>AS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Times New Roman"/>
                          <a:ea typeface="Times New Roman"/>
                        </a:rPr>
                        <a:t>[°]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</a:rPr>
                        <a:t>14.4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</a:rPr>
                        <a:t>14.4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</a:rPr>
                        <a:t>14.4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</a:rPr>
                        <a:t>14.4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</a:rPr>
                        <a:t>14.4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5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</a:rPr>
                        <a:t>AoD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Times New Roman"/>
                          <a:ea typeface="Times New Roman"/>
                        </a:rPr>
                        <a:t>AoD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Times New Roman"/>
                          <a:ea typeface="Times New Roman"/>
                        </a:rPr>
                        <a:t>[°]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</a:rPr>
                        <a:t>225.1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</a:rPr>
                        <a:t>225.1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</a:rPr>
                        <a:t>225.1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</a:rPr>
                        <a:t>225.1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</a:rPr>
                        <a:t>225.1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5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</a:rPr>
                        <a:t>AS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</a:rPr>
                        <a:t>(transmitter)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Times New Roman"/>
                          <a:ea typeface="Times New Roman"/>
                        </a:rPr>
                        <a:t>AS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Times New Roman"/>
                          <a:ea typeface="Times New Roman"/>
                        </a:rPr>
                        <a:t>[°]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</a:rPr>
                        <a:t>14.4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</a:rPr>
                        <a:t>14.4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</a:rPr>
                        <a:t>14.4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</a:rPr>
                        <a:t>14.4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</a:rPr>
                        <a:t>14.4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</a:rPr>
                        <a:t>Cluster 2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Times New Roman"/>
                          <a:ea typeface="Times New Roman"/>
                        </a:rPr>
                        <a:t>Power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Times New Roman"/>
                          <a:ea typeface="Times New Roman"/>
                        </a:rPr>
                        <a:t>[dB]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</a:rPr>
                        <a:t>-3.2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</a:rPr>
                        <a:t>-6.3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</a:rPr>
                        <a:t>-9.4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</a:rPr>
                        <a:t>-12.5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</a:rPr>
                        <a:t>-15.6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</a:rPr>
                        <a:t>-18.7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</a:rPr>
                        <a:t>-21.8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2285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</a:rPr>
                        <a:t>AoA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Times New Roman"/>
                          <a:ea typeface="Times New Roman"/>
                        </a:rPr>
                        <a:t>AoA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Times New Roman"/>
                          <a:ea typeface="Times New Roman"/>
                        </a:rPr>
                        <a:t>[°]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</a:rPr>
                        <a:t>118.4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</a:rPr>
                        <a:t>118.4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</a:rPr>
                        <a:t>118.4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</a:rPr>
                        <a:t>118.4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</a:rPr>
                        <a:t>118.4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</a:rPr>
                        <a:t>118.4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</a:rPr>
                        <a:t>118.4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2285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</a:rPr>
                        <a:t>AS 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Times New Roman"/>
                          <a:ea typeface="Times New Roman"/>
                        </a:rPr>
                        <a:t>AS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Times New Roman"/>
                          <a:ea typeface="Times New Roman"/>
                        </a:rPr>
                        <a:t>[°]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</a:rPr>
                        <a:t>25.2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</a:rPr>
                        <a:t>25.2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</a:rPr>
                        <a:t>25.2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</a:rPr>
                        <a:t>25.2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</a:rPr>
                        <a:t>25.2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</a:rPr>
                        <a:t>25.2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</a:rPr>
                        <a:t>25.2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2285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</a:rPr>
                        <a:t>AoD 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Times New Roman"/>
                          <a:ea typeface="Times New Roman"/>
                        </a:rPr>
                        <a:t>AoD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Times New Roman"/>
                          <a:ea typeface="Times New Roman"/>
                        </a:rPr>
                        <a:t>[°]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</a:rPr>
                        <a:t>106.5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</a:rPr>
                        <a:t>106.5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</a:rPr>
                        <a:t>106.5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</a:rPr>
                        <a:t>106.5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</a:rPr>
                        <a:t>106.5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</a:rPr>
                        <a:t>106.5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</a:rPr>
                        <a:t>106.5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2285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</a:rPr>
                        <a:t>AS 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Times New Roman"/>
                          <a:ea typeface="Times New Roman"/>
                        </a:rPr>
                        <a:t>AS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Times New Roman"/>
                          <a:ea typeface="Times New Roman"/>
                        </a:rPr>
                        <a:t>[°]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</a:rPr>
                        <a:t>25.4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</a:rPr>
                        <a:t>25.4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</a:rPr>
                        <a:t>25.4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</a:rPr>
                        <a:t>25.4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</a:rPr>
                        <a:t>25.4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</a:rPr>
                        <a:t>25.4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Times New Roman"/>
                          <a:ea typeface="Times New Roman"/>
                        </a:rPr>
                        <a:t>25.4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</a:tbl>
          </a:graphicData>
        </a:graphic>
      </p:graphicFrame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228599" y="1340768"/>
            <a:ext cx="4499465" cy="4114800"/>
          </a:xfrm>
        </p:spPr>
        <p:txBody>
          <a:bodyPr/>
          <a:lstStyle/>
          <a:p>
            <a:r>
              <a:rPr lang="en-US" sz="1800" b="0" dirty="0" smtClean="0"/>
              <a:t>Only the first Tap of the channel impulse response has the source’s </a:t>
            </a:r>
            <a:r>
              <a:rPr lang="en-US" sz="1800" b="0" dirty="0" err="1" smtClean="0"/>
              <a:t>AoA</a:t>
            </a:r>
            <a:r>
              <a:rPr lang="en-US" sz="1800" b="0" dirty="0" smtClean="0"/>
              <a:t> information. </a:t>
            </a:r>
          </a:p>
          <a:p>
            <a:r>
              <a:rPr lang="en-US" sz="1800" b="0" dirty="0" smtClean="0"/>
              <a:t>Cluster 1 has a fixed </a:t>
            </a:r>
            <a:r>
              <a:rPr lang="en-US" sz="1800" b="0" dirty="0" err="1" smtClean="0"/>
              <a:t>AoA</a:t>
            </a:r>
            <a:r>
              <a:rPr lang="en-US" sz="1800" b="0" dirty="0" smtClean="0"/>
              <a:t> information which is used for all the taps of the cluster.</a:t>
            </a:r>
          </a:p>
          <a:p>
            <a:r>
              <a:rPr lang="en-US" sz="1800" b="0" dirty="0" smtClean="0"/>
              <a:t>As shown earlier the angular information of the source in the 11n channel models (B-F) is poor.</a:t>
            </a:r>
          </a:p>
          <a:p>
            <a:endParaRPr lang="en-US" sz="1800" dirty="0"/>
          </a:p>
          <a:p>
            <a:r>
              <a:rPr lang="en-US" sz="2000" dirty="0" smtClean="0"/>
              <a:t>NGP should develop the channel models for the use cases where </a:t>
            </a:r>
            <a:r>
              <a:rPr lang="en-US" sz="2000" dirty="0" err="1" smtClean="0"/>
              <a:t>AoA</a:t>
            </a:r>
            <a:r>
              <a:rPr lang="en-US" sz="2000" dirty="0" smtClean="0"/>
              <a:t> will work and would be applicable.</a:t>
            </a:r>
            <a:endParaRPr lang="en-US" sz="2000" dirty="0"/>
          </a:p>
        </p:txBody>
      </p:sp>
      <p:sp>
        <p:nvSpPr>
          <p:cNvPr id="12" name="Oval 11"/>
          <p:cNvSpPr/>
          <p:nvPr/>
        </p:nvSpPr>
        <p:spPr bwMode="auto">
          <a:xfrm>
            <a:off x="4355976" y="4149080"/>
            <a:ext cx="3600400" cy="648072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Sabita Nahata, CSR</a:t>
            </a: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4950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56999</TotalTime>
  <Words>942</Words>
  <Application>Microsoft Office PowerPoint</Application>
  <PresentationFormat>On-screen Show (4:3)</PresentationFormat>
  <Paragraphs>293</Paragraphs>
  <Slides>12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ACcord-Submission</vt:lpstr>
      <vt:lpstr>Document</vt:lpstr>
      <vt:lpstr>Preliminary Simulation Results for AoA Accuracy in 2.4 GHz using IEEE 802.11n channel models</vt:lpstr>
      <vt:lpstr>Background</vt:lpstr>
      <vt:lpstr>NGP Improvements from PAR</vt:lpstr>
      <vt:lpstr>What does AoA provide ?</vt:lpstr>
      <vt:lpstr>IEEE 802.11n/ac Channel Model</vt:lpstr>
      <vt:lpstr>IEEE 802.11n/ac Channel Model for SIMO </vt:lpstr>
      <vt:lpstr>LoS Wireless Channel Models in IEEE 802.11n</vt:lpstr>
      <vt:lpstr>Simulation Results:  Channel Model B &amp; E  LoS</vt:lpstr>
      <vt:lpstr>IEEE 802.11n/ac Channel Model </vt:lpstr>
      <vt:lpstr>Simulation Results:  Channel Model B &amp; E  LoS with higher LoS component</vt:lpstr>
      <vt:lpstr>Summary/Recommendations</vt:lpstr>
      <vt:lpstr>References</vt:lpstr>
    </vt:vector>
  </TitlesOfParts>
  <Company>CSR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ASAP FTA</dc:title>
  <dc:subject>Preliminary Simulation Results for AoA Accuracy in 2.4 GHz using IEEE 802.11n channel</dc:subject>
  <dc:creator>Raja Banerjea</dc:creator>
  <cp:lastModifiedBy>Raja Banerjea</cp:lastModifiedBy>
  <cp:revision>369</cp:revision>
  <cp:lastPrinted>1998-02-10T13:28:06Z</cp:lastPrinted>
  <dcterms:created xsi:type="dcterms:W3CDTF">2009-11-13T19:11:16Z</dcterms:created>
  <dcterms:modified xsi:type="dcterms:W3CDTF">2015-07-08T21:28:46Z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