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31" r:id="rId2"/>
    <p:sldId id="410" r:id="rId3"/>
    <p:sldId id="420" r:id="rId4"/>
    <p:sldId id="421" r:id="rId5"/>
    <p:sldId id="432" r:id="rId6"/>
    <p:sldId id="422" r:id="rId7"/>
    <p:sldId id="413" r:id="rId8"/>
    <p:sldId id="423" r:id="rId9"/>
    <p:sldId id="431" r:id="rId10"/>
    <p:sldId id="426" r:id="rId11"/>
    <p:sldId id="433" r:id="rId12"/>
    <p:sldId id="414" r:id="rId13"/>
    <p:sldId id="429" r:id="rId14"/>
    <p:sldId id="428" r:id="rId15"/>
    <p:sldId id="427" r:id="rId16"/>
    <p:sldId id="415" r:id="rId17"/>
    <p:sldId id="425" r:id="rId18"/>
    <p:sldId id="434"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FF85"/>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3" autoAdjust="0"/>
    <p:restoredTop sz="94660" autoAdjust="0"/>
  </p:normalViewPr>
  <p:slideViewPr>
    <p:cSldViewPr>
      <p:cViewPr varScale="1">
        <p:scale>
          <a:sx n="126" d="100"/>
          <a:sy n="126" d="100"/>
        </p:scale>
        <p:origin x="366" y="12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3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5894" y="204788"/>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802.11-12/1411r0</a:t>
            </a:r>
            <a:endParaRPr lang="en-GB" dirty="0"/>
          </a:p>
        </p:txBody>
      </p:sp>
      <p:sp>
        <p:nvSpPr>
          <p:cNvPr id="3075" name="Rectangle 3"/>
          <p:cNvSpPr>
            <a:spLocks noGrp="1" noChangeArrowheads="1"/>
          </p:cNvSpPr>
          <p:nvPr>
            <p:ph type="dt" sz="quarter" idx="1"/>
          </p:nvPr>
        </p:nvSpPr>
        <p:spPr bwMode="auto">
          <a:xfrm>
            <a:off x="682625" y="204788"/>
            <a:ext cx="7133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smtClean="0"/>
              <a:t>Nov 2012</a:t>
            </a:r>
            <a:endParaRPr lang="en-GB" dirty="0"/>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Andrew Myles, Cisco</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t>Page </a:t>
            </a:r>
            <a:fld id="{985B37E1-8207-4EF8-8E98-753A3354A8DA}" type="slidenum">
              <a:rPr lang="en-GB"/>
              <a:pPr>
                <a:defRPr/>
              </a:pPr>
              <a:t>‹#›</a:t>
            </a:fld>
            <a:endParaRPr lang="en-GB"/>
          </a:p>
        </p:txBody>
      </p:sp>
      <p:sp>
        <p:nvSpPr>
          <p:cNvPr id="3078"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3079" name="Rectangle 7"/>
          <p:cNvSpPr>
            <a:spLocks noChangeArrowheads="1"/>
          </p:cNvSpPr>
          <p:nvPr/>
        </p:nvSpPr>
        <p:spPr bwMode="auto">
          <a:xfrm>
            <a:off x="681038" y="9612313"/>
            <a:ext cx="711200" cy="182562"/>
          </a:xfrm>
          <a:prstGeom prst="rect">
            <a:avLst/>
          </a:prstGeom>
          <a:noFill/>
          <a:ln w="9525">
            <a:noFill/>
            <a:miter lim="800000"/>
            <a:headEnd/>
            <a:tailEnd/>
          </a:ln>
          <a:effectLst/>
        </p:spPr>
        <p:txBody>
          <a:bodyPr wrap="none" lIns="0" tIns="0" rIns="0" bIns="0">
            <a:spAutoFit/>
          </a:bodyPr>
          <a:lstStyle/>
          <a:p>
            <a:pPr defTabSz="933450">
              <a:defRPr/>
            </a:pPr>
            <a:r>
              <a:rPr lang="en-GB"/>
              <a:t>Submission</a:t>
            </a:r>
          </a:p>
        </p:txBody>
      </p:sp>
      <p:sp>
        <p:nvSpPr>
          <p:cNvPr id="3080"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Tree>
    <p:extLst>
      <p:ext uri="{BB962C8B-B14F-4D97-AF65-F5344CB8AC3E}">
        <p14:creationId xmlns:p14="http://schemas.microsoft.com/office/powerpoint/2010/main" val="33151170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8757" y="120650"/>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smtClean="0"/>
              <a:t>doc.: IEEE 802.11-12/1411r0</a:t>
            </a:r>
            <a:endParaRPr lang="en-GB" dirty="0"/>
          </a:p>
        </p:txBody>
      </p:sp>
      <p:sp>
        <p:nvSpPr>
          <p:cNvPr id="2051" name="Rectangle 3"/>
          <p:cNvSpPr>
            <a:spLocks noGrp="1" noChangeArrowheads="1"/>
          </p:cNvSpPr>
          <p:nvPr>
            <p:ph type="dt" idx="1"/>
          </p:nvPr>
        </p:nvSpPr>
        <p:spPr bwMode="auto">
          <a:xfrm>
            <a:off x="641350" y="120650"/>
            <a:ext cx="7133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AU" dirty="0" smtClean="0"/>
              <a:t>Nov 2012</a:t>
            </a:r>
            <a:endParaRPr lang="en-GB" dirty="0"/>
          </a:p>
        </p:txBody>
      </p:sp>
      <p:sp>
        <p:nvSpPr>
          <p:cNvPr id="10244"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Andrew Myles, Cisco</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Page </a:t>
            </a:r>
            <a:fld id="{54248732-CD16-416F-820C-F8F0BB28EAFD}" type="slidenum">
              <a:rPr lang="en-GB"/>
              <a:pPr>
                <a:defRPr/>
              </a:pPr>
              <a:t>‹#›</a:t>
            </a:fld>
            <a:endParaRPr lang="en-GB"/>
          </a:p>
        </p:txBody>
      </p:sp>
      <p:sp>
        <p:nvSpPr>
          <p:cNvPr id="2056" name="Rectangle 8"/>
          <p:cNvSpPr>
            <a:spLocks noChangeArrowheads="1"/>
          </p:cNvSpPr>
          <p:nvPr/>
        </p:nvSpPr>
        <p:spPr bwMode="auto">
          <a:xfrm>
            <a:off x="709613" y="9615488"/>
            <a:ext cx="711200" cy="182562"/>
          </a:xfrm>
          <a:prstGeom prst="rect">
            <a:avLst/>
          </a:prstGeom>
          <a:noFill/>
          <a:ln w="9525">
            <a:noFill/>
            <a:miter lim="800000"/>
            <a:headEnd/>
            <a:tailEnd/>
          </a:ln>
          <a:effectLst/>
        </p:spPr>
        <p:txBody>
          <a:bodyPr wrap="none" lIns="0" tIns="0" rIns="0" bIns="0">
            <a:spAutoFit/>
          </a:bodyPr>
          <a:lstStyle/>
          <a:p>
            <a:pPr>
              <a:defRPr/>
            </a:pPr>
            <a:r>
              <a:rPr lang="en-GB"/>
              <a:t>Submission</a:t>
            </a:r>
          </a:p>
        </p:txBody>
      </p:sp>
      <p:sp>
        <p:nvSpPr>
          <p:cNvPr id="2057"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2058"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Tree>
    <p:extLst>
      <p:ext uri="{BB962C8B-B14F-4D97-AF65-F5344CB8AC3E}">
        <p14:creationId xmlns:p14="http://schemas.microsoft.com/office/powerpoint/2010/main" val="4919281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GB" smtClean="0"/>
              <a:t>doc.: IEEE 802.11-10/0673r0</a:t>
            </a:r>
          </a:p>
        </p:txBody>
      </p:sp>
      <p:sp>
        <p:nvSpPr>
          <p:cNvPr id="11267" name="Rectangle 3"/>
          <p:cNvSpPr>
            <a:spLocks noGrp="1" noChangeArrowheads="1"/>
          </p:cNvSpPr>
          <p:nvPr>
            <p:ph type="dt" sz="quarter" idx="1"/>
          </p:nvPr>
        </p:nvSpPr>
        <p:spPr>
          <a:xfrm>
            <a:off x="641350" y="120650"/>
            <a:ext cx="732573" cy="215444"/>
          </a:xfrm>
          <a:noFill/>
        </p:spPr>
        <p:txBody>
          <a:bodyPr/>
          <a:lstStyle/>
          <a:p>
            <a:r>
              <a:rPr lang="en-US" dirty="0" smtClean="0"/>
              <a:t>July 2010</a:t>
            </a:r>
            <a:endParaRPr lang="en-GB" dirty="0" smtClean="0"/>
          </a:p>
        </p:txBody>
      </p:sp>
      <p:sp>
        <p:nvSpPr>
          <p:cNvPr id="11268" name="Rectangle 6"/>
          <p:cNvSpPr>
            <a:spLocks noGrp="1" noChangeArrowheads="1"/>
          </p:cNvSpPr>
          <p:nvPr>
            <p:ph type="ftr" sz="quarter" idx="4"/>
          </p:nvPr>
        </p:nvSpPr>
        <p:spPr>
          <a:noFill/>
        </p:spPr>
        <p:txBody>
          <a:bodyPr/>
          <a:lstStyle/>
          <a:p>
            <a:pPr lvl="4"/>
            <a:r>
              <a:rPr lang="en-GB" smtClean="0"/>
              <a:t>Andrew Myles, Cisco</a:t>
            </a:r>
          </a:p>
        </p:txBody>
      </p:sp>
      <p:sp>
        <p:nvSpPr>
          <p:cNvPr id="11269" name="Rectangle 7"/>
          <p:cNvSpPr>
            <a:spLocks noGrp="1" noChangeArrowheads="1"/>
          </p:cNvSpPr>
          <p:nvPr>
            <p:ph type="sldNum" sz="quarter" idx="5"/>
          </p:nvPr>
        </p:nvSpPr>
        <p:spPr>
          <a:noFill/>
        </p:spPr>
        <p:txBody>
          <a:bodyPr/>
          <a:lstStyle/>
          <a:p>
            <a:r>
              <a:rPr lang="en-GB" smtClean="0"/>
              <a:t>Page </a:t>
            </a:r>
            <a:fld id="{7F3AA8F3-0F4A-45BA-A64F-0DDB9B568E98}" type="slidenum">
              <a:rPr lang="en-GB" smtClean="0"/>
              <a:pPr/>
              <a:t>1</a:t>
            </a:fld>
            <a:endParaRPr lang="en-GB" smtClean="0"/>
          </a:p>
        </p:txBody>
      </p:sp>
      <p:sp>
        <p:nvSpPr>
          <p:cNvPr id="11270" name="Rectangle 2"/>
          <p:cNvSpPr>
            <a:spLocks noGrp="1" noRot="1" noChangeAspect="1" noChangeArrowheads="1" noTextEdit="1"/>
          </p:cNvSpPr>
          <p:nvPr>
            <p:ph type="sldImg"/>
          </p:nvPr>
        </p:nvSpPr>
        <p:spPr>
          <a:xfrm>
            <a:off x="922338" y="750888"/>
            <a:ext cx="4949825" cy="3711575"/>
          </a:xfrm>
          <a:ln/>
        </p:spPr>
      </p:sp>
      <p:sp>
        <p:nvSpPr>
          <p:cNvPr id="112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110270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5" name="Rectangle 5"/>
          <p:cNvSpPr>
            <a:spLocks noGrp="1" noChangeArrowheads="1"/>
          </p:cNvSpPr>
          <p:nvPr>
            <p:ph type="ftr" sz="quarter" idx="11"/>
          </p:nvPr>
        </p:nvSpPr>
        <p:spPr>
          <a:xfrm>
            <a:off x="6999591" y="6475413"/>
            <a:ext cx="1544334" cy="184666"/>
          </a:xfrm>
          <a:ln/>
        </p:spPr>
        <p:txBody>
          <a:bodyPr/>
          <a:lstStyle>
            <a:lvl1pPr>
              <a:defRPr/>
            </a:lvl1pPr>
          </a:lstStyle>
          <a:p>
            <a:pPr>
              <a:defRPr/>
            </a:pPr>
            <a:r>
              <a:rPr lang="en-GB" dirty="0" smtClean="0"/>
              <a:t>Tim Godfrey, EPRI, et al</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2256CE73-E7A4-4616-B4D0-747A45A65910}"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ftr" sz="quarter" idx="11"/>
          </p:nvPr>
        </p:nvSpPr>
        <p:spPr>
          <a:xfrm>
            <a:off x="6999591" y="6475413"/>
            <a:ext cx="1544334" cy="184666"/>
          </a:xfrm>
          <a:ln/>
        </p:spPr>
        <p:txBody>
          <a:bodyPr/>
          <a:lstStyle>
            <a:lvl1pPr>
              <a:defRPr/>
            </a:lvl1pPr>
          </a:lstStyle>
          <a:p>
            <a:pPr>
              <a:defRPr/>
            </a:pPr>
            <a:r>
              <a:rPr lang="en-GB" dirty="0" smtClean="0"/>
              <a:t>Tim Godfrey, EPRI, et al</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43190CD6-18F2-44F1-A379-0C51A15702FA}" type="slidenum">
              <a:rPr lang="en-GB"/>
              <a:pPr>
                <a:defRPr/>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9" name="Rectangle 5"/>
          <p:cNvSpPr>
            <a:spLocks noGrp="1" noChangeArrowheads="1"/>
          </p:cNvSpPr>
          <p:nvPr>
            <p:ph type="ftr" sz="quarter" idx="3"/>
          </p:nvPr>
        </p:nvSpPr>
        <p:spPr bwMode="auto">
          <a:xfrm>
            <a:off x="6999591" y="6475413"/>
            <a:ext cx="154433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Tim Godfrey, EPRI, et al</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1E0ACB48-4140-472E-B12B-3AC085329595}" type="slidenum">
              <a:rPr lang="en-GB"/>
              <a:pPr>
                <a:defRPr/>
              </a:pPr>
              <a:t>‹#›</a:t>
            </a:fld>
            <a:endParaRPr lang="en-GB"/>
          </a:p>
        </p:txBody>
      </p:sp>
      <p:sp>
        <p:nvSpPr>
          <p:cNvPr id="1031" name="Rectangle 7"/>
          <p:cNvSpPr>
            <a:spLocks noChangeArrowheads="1"/>
          </p:cNvSpPr>
          <p:nvPr/>
        </p:nvSpPr>
        <p:spPr bwMode="auto">
          <a:xfrm>
            <a:off x="5162490" y="334963"/>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GB" sz="1800" b="1" dirty="0"/>
              <a:t>doc.: IEEE </a:t>
            </a:r>
            <a:r>
              <a:rPr lang="en-GB" sz="1800" b="1" dirty="0" smtClean="0"/>
              <a:t>802.11-15/0775r0</a:t>
            </a:r>
            <a:endParaRPr lang="en-GB"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GB"/>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11" name="Rectangle 7"/>
          <p:cNvSpPr>
            <a:spLocks noChangeArrowheads="1"/>
          </p:cNvSpPr>
          <p:nvPr userDrawn="1"/>
        </p:nvSpPr>
        <p:spPr bwMode="auto">
          <a:xfrm>
            <a:off x="251520" y="332656"/>
            <a:ext cx="1404231" cy="276999"/>
          </a:xfrm>
          <a:prstGeom prst="rect">
            <a:avLst/>
          </a:prstGeom>
          <a:noFill/>
          <a:ln w="9525">
            <a:noFill/>
            <a:miter lim="800000"/>
            <a:headEnd/>
            <a:tailEnd/>
          </a:ln>
          <a:effectLst/>
        </p:spPr>
        <p:txBody>
          <a:bodyPr wrap="none" lIns="0" tIns="0" rIns="0" bIns="0" anchor="b">
            <a:spAutoFit/>
          </a:bodyPr>
          <a:lstStyle/>
          <a:p>
            <a:pPr marL="457200" lvl="4" algn="l">
              <a:defRPr/>
            </a:pPr>
            <a:r>
              <a:rPr lang="en-GB" sz="1800" b="1" dirty="0" smtClean="0"/>
              <a:t>July 2015</a:t>
            </a:r>
            <a:endParaRPr lang="en-GB" sz="1800" b="1"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685800" y="1426096"/>
            <a:ext cx="7772400" cy="1066800"/>
          </a:xfrm>
          <a:noFill/>
        </p:spPr>
        <p:txBody>
          <a:bodyPr/>
          <a:lstStyle/>
          <a:p>
            <a:r>
              <a:rPr lang="en-GB" dirty="0" smtClean="0"/>
              <a:t>Integrated Long Range Low Power Operation for IoT</a:t>
            </a:r>
          </a:p>
        </p:txBody>
      </p:sp>
      <p:sp>
        <p:nvSpPr>
          <p:cNvPr id="1031" name="Rectangle 4"/>
          <p:cNvSpPr>
            <a:spLocks noGrp="1" noChangeArrowheads="1"/>
          </p:cNvSpPr>
          <p:nvPr>
            <p:ph idx="1"/>
          </p:nvPr>
        </p:nvSpPr>
        <p:spPr>
          <a:xfrm>
            <a:off x="685800" y="3284984"/>
            <a:ext cx="7772400" cy="2811016"/>
          </a:xfrm>
          <a:noFill/>
        </p:spPr>
        <p:txBody>
          <a:bodyPr/>
          <a:lstStyle/>
          <a:p>
            <a:pPr algn="ctr">
              <a:buFontTx/>
              <a:buNone/>
            </a:pPr>
            <a:r>
              <a:rPr lang="en-GB" sz="2000" dirty="0" smtClean="0"/>
              <a:t>Date:</a:t>
            </a:r>
            <a:r>
              <a:rPr lang="en-GB" sz="2000" b="0" dirty="0" smtClean="0"/>
              <a:t> 2015-07-15</a:t>
            </a:r>
          </a:p>
        </p:txBody>
      </p:sp>
      <p:sp>
        <p:nvSpPr>
          <p:cNvPr id="1029" name="Slide Number Placeholder 5"/>
          <p:cNvSpPr>
            <a:spLocks noGrp="1"/>
          </p:cNvSpPr>
          <p:nvPr>
            <p:ph type="sldNum" sz="quarter" idx="12"/>
          </p:nvPr>
        </p:nvSpPr>
        <p:spPr>
          <a:noFill/>
        </p:spPr>
        <p:txBody>
          <a:bodyPr/>
          <a:lstStyle/>
          <a:p>
            <a:r>
              <a:rPr lang="en-GB" smtClean="0"/>
              <a:t>Slide </a:t>
            </a:r>
            <a:fld id="{5C54AB6B-C76C-43C0-8CF9-4AA7315BEFF1}" type="slidenum">
              <a:rPr lang="en-GB" smtClean="0"/>
              <a:pPr/>
              <a:t>1</a:t>
            </a:fld>
            <a:endParaRPr lang="en-GB" smtClean="0"/>
          </a:p>
        </p:txBody>
      </p:sp>
      <p:sp>
        <p:nvSpPr>
          <p:cNvPr id="1032" name="Rectangle 6"/>
          <p:cNvSpPr>
            <a:spLocks noChangeArrowheads="1"/>
          </p:cNvSpPr>
          <p:nvPr/>
        </p:nvSpPr>
        <p:spPr bwMode="auto">
          <a:xfrm>
            <a:off x="683568" y="34290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b="1" dirty="0" smtClean="0"/>
              <a:t>Author:</a:t>
            </a:r>
            <a:endParaRPr lang="en-GB" sz="2000" dirty="0"/>
          </a:p>
        </p:txBody>
      </p:sp>
      <p:graphicFrame>
        <p:nvGraphicFramePr>
          <p:cNvPr id="8" name="Object 11"/>
          <p:cNvGraphicFramePr>
            <a:graphicFrameLocks noChangeAspect="1"/>
          </p:cNvGraphicFramePr>
          <p:nvPr>
            <p:extLst>
              <p:ext uri="{D42A27DB-BD31-4B8C-83A1-F6EECF244321}">
                <p14:modId xmlns:p14="http://schemas.microsoft.com/office/powerpoint/2010/main" val="3138328940"/>
              </p:ext>
            </p:extLst>
          </p:nvPr>
        </p:nvGraphicFramePr>
        <p:xfrm>
          <a:off x="457200" y="3888431"/>
          <a:ext cx="8399451" cy="2492897"/>
        </p:xfrm>
        <a:graphic>
          <a:graphicData uri="http://schemas.openxmlformats.org/presentationml/2006/ole">
            <mc:AlternateContent xmlns:mc="http://schemas.openxmlformats.org/markup-compatibility/2006">
              <mc:Choice xmlns:v="urn:schemas-microsoft-com:vml" Requires="v">
                <p:oleObj spid="_x0000_s1200" name="Document" r:id="rId4" imgW="8324914" imgH="2597358" progId="Word.Document.8">
                  <p:embed/>
                </p:oleObj>
              </mc:Choice>
              <mc:Fallback>
                <p:oleObj name="Document" r:id="rId4" imgW="8324914" imgH="2597358" progId="Word.Document.8">
                  <p:embed/>
                  <p:pic>
                    <p:nvPicPr>
                      <p:cNvPr id="0" name="Picture 10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888431"/>
                        <a:ext cx="8399451" cy="24928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28800"/>
            <a:ext cx="7772400" cy="4467200"/>
          </a:xfrm>
        </p:spPr>
        <p:txBody>
          <a:bodyPr/>
          <a:lstStyle/>
          <a:p>
            <a:r>
              <a:rPr lang="en-US" dirty="0" smtClean="0"/>
              <a:t>LRLP operation can be parameterized to optimize for range or power, depending on use case and link</a:t>
            </a:r>
          </a:p>
          <a:p>
            <a:pPr lvl="1"/>
            <a:r>
              <a:rPr lang="en-US" sz="1600" dirty="0" smtClean="0"/>
              <a:t>Provides benefits even at limits: e.g. even at the “low power” end, the range is better than legacy, and the power is lower than legacy at the “higher power” end.</a:t>
            </a:r>
          </a:p>
          <a:p>
            <a:pPr lvl="1"/>
            <a:endParaRPr lang="en-US" dirty="0"/>
          </a:p>
        </p:txBody>
      </p:sp>
      <p:sp>
        <p:nvSpPr>
          <p:cNvPr id="4" name="Footer Placeholder 3"/>
          <p:cNvSpPr>
            <a:spLocks noGrp="1"/>
          </p:cNvSpPr>
          <p:nvPr>
            <p:ph type="ftr" sz="quarter" idx="11"/>
          </p:nvPr>
        </p:nvSpPr>
        <p:spPr/>
        <p:txBody>
          <a:bodyPr/>
          <a:lstStyle/>
          <a:p>
            <a:pPr>
              <a:defRPr/>
            </a:pPr>
            <a:r>
              <a:rPr lang="en-GB" smtClean="0"/>
              <a:t>Tim Godfrey, EPRI</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43190CD6-18F2-44F1-A379-0C51A15702FA}" type="slidenum">
              <a:rPr lang="en-GB" smtClean="0"/>
              <a:pPr>
                <a:defRPr/>
              </a:pPr>
              <a:t>10</a:t>
            </a:fld>
            <a:endParaRPr lang="en-GB"/>
          </a:p>
        </p:txBody>
      </p:sp>
      <p:sp>
        <p:nvSpPr>
          <p:cNvPr id="6" name="Title 1"/>
          <p:cNvSpPr>
            <a:spLocks noGrp="1"/>
          </p:cNvSpPr>
          <p:nvPr>
            <p:ph type="title"/>
          </p:nvPr>
        </p:nvSpPr>
        <p:spPr/>
        <p:txBody>
          <a:bodyPr/>
          <a:lstStyle/>
          <a:p>
            <a:r>
              <a:rPr lang="en-US" dirty="0" smtClean="0">
                <a:solidFill>
                  <a:srgbClr val="0070C0"/>
                </a:solidFill>
              </a:rPr>
              <a:t>Long Range / Low Power Optimization</a:t>
            </a:r>
            <a:endParaRPr lang="en-US" dirty="0">
              <a:solidFill>
                <a:srgbClr val="0070C0"/>
              </a:solidFill>
            </a:endParaRPr>
          </a:p>
        </p:txBody>
      </p:sp>
      <p:sp>
        <p:nvSpPr>
          <p:cNvPr id="7" name="Rectangle 6"/>
          <p:cNvSpPr/>
          <p:nvPr/>
        </p:nvSpPr>
        <p:spPr bwMode="auto">
          <a:xfrm>
            <a:off x="899592" y="3356992"/>
            <a:ext cx="6552728" cy="266429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Left-Right Arrow 7"/>
          <p:cNvSpPr/>
          <p:nvPr/>
        </p:nvSpPr>
        <p:spPr bwMode="auto">
          <a:xfrm rot="20434605">
            <a:off x="891634" y="4518325"/>
            <a:ext cx="6607026" cy="438652"/>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Parameter</a:t>
            </a:r>
            <a:r>
              <a:rPr kumimoji="0" lang="en-US" sz="1200" b="0" i="0" u="none" strike="noStrike" cap="none" normalizeH="0" dirty="0" smtClean="0">
                <a:ln>
                  <a:noFill/>
                </a:ln>
                <a:solidFill>
                  <a:schemeClr val="tx1"/>
                </a:solidFill>
                <a:effectLst/>
                <a:latin typeface="Times New Roman" pitchFamily="18" charset="0"/>
              </a:rPr>
              <a:t> Variations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 name="TextBox 8"/>
          <p:cNvSpPr txBox="1"/>
          <p:nvPr/>
        </p:nvSpPr>
        <p:spPr>
          <a:xfrm>
            <a:off x="6156176" y="3068960"/>
            <a:ext cx="1353256" cy="338554"/>
          </a:xfrm>
          <a:prstGeom prst="rect">
            <a:avLst/>
          </a:prstGeom>
          <a:noFill/>
        </p:spPr>
        <p:txBody>
          <a:bodyPr wrap="none" rtlCol="0">
            <a:spAutoFit/>
          </a:bodyPr>
          <a:lstStyle>
            <a:defPPr>
              <a:defRPr lang="en-GB"/>
            </a:defPPr>
            <a:lvl1pPr>
              <a:defRPr sz="1600"/>
            </a:lvl1pPr>
          </a:lstStyle>
          <a:p>
            <a:r>
              <a:rPr lang="en-US" dirty="0" smtClean="0"/>
              <a:t>Longer </a:t>
            </a:r>
            <a:r>
              <a:rPr lang="en-US" dirty="0"/>
              <a:t>Range</a:t>
            </a:r>
          </a:p>
        </p:txBody>
      </p:sp>
      <p:sp>
        <p:nvSpPr>
          <p:cNvPr id="10" name="TextBox 9"/>
          <p:cNvSpPr txBox="1"/>
          <p:nvPr/>
        </p:nvSpPr>
        <p:spPr>
          <a:xfrm>
            <a:off x="827584" y="3090446"/>
            <a:ext cx="1366080" cy="338554"/>
          </a:xfrm>
          <a:prstGeom prst="rect">
            <a:avLst/>
          </a:prstGeom>
          <a:noFill/>
        </p:spPr>
        <p:txBody>
          <a:bodyPr wrap="none" rtlCol="0">
            <a:spAutoFit/>
          </a:bodyPr>
          <a:lstStyle/>
          <a:p>
            <a:r>
              <a:rPr lang="en-US" sz="1600" dirty="0" smtClean="0"/>
              <a:t>Shorter Range</a:t>
            </a:r>
            <a:endParaRPr lang="en-US" sz="1600" dirty="0"/>
          </a:p>
        </p:txBody>
      </p:sp>
      <p:sp>
        <p:nvSpPr>
          <p:cNvPr id="11" name="TextBox 10"/>
          <p:cNvSpPr txBox="1"/>
          <p:nvPr/>
        </p:nvSpPr>
        <p:spPr>
          <a:xfrm>
            <a:off x="7380312" y="3284984"/>
            <a:ext cx="1330814" cy="338554"/>
          </a:xfrm>
          <a:prstGeom prst="rect">
            <a:avLst/>
          </a:prstGeom>
          <a:noFill/>
        </p:spPr>
        <p:txBody>
          <a:bodyPr wrap="none" rtlCol="0">
            <a:spAutoFit/>
          </a:bodyPr>
          <a:lstStyle>
            <a:defPPr>
              <a:defRPr lang="en-GB"/>
            </a:defPPr>
            <a:lvl1pPr>
              <a:defRPr sz="1600"/>
            </a:lvl1pPr>
          </a:lstStyle>
          <a:p>
            <a:r>
              <a:rPr lang="en-US" dirty="0"/>
              <a:t>Higher Power</a:t>
            </a:r>
          </a:p>
        </p:txBody>
      </p:sp>
      <p:sp>
        <p:nvSpPr>
          <p:cNvPr id="12" name="TextBox 11"/>
          <p:cNvSpPr txBox="1"/>
          <p:nvPr/>
        </p:nvSpPr>
        <p:spPr>
          <a:xfrm>
            <a:off x="7380312" y="5733256"/>
            <a:ext cx="1295547" cy="338554"/>
          </a:xfrm>
          <a:prstGeom prst="rect">
            <a:avLst/>
          </a:prstGeom>
          <a:noFill/>
        </p:spPr>
        <p:txBody>
          <a:bodyPr wrap="none" rtlCol="0">
            <a:spAutoFit/>
          </a:bodyPr>
          <a:lstStyle>
            <a:defPPr>
              <a:defRPr lang="en-GB"/>
            </a:defPPr>
            <a:lvl1pPr>
              <a:defRPr sz="1600"/>
            </a:lvl1pPr>
          </a:lstStyle>
          <a:p>
            <a:r>
              <a:rPr lang="en-US" dirty="0"/>
              <a:t>Lower Power</a:t>
            </a:r>
          </a:p>
        </p:txBody>
      </p:sp>
    </p:spTree>
    <p:extLst>
      <p:ext uri="{BB962C8B-B14F-4D97-AF65-F5344CB8AC3E}">
        <p14:creationId xmlns:p14="http://schemas.microsoft.com/office/powerpoint/2010/main" val="2185671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46640" cy="3968080"/>
          </a:xfrm>
        </p:spPr>
        <p:txBody>
          <a:bodyPr>
            <a:normAutofit fontScale="85000" lnSpcReduction="10000"/>
          </a:bodyPr>
          <a:lstStyle/>
          <a:p>
            <a:r>
              <a:rPr lang="en-US" dirty="0" smtClean="0"/>
              <a:t>A reduced channel width for LRLP may be effective to accomplish both goals of long range and lower power.</a:t>
            </a:r>
          </a:p>
          <a:p>
            <a:pPr lvl="1"/>
            <a:r>
              <a:rPr lang="en-US" dirty="0" smtClean="0"/>
              <a:t>2 MHz is a basic channel width for 802.11ah</a:t>
            </a:r>
          </a:p>
          <a:p>
            <a:pPr lvl="1"/>
            <a:r>
              <a:rPr lang="en-US" dirty="0" smtClean="0"/>
              <a:t>2 MHz is proposed as 802.11ax UL-OFDMA </a:t>
            </a:r>
            <a:r>
              <a:rPr lang="en-US" dirty="0"/>
              <a:t>allocation block </a:t>
            </a:r>
            <a:r>
              <a:rPr lang="en-US" baseline="30000" dirty="0"/>
              <a:t>[1]</a:t>
            </a:r>
            <a:r>
              <a:rPr lang="en-US" dirty="0"/>
              <a:t> </a:t>
            </a:r>
            <a:endParaRPr lang="en-US" dirty="0" smtClean="0"/>
          </a:p>
          <a:p>
            <a:endParaRPr lang="en-US" dirty="0" smtClean="0"/>
          </a:p>
          <a:p>
            <a:r>
              <a:rPr lang="en-US" dirty="0" smtClean="0"/>
              <a:t>APs and Full-function STAs support both 2 MHz and 20 MHz</a:t>
            </a:r>
          </a:p>
          <a:p>
            <a:endParaRPr lang="en-US" dirty="0" smtClean="0"/>
          </a:p>
          <a:p>
            <a:r>
              <a:rPr lang="en-US" dirty="0" smtClean="0"/>
              <a:t>LRLP-only STA may be designed with a total receiver BW of 2 MHz</a:t>
            </a:r>
          </a:p>
          <a:p>
            <a:pPr lvl="1"/>
            <a:r>
              <a:rPr lang="en-US" dirty="0" smtClean="0"/>
              <a:t>Power </a:t>
            </a:r>
            <a:r>
              <a:rPr lang="en-US" dirty="0"/>
              <a:t>consumption benefits come from the ELIMINATION of the requirement to receive in a 20MHz (or wider) channel far more than from the ABILITY to receive in a 2MHz channel.  </a:t>
            </a:r>
            <a:endParaRPr lang="en-US" dirty="0" smtClean="0"/>
          </a:p>
          <a:p>
            <a:pPr lvl="1"/>
            <a:r>
              <a:rPr lang="en-US" dirty="0" smtClean="0"/>
              <a:t>Adding </a:t>
            </a:r>
            <a:r>
              <a:rPr lang="en-US" dirty="0"/>
              <a:t>a 2MHz mode to an </a:t>
            </a:r>
            <a:r>
              <a:rPr lang="en-US" dirty="0" smtClean="0"/>
              <a:t>OFDM PHY </a:t>
            </a:r>
            <a:r>
              <a:rPr lang="en-US" dirty="0"/>
              <a:t>would not meet this objective.</a:t>
            </a:r>
          </a:p>
        </p:txBody>
      </p:sp>
      <p:sp>
        <p:nvSpPr>
          <p:cNvPr id="4" name="Footer Placeholder 3"/>
          <p:cNvSpPr>
            <a:spLocks noGrp="1"/>
          </p:cNvSpPr>
          <p:nvPr>
            <p:ph type="ftr" sz="quarter" idx="11"/>
          </p:nvPr>
        </p:nvSpPr>
        <p:spPr/>
        <p:txBody>
          <a:bodyPr/>
          <a:lstStyle/>
          <a:p>
            <a:pPr>
              <a:defRPr/>
            </a:pPr>
            <a:r>
              <a:rPr lang="en-GB" smtClean="0"/>
              <a:t>Tim Godfrey, EPRI, et al</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43190CD6-18F2-44F1-A379-0C51A15702FA}" type="slidenum">
              <a:rPr lang="en-GB" smtClean="0"/>
              <a:pPr>
                <a:defRPr/>
              </a:pPr>
              <a:t>11</a:t>
            </a:fld>
            <a:endParaRPr lang="en-GB"/>
          </a:p>
        </p:txBody>
      </p:sp>
      <p:sp>
        <p:nvSpPr>
          <p:cNvPr id="6" name="Title 1"/>
          <p:cNvSpPr>
            <a:spLocks noGrp="1"/>
          </p:cNvSpPr>
          <p:nvPr>
            <p:ph type="title"/>
          </p:nvPr>
        </p:nvSpPr>
        <p:spPr/>
        <p:txBody>
          <a:bodyPr/>
          <a:lstStyle/>
          <a:p>
            <a:r>
              <a:rPr lang="en-US" dirty="0" smtClean="0">
                <a:solidFill>
                  <a:srgbClr val="0070C0"/>
                </a:solidFill>
              </a:rPr>
              <a:t>Consider benefits of narrower channel</a:t>
            </a:r>
            <a:endParaRPr lang="en-US" dirty="0">
              <a:solidFill>
                <a:srgbClr val="0070C0"/>
              </a:solidFill>
            </a:endParaRPr>
          </a:p>
        </p:txBody>
      </p:sp>
      <p:sp>
        <p:nvSpPr>
          <p:cNvPr id="11" name="TextBox 10"/>
          <p:cNvSpPr txBox="1"/>
          <p:nvPr/>
        </p:nvSpPr>
        <p:spPr>
          <a:xfrm>
            <a:off x="899592" y="6237312"/>
            <a:ext cx="4736746" cy="276999"/>
          </a:xfrm>
          <a:prstGeom prst="rect">
            <a:avLst/>
          </a:prstGeom>
          <a:noFill/>
        </p:spPr>
        <p:txBody>
          <a:bodyPr wrap="none" rtlCol="0">
            <a:spAutoFit/>
          </a:bodyPr>
          <a:lstStyle/>
          <a:p>
            <a:r>
              <a:rPr lang="en-US" dirty="0"/>
              <a:t>[</a:t>
            </a:r>
            <a:r>
              <a:rPr lang="en-US" dirty="0" smtClean="0"/>
              <a:t>1]  “</a:t>
            </a:r>
            <a:r>
              <a:rPr lang="en-US" dirty="0"/>
              <a:t>15/0354r1 Bandwidth granularity on UL-OFDMA data allocation”. </a:t>
            </a:r>
          </a:p>
        </p:txBody>
      </p:sp>
    </p:spTree>
    <p:extLst>
      <p:ext uri="{BB962C8B-B14F-4D97-AF65-F5344CB8AC3E}">
        <p14:creationId xmlns:p14="http://schemas.microsoft.com/office/powerpoint/2010/main" val="2720822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Potential Integration Approach</a:t>
            </a:r>
            <a:endParaRPr lang="en-US" dirty="0">
              <a:solidFill>
                <a:srgbClr val="0070C0"/>
              </a:solidFill>
            </a:endParaRPr>
          </a:p>
        </p:txBody>
      </p:sp>
      <p:sp>
        <p:nvSpPr>
          <p:cNvPr id="3" name="Content Placeholder 2"/>
          <p:cNvSpPr>
            <a:spLocks noGrp="1"/>
          </p:cNvSpPr>
          <p:nvPr>
            <p:ph idx="1"/>
          </p:nvPr>
        </p:nvSpPr>
        <p:spPr>
          <a:xfrm>
            <a:off x="685800" y="1484784"/>
            <a:ext cx="7918648" cy="4968552"/>
          </a:xfrm>
        </p:spPr>
        <p:txBody>
          <a:bodyPr>
            <a:normAutofit fontScale="92500" lnSpcReduction="10000"/>
          </a:bodyPr>
          <a:lstStyle/>
          <a:p>
            <a:pPr>
              <a:spcBef>
                <a:spcPts val="1200"/>
              </a:spcBef>
            </a:pPr>
            <a:r>
              <a:rPr lang="en-US" dirty="0" smtClean="0"/>
              <a:t>Define PHY operation that </a:t>
            </a:r>
            <a:r>
              <a:rPr lang="en-US" dirty="0"/>
              <a:t>provides both long range and low power</a:t>
            </a:r>
          </a:p>
          <a:p>
            <a:pPr lvl="1">
              <a:spcBef>
                <a:spcPts val="600"/>
              </a:spcBef>
            </a:pPr>
            <a:r>
              <a:rPr lang="en-US" dirty="0"/>
              <a:t>Devices don’t have to take advantage of long </a:t>
            </a:r>
            <a:r>
              <a:rPr lang="en-US" dirty="0" smtClean="0"/>
              <a:t>range</a:t>
            </a:r>
          </a:p>
          <a:p>
            <a:pPr lvl="1">
              <a:spcBef>
                <a:spcPts val="600"/>
              </a:spcBef>
            </a:pPr>
            <a:r>
              <a:rPr lang="en-US" dirty="0" smtClean="0"/>
              <a:t>They </a:t>
            </a:r>
            <a:r>
              <a:rPr lang="en-US" dirty="0"/>
              <a:t>choose the best TX power, modulation and coding based on link conditions.  Use link adaptation. </a:t>
            </a:r>
            <a:endParaRPr lang="en-US" dirty="0" smtClean="0"/>
          </a:p>
          <a:p>
            <a:r>
              <a:rPr lang="en-US" dirty="0" smtClean="0"/>
              <a:t>Able to leverage MU-MIMO with 10 </a:t>
            </a:r>
            <a:r>
              <a:rPr lang="en-US" dirty="0"/>
              <a:t>simultaneous </a:t>
            </a:r>
            <a:r>
              <a:rPr lang="en-US" dirty="0" smtClean="0"/>
              <a:t>LRLP users </a:t>
            </a:r>
            <a:r>
              <a:rPr lang="en-US" dirty="0"/>
              <a:t>in 20 MHz channel for lowest </a:t>
            </a:r>
            <a:r>
              <a:rPr lang="en-US" dirty="0" smtClean="0"/>
              <a:t>power </a:t>
            </a:r>
          </a:p>
          <a:p>
            <a:pPr lvl="1"/>
            <a:r>
              <a:rPr lang="en-US" dirty="0" smtClean="0"/>
              <a:t>Compatibility with the smallest OFDMA channel proposed in 802.11ax</a:t>
            </a:r>
            <a:endParaRPr lang="en-US" dirty="0"/>
          </a:p>
          <a:p>
            <a:pPr lvl="1"/>
            <a:r>
              <a:rPr lang="en-US" dirty="0" smtClean="0"/>
              <a:t>Wideband operation for </a:t>
            </a:r>
            <a:r>
              <a:rPr lang="en-US" dirty="0"/>
              <a:t>longest </a:t>
            </a:r>
            <a:r>
              <a:rPr lang="en-US" dirty="0" smtClean="0"/>
              <a:t>range</a:t>
            </a:r>
            <a:endParaRPr lang="en-US" dirty="0"/>
          </a:p>
          <a:p>
            <a:pPr lvl="2"/>
            <a:r>
              <a:rPr lang="en-US" dirty="0"/>
              <a:t>If range is limited by multipath, 20 MHz gives better performance</a:t>
            </a:r>
          </a:p>
          <a:p>
            <a:pPr lvl="2"/>
            <a:r>
              <a:rPr lang="en-US" dirty="0"/>
              <a:t>If range is limited by attenuation, narrow channel can be better</a:t>
            </a:r>
          </a:p>
          <a:p>
            <a:pPr lvl="2"/>
            <a:r>
              <a:rPr lang="en-US" dirty="0"/>
              <a:t>If range is limited by frequency </a:t>
            </a:r>
            <a:r>
              <a:rPr lang="en-US" dirty="0" smtClean="0"/>
              <a:t>selective </a:t>
            </a:r>
            <a:r>
              <a:rPr lang="en-US" dirty="0"/>
              <a:t>fading, wider channel is better</a:t>
            </a:r>
          </a:p>
          <a:p>
            <a:pPr lvl="2"/>
            <a:r>
              <a:rPr lang="en-US" dirty="0"/>
              <a:t>If range is limited by adjacent channel, narrow is better</a:t>
            </a:r>
          </a:p>
          <a:p>
            <a:pPr lvl="2"/>
            <a:r>
              <a:rPr lang="en-US" dirty="0"/>
              <a:t>If range is interference limited, narrow is better</a:t>
            </a:r>
          </a:p>
          <a:p>
            <a:pPr lvl="2"/>
            <a:r>
              <a:rPr lang="en-US" dirty="0" smtClean="0"/>
              <a:t>Easier </a:t>
            </a:r>
            <a:r>
              <a:rPr lang="en-US" dirty="0"/>
              <a:t>to increase TX power in narrow </a:t>
            </a:r>
            <a:r>
              <a:rPr lang="en-US" dirty="0" smtClean="0"/>
              <a:t>channel</a:t>
            </a:r>
            <a:endParaRPr lang="en-US" dirty="0"/>
          </a:p>
          <a:p>
            <a:pPr lvl="3"/>
            <a:r>
              <a:rPr lang="en-US" dirty="0"/>
              <a:t>Narrow channel at legal limit is more cost effective and power efficient</a:t>
            </a:r>
          </a:p>
          <a:p>
            <a:pPr>
              <a:spcBef>
                <a:spcPts val="1200"/>
              </a:spcBef>
            </a:pP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12</a:t>
            </a:fld>
            <a:endParaRPr lang="en-GB"/>
          </a:p>
        </p:txBody>
      </p:sp>
    </p:spTree>
    <p:extLst>
      <p:ext uri="{BB962C8B-B14F-4D97-AF65-F5344CB8AC3E}">
        <p14:creationId xmlns:p14="http://schemas.microsoft.com/office/powerpoint/2010/main" val="4201956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Potential Low Power Approach</a:t>
            </a:r>
            <a:endParaRPr lang="en-US"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a:bodyPr>
          <a:lstStyle/>
          <a:p>
            <a:pPr>
              <a:buFont typeface="Arial" panose="020B0604020202020204" pitchFamily="34" charset="0"/>
              <a:buChar char="•"/>
            </a:pPr>
            <a:r>
              <a:rPr lang="en-US" dirty="0" smtClean="0"/>
              <a:t>2 </a:t>
            </a:r>
            <a:r>
              <a:rPr lang="en-US" dirty="0"/>
              <a:t>MHz </a:t>
            </a:r>
            <a:r>
              <a:rPr lang="en-US" dirty="0"/>
              <a:t>b</a:t>
            </a:r>
            <a:r>
              <a:rPr lang="en-US" dirty="0" smtClean="0"/>
              <a:t>andwidth </a:t>
            </a:r>
            <a:r>
              <a:rPr lang="en-US" dirty="0" smtClean="0"/>
              <a:t>at the STA</a:t>
            </a:r>
          </a:p>
          <a:p>
            <a:pPr>
              <a:buFont typeface="Arial" panose="020B0604020202020204" pitchFamily="34" charset="0"/>
              <a:buChar char="•"/>
            </a:pPr>
            <a:r>
              <a:rPr lang="en-US" dirty="0" smtClean="0"/>
              <a:t>Support </a:t>
            </a:r>
            <a:r>
              <a:rPr lang="en-US" dirty="0"/>
              <a:t>standardized operation of next generation billion IoT devices</a:t>
            </a:r>
          </a:p>
          <a:p>
            <a:pPr lvl="1">
              <a:buFont typeface="Arial" panose="020B0604020202020204" pitchFamily="34" charset="0"/>
              <a:buChar char="•"/>
            </a:pPr>
            <a:r>
              <a:rPr lang="en-US" dirty="0"/>
              <a:t>Includes remote sensors with coin cell batteries</a:t>
            </a:r>
          </a:p>
          <a:p>
            <a:pPr>
              <a:buFont typeface="Arial" panose="020B0604020202020204" pitchFamily="34" charset="0"/>
              <a:buChar char="•"/>
            </a:pPr>
            <a:r>
              <a:rPr lang="en-US" dirty="0" smtClean="0"/>
              <a:t>Design of </a:t>
            </a:r>
            <a:r>
              <a:rPr lang="en-US" dirty="0"/>
              <a:t>a </a:t>
            </a:r>
            <a:r>
              <a:rPr lang="en-US" dirty="0" smtClean="0"/>
              <a:t>narrowband, specifically </a:t>
            </a:r>
            <a:r>
              <a:rPr lang="en-US" dirty="0" smtClean="0"/>
              <a:t>2 MHz </a:t>
            </a:r>
            <a:r>
              <a:rPr lang="en-US" dirty="0" smtClean="0"/>
              <a:t>transceiver will provide reduced </a:t>
            </a:r>
            <a:r>
              <a:rPr lang="en-US" dirty="0"/>
              <a:t>power consumption when compared to </a:t>
            </a:r>
            <a:r>
              <a:rPr lang="en-US" dirty="0" smtClean="0"/>
              <a:t>20 MHz </a:t>
            </a:r>
            <a:r>
              <a:rPr lang="en-US" dirty="0" smtClean="0"/>
              <a:t>transceiver</a:t>
            </a:r>
            <a:endParaRPr lang="en-US" dirty="0"/>
          </a:p>
          <a:p>
            <a:pPr lvl="1">
              <a:buFont typeface="Arial" panose="020B0604020202020204" pitchFamily="34" charset="0"/>
              <a:buChar char="•"/>
            </a:pPr>
            <a:r>
              <a:rPr lang="en-US" dirty="0" smtClean="0"/>
              <a:t>25%-52% reduction in RF domain during RX depending on MCS</a:t>
            </a:r>
          </a:p>
          <a:p>
            <a:pPr lvl="1">
              <a:buFont typeface="Arial" panose="020B0604020202020204" pitchFamily="34" charset="0"/>
              <a:buChar char="•"/>
            </a:pPr>
            <a:r>
              <a:rPr lang="en-US" dirty="0" smtClean="0"/>
              <a:t>4 times reduction in digital domain during RX</a:t>
            </a:r>
          </a:p>
          <a:p>
            <a:pPr lvl="1">
              <a:buFont typeface="Arial" panose="020B0604020202020204" pitchFamily="34" charset="0"/>
              <a:buChar char="•"/>
            </a:pPr>
            <a:r>
              <a:rPr lang="en-US" dirty="0" smtClean="0"/>
              <a:t>Not </a:t>
            </a:r>
            <a:r>
              <a:rPr lang="en-US" dirty="0"/>
              <a:t>significant gain in terms of power consumption </a:t>
            </a:r>
            <a:r>
              <a:rPr lang="en-US" dirty="0" smtClean="0"/>
              <a:t>in TX</a:t>
            </a: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13</a:t>
            </a:fld>
            <a:endParaRPr lang="en-GB"/>
          </a:p>
        </p:txBody>
      </p:sp>
    </p:spTree>
    <p:extLst>
      <p:ext uri="{BB962C8B-B14F-4D97-AF65-F5344CB8AC3E}">
        <p14:creationId xmlns:p14="http://schemas.microsoft.com/office/powerpoint/2010/main" val="15323142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Potential Protection Approach</a:t>
            </a:r>
            <a:endParaRPr lang="en-US" dirty="0">
              <a:solidFill>
                <a:srgbClr val="0070C0"/>
              </a:solidFill>
            </a:endParaRPr>
          </a:p>
        </p:txBody>
      </p:sp>
      <p:sp>
        <p:nvSpPr>
          <p:cNvPr id="3" name="Content Placeholder 2"/>
          <p:cNvSpPr>
            <a:spLocks noGrp="1"/>
          </p:cNvSpPr>
          <p:nvPr>
            <p:ph idx="1"/>
          </p:nvPr>
        </p:nvSpPr>
        <p:spPr>
          <a:xfrm>
            <a:off x="685800" y="1484784"/>
            <a:ext cx="8062664" cy="4968552"/>
          </a:xfrm>
        </p:spPr>
        <p:txBody>
          <a:bodyPr>
            <a:normAutofit fontScale="92500" lnSpcReduction="20000"/>
          </a:bodyPr>
          <a:lstStyle/>
          <a:p>
            <a:pPr>
              <a:spcBef>
                <a:spcPts val="1200"/>
              </a:spcBef>
            </a:pPr>
            <a:r>
              <a:rPr lang="en-US" dirty="0"/>
              <a:t>Beacons </a:t>
            </a:r>
            <a:r>
              <a:rPr lang="en-US" dirty="0" smtClean="0"/>
              <a:t>transmitted </a:t>
            </a:r>
            <a:r>
              <a:rPr lang="en-US" dirty="0"/>
              <a:t>in </a:t>
            </a:r>
            <a:r>
              <a:rPr lang="en-US" dirty="0" smtClean="0"/>
              <a:t>20 MHz </a:t>
            </a:r>
            <a:r>
              <a:rPr lang="en-US" dirty="0"/>
              <a:t>for legacy compatibility</a:t>
            </a:r>
          </a:p>
          <a:p>
            <a:pPr lvl="1">
              <a:lnSpc>
                <a:spcPct val="110000"/>
              </a:lnSpc>
              <a:spcBef>
                <a:spcPts val="600"/>
              </a:spcBef>
            </a:pPr>
            <a:r>
              <a:rPr lang="en-US" dirty="0" smtClean="0"/>
              <a:t>LRLP devices unable to decode legacy Beacon (due to range or BW)</a:t>
            </a:r>
          </a:p>
          <a:p>
            <a:pPr lvl="1">
              <a:lnSpc>
                <a:spcPct val="110000"/>
              </a:lnSpc>
              <a:spcBef>
                <a:spcPts val="600"/>
              </a:spcBef>
            </a:pPr>
            <a:r>
              <a:rPr lang="en-US" dirty="0" smtClean="0"/>
              <a:t>Restructure LRLP beacons – shorter, maybe less frequent</a:t>
            </a:r>
          </a:p>
          <a:p>
            <a:pPr lvl="2">
              <a:lnSpc>
                <a:spcPct val="110000"/>
              </a:lnSpc>
              <a:spcBef>
                <a:spcPts val="600"/>
              </a:spcBef>
            </a:pPr>
            <a:r>
              <a:rPr lang="en-US" dirty="0"/>
              <a:t>Only include elements relevant to </a:t>
            </a:r>
            <a:r>
              <a:rPr lang="en-US" dirty="0" smtClean="0"/>
              <a:t>LRLP PHY</a:t>
            </a:r>
            <a:r>
              <a:rPr lang="en-US" dirty="0"/>
              <a:t>.  Minimum of information on BSS and basic capability. </a:t>
            </a:r>
            <a:r>
              <a:rPr lang="en-US" dirty="0" smtClean="0"/>
              <a:t>Everything </a:t>
            </a:r>
            <a:r>
              <a:rPr lang="en-US" dirty="0"/>
              <a:t>else the station requires may be obtained using the Request Element in Probe </a:t>
            </a:r>
            <a:r>
              <a:rPr lang="en-US" dirty="0" smtClean="0"/>
              <a:t>frames.</a:t>
            </a:r>
          </a:p>
          <a:p>
            <a:pPr lvl="2">
              <a:lnSpc>
                <a:spcPct val="110000"/>
              </a:lnSpc>
              <a:spcBef>
                <a:spcPts val="600"/>
              </a:spcBef>
            </a:pPr>
            <a:r>
              <a:rPr lang="en-US" dirty="0"/>
              <a:t>The LRLP should have a DTIM in every one of its beacons, with an appropriately longer LRLP beacon interval.  The Listen Interval, or something like it, would be available for stations that do not want to wake up for every LRLP beacon</a:t>
            </a:r>
          </a:p>
          <a:p>
            <a:pPr>
              <a:spcBef>
                <a:spcPts val="1200"/>
              </a:spcBef>
            </a:pPr>
            <a:r>
              <a:rPr lang="en-US" dirty="0"/>
              <a:t>Trigger frames in 802.11ax </a:t>
            </a:r>
            <a:r>
              <a:rPr lang="en-US" dirty="0" smtClean="0"/>
              <a:t>planned </a:t>
            </a:r>
            <a:r>
              <a:rPr lang="en-US" dirty="0"/>
              <a:t>to be </a:t>
            </a:r>
            <a:r>
              <a:rPr lang="en-US" dirty="0" smtClean="0"/>
              <a:t>sent in </a:t>
            </a:r>
            <a:r>
              <a:rPr lang="en-US" dirty="0" smtClean="0"/>
              <a:t>20 MHz</a:t>
            </a:r>
            <a:endParaRPr lang="en-US" dirty="0"/>
          </a:p>
          <a:p>
            <a:pPr lvl="1">
              <a:spcBef>
                <a:spcPts val="1200"/>
              </a:spcBef>
            </a:pPr>
            <a:r>
              <a:rPr lang="en-US" dirty="0" smtClean="0"/>
              <a:t>11ax uses trigger frames </a:t>
            </a:r>
            <a:r>
              <a:rPr lang="en-US" dirty="0"/>
              <a:t>for MU UL </a:t>
            </a:r>
            <a:r>
              <a:rPr lang="en-US" dirty="0" smtClean="0"/>
              <a:t>frames</a:t>
            </a:r>
          </a:p>
          <a:p>
            <a:pPr lvl="1">
              <a:spcBef>
                <a:spcPts val="1200"/>
              </a:spcBef>
            </a:pPr>
            <a:r>
              <a:rPr lang="en-US" dirty="0" smtClean="0"/>
              <a:t>Specialized trigger frames for UL from LRLP devices</a:t>
            </a:r>
            <a:endParaRPr lang="en-US" dirty="0"/>
          </a:p>
          <a:p>
            <a:pPr>
              <a:spcBef>
                <a:spcPts val="1200"/>
              </a:spcBef>
            </a:pPr>
            <a:r>
              <a:rPr lang="en-US" dirty="0" smtClean="0"/>
              <a:t>AP supervises heterogeneous network of conventional and LRLP (IoT) STAs</a:t>
            </a: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14</a:t>
            </a:fld>
            <a:endParaRPr lang="en-GB"/>
          </a:p>
        </p:txBody>
      </p:sp>
    </p:spTree>
    <p:extLst>
      <p:ext uri="{BB962C8B-B14F-4D97-AF65-F5344CB8AC3E}">
        <p14:creationId xmlns:p14="http://schemas.microsoft.com/office/powerpoint/2010/main" val="608279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Limitation of Impact on Network</a:t>
            </a:r>
            <a:endParaRPr lang="en-US"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a:bodyPr>
          <a:lstStyle/>
          <a:p>
            <a:pPr>
              <a:spcBef>
                <a:spcPts val="1200"/>
              </a:spcBef>
            </a:pPr>
            <a:r>
              <a:rPr lang="en-US" dirty="0" smtClean="0"/>
              <a:t>Specify Medium </a:t>
            </a:r>
            <a:r>
              <a:rPr lang="en-US" dirty="0"/>
              <a:t>Occupancy Limit </a:t>
            </a:r>
            <a:r>
              <a:rPr lang="en-US" dirty="0" smtClean="0"/>
              <a:t>for LRLP operation</a:t>
            </a:r>
          </a:p>
          <a:p>
            <a:pPr lvl="1">
              <a:spcBef>
                <a:spcPts val="1200"/>
              </a:spcBef>
            </a:pPr>
            <a:r>
              <a:rPr lang="en-US" dirty="0" smtClean="0"/>
              <a:t>Comparable </a:t>
            </a:r>
            <a:r>
              <a:rPr lang="en-US" dirty="0"/>
              <a:t>to full rate packets</a:t>
            </a:r>
          </a:p>
          <a:p>
            <a:pPr lvl="1">
              <a:spcBef>
                <a:spcPts val="1200"/>
              </a:spcBef>
            </a:pPr>
            <a:r>
              <a:rPr lang="en-US" dirty="0" smtClean="0"/>
              <a:t>Additionally</a:t>
            </a:r>
            <a:r>
              <a:rPr lang="en-US" dirty="0"/>
              <a:t>, </a:t>
            </a:r>
            <a:r>
              <a:rPr lang="en-US" dirty="0" smtClean="0"/>
              <a:t>specify a </a:t>
            </a:r>
            <a:r>
              <a:rPr lang="en-US" dirty="0"/>
              <a:t>maximum average time on </a:t>
            </a:r>
            <a:r>
              <a:rPr lang="en-US" dirty="0" smtClean="0"/>
              <a:t>air (duty cycle).</a:t>
            </a:r>
            <a:endParaRPr lang="en-US" dirty="0"/>
          </a:p>
          <a:p>
            <a:pPr>
              <a:spcBef>
                <a:spcPts val="1200"/>
              </a:spcBef>
            </a:pPr>
            <a:endParaRPr lang="en-US" dirty="0" smtClean="0"/>
          </a:p>
          <a:p>
            <a:pPr>
              <a:spcBef>
                <a:spcPts val="1200"/>
              </a:spcBef>
            </a:pPr>
            <a:r>
              <a:rPr lang="en-US" dirty="0" smtClean="0"/>
              <a:t>Intended applications are focused </a:t>
            </a:r>
            <a:r>
              <a:rPr lang="en-US" dirty="0"/>
              <a:t>on M2M and IoT </a:t>
            </a:r>
            <a:endParaRPr lang="en-US" dirty="0" smtClean="0"/>
          </a:p>
          <a:p>
            <a:pPr lvl="1">
              <a:spcBef>
                <a:spcPts val="1200"/>
              </a:spcBef>
            </a:pPr>
            <a:r>
              <a:rPr lang="en-US" dirty="0" smtClean="0"/>
              <a:t>Not for bulk data transfer</a:t>
            </a:r>
          </a:p>
          <a:p>
            <a:pPr lvl="1">
              <a:spcBef>
                <a:spcPts val="1200"/>
              </a:spcBef>
            </a:pPr>
            <a:r>
              <a:rPr lang="en-US" dirty="0"/>
              <a:t>Low </a:t>
            </a:r>
            <a:r>
              <a:rPr lang="en-US" dirty="0" smtClean="0"/>
              <a:t>offered load is assumed</a:t>
            </a:r>
          </a:p>
          <a:p>
            <a:pPr lvl="2">
              <a:spcBef>
                <a:spcPts val="1200"/>
              </a:spcBef>
            </a:pPr>
            <a:r>
              <a:rPr lang="en-US" dirty="0" smtClean="0"/>
              <a:t>Doesn’t require a low data rate – could be high rate low duty cycle</a:t>
            </a:r>
          </a:p>
          <a:p>
            <a:pPr lvl="2">
              <a:spcBef>
                <a:spcPts val="1200"/>
              </a:spcBef>
            </a:pPr>
            <a:r>
              <a:rPr lang="en-US" dirty="0" smtClean="0"/>
              <a:t>Use best available rate for link and power constraints</a:t>
            </a:r>
          </a:p>
          <a:p>
            <a:pPr>
              <a:spcBef>
                <a:spcPts val="1200"/>
              </a:spcBef>
            </a:pP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15</a:t>
            </a:fld>
            <a:endParaRPr lang="en-GB"/>
          </a:p>
        </p:txBody>
      </p:sp>
    </p:spTree>
    <p:extLst>
      <p:ext uri="{BB962C8B-B14F-4D97-AF65-F5344CB8AC3E}">
        <p14:creationId xmlns:p14="http://schemas.microsoft.com/office/powerpoint/2010/main" val="4092738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Summary</a:t>
            </a:r>
            <a:endParaRPr lang="en-US"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fontScale="85000" lnSpcReduction="20000"/>
          </a:bodyPr>
          <a:lstStyle/>
          <a:p>
            <a:pPr>
              <a:spcBef>
                <a:spcPts val="1200"/>
              </a:spcBef>
            </a:pPr>
            <a:r>
              <a:rPr lang="en-US" dirty="0" smtClean="0"/>
              <a:t>Longer Range operation</a:t>
            </a:r>
          </a:p>
          <a:p>
            <a:pPr lvl="1">
              <a:spcBef>
                <a:spcPts val="1200"/>
              </a:spcBef>
            </a:pPr>
            <a:r>
              <a:rPr lang="en-US" dirty="0" smtClean="0"/>
              <a:t>Primarily in 2.4 GHz band, but not exclusively</a:t>
            </a:r>
          </a:p>
          <a:p>
            <a:pPr>
              <a:spcBef>
                <a:spcPts val="1200"/>
              </a:spcBef>
            </a:pPr>
            <a:r>
              <a:rPr lang="en-US" dirty="0" smtClean="0"/>
              <a:t>Lower Power operation</a:t>
            </a:r>
            <a:endParaRPr lang="en-US" dirty="0"/>
          </a:p>
          <a:p>
            <a:pPr lvl="1">
              <a:spcBef>
                <a:spcPts val="1200"/>
              </a:spcBef>
            </a:pPr>
            <a:r>
              <a:rPr lang="en-US" dirty="0" smtClean="0"/>
              <a:t>Enable battery powered IoT. Consider narrow bandwidth (e.g. 2 MHz)</a:t>
            </a:r>
            <a:endParaRPr lang="en-US" dirty="0"/>
          </a:p>
          <a:p>
            <a:pPr>
              <a:spcBef>
                <a:spcPts val="1200"/>
              </a:spcBef>
            </a:pPr>
            <a:r>
              <a:rPr lang="en-US" dirty="0" smtClean="0"/>
              <a:t>Integrated with mainstream networks</a:t>
            </a:r>
          </a:p>
          <a:p>
            <a:pPr lvl="1">
              <a:spcBef>
                <a:spcPts val="1200"/>
              </a:spcBef>
            </a:pPr>
            <a:r>
              <a:rPr lang="en-US" dirty="0" smtClean="0"/>
              <a:t>Backward compatible &amp; interoperable in mixed BSS case</a:t>
            </a:r>
          </a:p>
          <a:p>
            <a:pPr>
              <a:spcBef>
                <a:spcPts val="1200"/>
              </a:spcBef>
            </a:pPr>
            <a:r>
              <a:rPr lang="en-US" dirty="0" smtClean="0"/>
              <a:t>Integrated with mainstream products</a:t>
            </a:r>
          </a:p>
          <a:p>
            <a:pPr lvl="1">
              <a:spcBef>
                <a:spcPts val="1200"/>
              </a:spcBef>
            </a:pPr>
            <a:r>
              <a:rPr lang="en-US" dirty="0" smtClean="0"/>
              <a:t>Negligible incremental cost for implementation at an AP</a:t>
            </a:r>
          </a:p>
          <a:p>
            <a:pPr lvl="1">
              <a:spcBef>
                <a:spcPts val="1200"/>
              </a:spcBef>
            </a:pPr>
            <a:r>
              <a:rPr lang="en-US" dirty="0" smtClean="0"/>
              <a:t>Acceptable to </a:t>
            </a:r>
            <a:r>
              <a:rPr lang="en-US" dirty="0"/>
              <a:t>have a specialized </a:t>
            </a:r>
            <a:r>
              <a:rPr lang="en-US" dirty="0" smtClean="0"/>
              <a:t>low-cost silicon </a:t>
            </a:r>
            <a:r>
              <a:rPr lang="en-US" dirty="0"/>
              <a:t>for LRLP </a:t>
            </a:r>
            <a:r>
              <a:rPr lang="en-US" dirty="0" smtClean="0"/>
              <a:t>STA, </a:t>
            </a:r>
            <a:r>
              <a:rPr lang="en-US" dirty="0"/>
              <a:t>but the AP should be based on standard silicon</a:t>
            </a:r>
            <a:r>
              <a:rPr lang="en-US" dirty="0" smtClean="0"/>
              <a:t>.</a:t>
            </a:r>
          </a:p>
          <a:p>
            <a:pPr>
              <a:spcBef>
                <a:spcPts val="1200"/>
              </a:spcBef>
            </a:pPr>
            <a:r>
              <a:rPr lang="en-US" dirty="0" smtClean="0"/>
              <a:t>Intended for M2M – managed impact on existing network.</a:t>
            </a:r>
          </a:p>
          <a:p>
            <a:pPr lvl="1">
              <a:spcBef>
                <a:spcPts val="1200"/>
              </a:spcBef>
            </a:pPr>
            <a:r>
              <a:rPr lang="en-US" dirty="0" smtClean="0"/>
              <a:t>Medium Occupancy Limit, average occupancy limit</a:t>
            </a:r>
          </a:p>
          <a:p>
            <a:pPr lvl="1">
              <a:spcBef>
                <a:spcPts val="1200"/>
              </a:spcBef>
            </a:pPr>
            <a:r>
              <a:rPr lang="en-US" dirty="0" smtClean="0"/>
              <a:t>Other mechanisms as appropriate</a:t>
            </a:r>
          </a:p>
          <a:p>
            <a:pPr lvl="1">
              <a:spcBef>
                <a:spcPts val="1200"/>
              </a:spcBef>
            </a:pPr>
            <a:endParaRPr lang="en-US" dirty="0" smtClean="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16</a:t>
            </a:fld>
            <a:endParaRPr lang="en-GB"/>
          </a:p>
        </p:txBody>
      </p:sp>
    </p:spTree>
    <p:extLst>
      <p:ext uri="{BB962C8B-B14F-4D97-AF65-F5344CB8AC3E}">
        <p14:creationId xmlns:p14="http://schemas.microsoft.com/office/powerpoint/2010/main" val="22501446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Distinct Identity</a:t>
            </a:r>
          </a:p>
        </p:txBody>
      </p:sp>
      <p:sp>
        <p:nvSpPr>
          <p:cNvPr id="3" name="Content Placeholder 2"/>
          <p:cNvSpPr>
            <a:spLocks noGrp="1"/>
          </p:cNvSpPr>
          <p:nvPr>
            <p:ph idx="1"/>
          </p:nvPr>
        </p:nvSpPr>
        <p:spPr/>
        <p:txBody>
          <a:bodyPr>
            <a:normAutofit/>
          </a:bodyPr>
          <a:lstStyle/>
          <a:p>
            <a:r>
              <a:rPr lang="en-US" dirty="0" smtClean="0"/>
              <a:t>When defining a PAR, is there a concern with “Distinct Identity” and overlap with scope of 802.15?</a:t>
            </a:r>
          </a:p>
          <a:p>
            <a:pPr lvl="1"/>
            <a:r>
              <a:rPr lang="en-US" dirty="0" smtClean="0"/>
              <a:t>No, because a basic requirement is the ability to integrate with existing WLAN infrastructure</a:t>
            </a:r>
          </a:p>
          <a:p>
            <a:pPr lvl="1"/>
            <a:r>
              <a:rPr lang="en-US" dirty="0" smtClean="0"/>
              <a:t>LRLP </a:t>
            </a:r>
            <a:r>
              <a:rPr lang="en-US" dirty="0" smtClean="0"/>
              <a:t>is built around “entry level” 802.11 infrastructure and does not require hardware for a new band or a new radio.</a:t>
            </a:r>
          </a:p>
          <a:p>
            <a:pPr lvl="1"/>
            <a:r>
              <a:rPr lang="en-US" dirty="0" smtClean="0"/>
              <a:t>The </a:t>
            </a:r>
            <a:r>
              <a:rPr lang="en-US" dirty="0"/>
              <a:t>LRLP flavor of 802.11 is manageable using the existing (enterprise-oriented and carrier-oriented) 802.11 network management facilities, AND can leverage the enormous deployed internet access infrastructure available from residential/</a:t>
            </a:r>
            <a:r>
              <a:rPr lang="en-US" dirty="0" err="1"/>
              <a:t>soho</a:t>
            </a:r>
            <a:r>
              <a:rPr lang="en-US" dirty="0"/>
              <a:t>/hotspot/public 802.11 networks.  </a:t>
            </a:r>
            <a:endParaRPr lang="en-US" dirty="0" smtClean="0"/>
          </a:p>
          <a:p>
            <a:pPr lvl="2"/>
            <a:r>
              <a:rPr lang="en-US" dirty="0" smtClean="0"/>
              <a:t>Neither </a:t>
            </a:r>
            <a:r>
              <a:rPr lang="en-US" dirty="0"/>
              <a:t>of these are true of </a:t>
            </a:r>
            <a:r>
              <a:rPr lang="en-US" dirty="0" smtClean="0"/>
              <a:t>802.15 </a:t>
            </a:r>
            <a:r>
              <a:rPr lang="en-US" dirty="0"/>
              <a:t>networks.</a:t>
            </a:r>
          </a:p>
          <a:p>
            <a:endParaRPr lang="en-US" dirty="0"/>
          </a:p>
          <a:p>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GB" smtClean="0"/>
              <a:t>Tim Godfrey, EPRI</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43190CD6-18F2-44F1-A379-0C51A15702FA}" type="slidenum">
              <a:rPr lang="en-GB" smtClean="0"/>
              <a:pPr>
                <a:defRPr/>
              </a:pPr>
              <a:t>17</a:t>
            </a:fld>
            <a:endParaRPr lang="en-GB"/>
          </a:p>
        </p:txBody>
      </p:sp>
    </p:spTree>
    <p:extLst>
      <p:ext uri="{BB962C8B-B14F-4D97-AF65-F5344CB8AC3E}">
        <p14:creationId xmlns:p14="http://schemas.microsoft.com/office/powerpoint/2010/main" val="13427030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a:spcBef>
                <a:spcPts val="1200"/>
              </a:spcBef>
            </a:pPr>
            <a:r>
              <a:rPr lang="en-US" dirty="0"/>
              <a:t>Straw Poll:</a:t>
            </a:r>
          </a:p>
          <a:p>
            <a:pPr lvl="1">
              <a:spcBef>
                <a:spcPts val="1200"/>
              </a:spcBef>
            </a:pPr>
            <a:r>
              <a:rPr lang="en-US" dirty="0"/>
              <a:t>“Would you support the formation of a Study Group to develop a PAR for </a:t>
            </a:r>
            <a:r>
              <a:rPr lang="en-US" dirty="0" smtClean="0"/>
              <a:t>Long </a:t>
            </a:r>
            <a:r>
              <a:rPr lang="en-US" dirty="0"/>
              <a:t>Range </a:t>
            </a:r>
            <a:r>
              <a:rPr lang="en-US" dirty="0" smtClean="0"/>
              <a:t>Low Power operation, intended </a:t>
            </a:r>
            <a:r>
              <a:rPr lang="en-US" dirty="0"/>
              <a:t>for broad-market 802.11 products?”</a:t>
            </a:r>
          </a:p>
          <a:p>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GB" smtClean="0"/>
              <a:t>Tim Godfrey, EPRI, et al</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43190CD6-18F2-44F1-A379-0C51A15702FA}" type="slidenum">
              <a:rPr lang="en-GB" smtClean="0"/>
              <a:pPr>
                <a:defRPr/>
              </a:pPr>
              <a:t>18</a:t>
            </a:fld>
            <a:endParaRPr lang="en-GB"/>
          </a:p>
        </p:txBody>
      </p:sp>
    </p:spTree>
    <p:extLst>
      <p:ext uri="{BB962C8B-B14F-4D97-AF65-F5344CB8AC3E}">
        <p14:creationId xmlns:p14="http://schemas.microsoft.com/office/powerpoint/2010/main" val="1372634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sz="2800" dirty="0" smtClean="0">
                <a:solidFill>
                  <a:srgbClr val="0070C0"/>
                </a:solidFill>
              </a:rPr>
              <a:t>Longer Range and Lower Power in 2.4 GHz band</a:t>
            </a:r>
            <a:endParaRPr lang="en-US" sz="2800" dirty="0">
              <a:solidFill>
                <a:srgbClr val="0070C0"/>
              </a:solidFill>
            </a:endParaRPr>
          </a:p>
        </p:txBody>
      </p:sp>
      <p:sp>
        <p:nvSpPr>
          <p:cNvPr id="3" name="Content Placeholder 2"/>
          <p:cNvSpPr>
            <a:spLocks noGrp="1"/>
          </p:cNvSpPr>
          <p:nvPr>
            <p:ph idx="1"/>
          </p:nvPr>
        </p:nvSpPr>
        <p:spPr>
          <a:xfrm>
            <a:off x="685800" y="1484784"/>
            <a:ext cx="7918648" cy="4968552"/>
          </a:xfrm>
        </p:spPr>
        <p:txBody>
          <a:bodyPr>
            <a:normAutofit fontScale="92500" lnSpcReduction="20000"/>
          </a:bodyPr>
          <a:lstStyle/>
          <a:p>
            <a:pPr>
              <a:spcBef>
                <a:spcPts val="1200"/>
              </a:spcBef>
            </a:pPr>
            <a:r>
              <a:rPr lang="en-US" dirty="0" smtClean="0"/>
              <a:t>Develop new MCS or PHY for long range low power (LRLP)</a:t>
            </a:r>
          </a:p>
          <a:p>
            <a:pPr lvl="1">
              <a:spcBef>
                <a:spcPts val="1200"/>
              </a:spcBef>
            </a:pPr>
            <a:r>
              <a:rPr lang="en-US" b="1" dirty="0" smtClean="0"/>
              <a:t>Integrated</a:t>
            </a:r>
            <a:r>
              <a:rPr lang="en-US" dirty="0" smtClean="0"/>
              <a:t> in air interface: Able to operate concurrently with existing network without adverse effect on existing devices</a:t>
            </a:r>
          </a:p>
          <a:p>
            <a:pPr lvl="1">
              <a:spcBef>
                <a:spcPts val="1200"/>
              </a:spcBef>
            </a:pPr>
            <a:r>
              <a:rPr lang="en-US" b="1" dirty="0" smtClean="0"/>
              <a:t>Integrated</a:t>
            </a:r>
            <a:r>
              <a:rPr lang="en-US" dirty="0" smtClean="0"/>
              <a:t> into mainstream devices: Does not require additional hardware and components for implementation.</a:t>
            </a:r>
          </a:p>
          <a:p>
            <a:pPr lvl="1">
              <a:spcBef>
                <a:spcPts val="1200"/>
              </a:spcBef>
            </a:pPr>
            <a:r>
              <a:rPr lang="en-US" dirty="0" smtClean="0"/>
              <a:t>Assumes new silicon  (aligned with 802.11ax introduction)</a:t>
            </a:r>
          </a:p>
          <a:p>
            <a:pPr lvl="2">
              <a:spcBef>
                <a:spcPts val="1200"/>
              </a:spcBef>
            </a:pPr>
            <a:r>
              <a:rPr lang="en-US" dirty="0" smtClean="0"/>
              <a:t>More than a “firmware upgrade” for existing products</a:t>
            </a:r>
          </a:p>
          <a:p>
            <a:pPr>
              <a:spcBef>
                <a:spcPts val="1200"/>
              </a:spcBef>
            </a:pPr>
            <a:r>
              <a:rPr lang="en-US" dirty="0" smtClean="0"/>
              <a:t>Range improvement objective </a:t>
            </a:r>
          </a:p>
          <a:p>
            <a:pPr lvl="1">
              <a:spcBef>
                <a:spcPts val="1200"/>
              </a:spcBef>
            </a:pPr>
            <a:r>
              <a:rPr lang="en-US" dirty="0" smtClean="0"/>
              <a:t>10 dB,  20dB stretch goal</a:t>
            </a:r>
          </a:p>
          <a:p>
            <a:pPr lvl="1">
              <a:spcBef>
                <a:spcPts val="1200"/>
              </a:spcBef>
            </a:pPr>
            <a:r>
              <a:rPr lang="en-US" dirty="0" smtClean="0"/>
              <a:t>Nominal range of 500m</a:t>
            </a:r>
            <a:endParaRPr lang="en-US" dirty="0"/>
          </a:p>
          <a:p>
            <a:pPr>
              <a:spcBef>
                <a:spcPts val="1200"/>
              </a:spcBef>
            </a:pPr>
            <a:r>
              <a:rPr lang="en-US" dirty="0" smtClean="0"/>
              <a:t>Provide similar level of lower power requirements </a:t>
            </a:r>
          </a:p>
          <a:p>
            <a:pPr lvl="1">
              <a:spcBef>
                <a:spcPts val="1200"/>
              </a:spcBef>
            </a:pPr>
            <a:r>
              <a:rPr lang="en-US" sz="1800" dirty="0"/>
              <a:t>A</a:t>
            </a:r>
            <a:r>
              <a:rPr lang="en-US" sz="1800" dirty="0" smtClean="0"/>
              <a:t>verage power consumption: 50uW </a:t>
            </a:r>
          </a:p>
          <a:p>
            <a:pPr lvl="1">
              <a:spcBef>
                <a:spcPts val="1200"/>
              </a:spcBef>
            </a:pPr>
            <a:r>
              <a:rPr lang="en-US" sz="1800" dirty="0" smtClean="0"/>
              <a:t>Battery life longer than 5 years</a:t>
            </a:r>
          </a:p>
          <a:p>
            <a:pPr lvl="1">
              <a:spcBef>
                <a:spcPts val="1200"/>
              </a:spcBef>
            </a:pPr>
            <a:endParaRPr lang="en-US" dirty="0" smtClean="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Results from May WNG Discussion</a:t>
            </a:r>
            <a:endParaRPr lang="en-US"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a:bodyPr>
          <a:lstStyle/>
          <a:p>
            <a:pPr>
              <a:spcBef>
                <a:spcPts val="1200"/>
              </a:spcBef>
            </a:pPr>
            <a:r>
              <a:rPr lang="en-US" dirty="0" smtClean="0"/>
              <a:t>Straw Poll:</a:t>
            </a:r>
          </a:p>
          <a:p>
            <a:pPr lvl="1">
              <a:spcBef>
                <a:spcPts val="1200"/>
              </a:spcBef>
            </a:pPr>
            <a:r>
              <a:rPr lang="en-US" dirty="0"/>
              <a:t>“Would you support the formation of a Study Group to develop a PAR for Long Range mode intended for broad-market 802.11 products?”</a:t>
            </a:r>
          </a:p>
          <a:p>
            <a:pPr lvl="1">
              <a:spcBef>
                <a:spcPts val="1200"/>
              </a:spcBef>
            </a:pPr>
            <a:r>
              <a:rPr lang="en-US" dirty="0"/>
              <a:t>Y: </a:t>
            </a:r>
            <a:r>
              <a:rPr lang="en-US" dirty="0" smtClean="0"/>
              <a:t>15 	N</a:t>
            </a:r>
            <a:r>
              <a:rPr lang="en-US" dirty="0"/>
              <a:t>: </a:t>
            </a:r>
            <a:r>
              <a:rPr lang="en-US" dirty="0" smtClean="0"/>
              <a:t>0 	Needs </a:t>
            </a:r>
            <a:r>
              <a:rPr lang="en-US" dirty="0"/>
              <a:t>more discussion: </a:t>
            </a:r>
            <a:r>
              <a:rPr lang="en-US" dirty="0" smtClean="0"/>
              <a:t>35          No </a:t>
            </a:r>
            <a:r>
              <a:rPr lang="en-US" dirty="0"/>
              <a:t>opinion: </a:t>
            </a:r>
            <a:r>
              <a:rPr lang="en-US" dirty="0" smtClean="0"/>
              <a:t>2</a:t>
            </a:r>
          </a:p>
          <a:p>
            <a:pPr>
              <a:spcBef>
                <a:spcPts val="1200"/>
              </a:spcBef>
            </a:pPr>
            <a:r>
              <a:rPr lang="en-US" dirty="0" smtClean="0"/>
              <a:t>Requests</a:t>
            </a:r>
          </a:p>
          <a:p>
            <a:pPr lvl="1">
              <a:spcBef>
                <a:spcPts val="1200"/>
              </a:spcBef>
            </a:pPr>
            <a:r>
              <a:rPr lang="en-US" dirty="0" smtClean="0"/>
              <a:t>Articulate </a:t>
            </a:r>
            <a:r>
              <a:rPr lang="en-US" dirty="0"/>
              <a:t>the use </a:t>
            </a:r>
            <a:r>
              <a:rPr lang="en-US" dirty="0" smtClean="0"/>
              <a:t>cases</a:t>
            </a:r>
          </a:p>
          <a:p>
            <a:pPr lvl="1">
              <a:spcBef>
                <a:spcPts val="1200"/>
              </a:spcBef>
            </a:pPr>
            <a:r>
              <a:rPr lang="en-US" dirty="0" smtClean="0"/>
              <a:t>Detailed </a:t>
            </a:r>
            <a:r>
              <a:rPr lang="en-US" dirty="0"/>
              <a:t>set of requirements.</a:t>
            </a:r>
          </a:p>
          <a:p>
            <a:pPr lvl="1">
              <a:spcBef>
                <a:spcPts val="1200"/>
              </a:spcBef>
            </a:pP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3</a:t>
            </a:fld>
            <a:endParaRPr lang="en-GB"/>
          </a:p>
        </p:txBody>
      </p:sp>
    </p:spTree>
    <p:extLst>
      <p:ext uri="{BB962C8B-B14F-4D97-AF65-F5344CB8AC3E}">
        <p14:creationId xmlns:p14="http://schemas.microsoft.com/office/powerpoint/2010/main" val="410405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Description of Use Cases</a:t>
            </a:r>
            <a:endParaRPr lang="en-US" dirty="0">
              <a:solidFill>
                <a:srgbClr val="0070C0"/>
              </a:solidFill>
            </a:endParaRPr>
          </a:p>
        </p:txBody>
      </p:sp>
      <p:sp>
        <p:nvSpPr>
          <p:cNvPr id="3" name="Content Placeholder 2"/>
          <p:cNvSpPr>
            <a:spLocks noGrp="1"/>
          </p:cNvSpPr>
          <p:nvPr>
            <p:ph idx="1"/>
          </p:nvPr>
        </p:nvSpPr>
        <p:spPr>
          <a:xfrm>
            <a:off x="685800" y="1340768"/>
            <a:ext cx="7772400" cy="5112568"/>
          </a:xfrm>
        </p:spPr>
        <p:txBody>
          <a:bodyPr>
            <a:normAutofit fontScale="62500" lnSpcReduction="20000"/>
          </a:bodyPr>
          <a:lstStyle/>
          <a:p>
            <a:pPr>
              <a:spcBef>
                <a:spcPts val="1200"/>
              </a:spcBef>
            </a:pPr>
            <a:r>
              <a:rPr lang="en-US" dirty="0" smtClean="0"/>
              <a:t>Applications focused on M2M and IoT </a:t>
            </a:r>
          </a:p>
          <a:p>
            <a:pPr lvl="1">
              <a:spcBef>
                <a:spcPts val="1200"/>
              </a:spcBef>
            </a:pPr>
            <a:r>
              <a:rPr lang="en-US" dirty="0" smtClean="0"/>
              <a:t>Not bulk data transfer</a:t>
            </a:r>
          </a:p>
          <a:p>
            <a:pPr lvl="2">
              <a:spcBef>
                <a:spcPts val="1200"/>
              </a:spcBef>
            </a:pPr>
            <a:r>
              <a:rPr lang="en-US" dirty="0"/>
              <a:t>UL data of 5-32bytes</a:t>
            </a:r>
          </a:p>
          <a:p>
            <a:pPr lvl="2">
              <a:spcBef>
                <a:spcPts val="1200"/>
              </a:spcBef>
            </a:pPr>
            <a:r>
              <a:rPr lang="en-US" dirty="0"/>
              <a:t>Communication interval ranging from 500ms to 10 minutes </a:t>
            </a:r>
          </a:p>
          <a:p>
            <a:pPr lvl="2">
              <a:spcBef>
                <a:spcPts val="1200"/>
              </a:spcBef>
            </a:pPr>
            <a:r>
              <a:rPr lang="en-US" dirty="0"/>
              <a:t>Delay less than communication interval </a:t>
            </a:r>
            <a:endParaRPr lang="en-US" dirty="0" smtClean="0"/>
          </a:p>
          <a:p>
            <a:pPr lvl="1">
              <a:spcBef>
                <a:spcPts val="1200"/>
              </a:spcBef>
            </a:pPr>
            <a:r>
              <a:rPr lang="en-US" dirty="0" smtClean="0"/>
              <a:t>Devices may be AC line connected, or battery powered</a:t>
            </a:r>
          </a:p>
          <a:p>
            <a:pPr lvl="1">
              <a:spcBef>
                <a:spcPts val="1200"/>
              </a:spcBef>
            </a:pPr>
            <a:r>
              <a:rPr lang="en-US" dirty="0" smtClean="0"/>
              <a:t>Scheduled or Coordinated medium access compliant</a:t>
            </a:r>
          </a:p>
          <a:p>
            <a:pPr>
              <a:spcBef>
                <a:spcPts val="1200"/>
              </a:spcBef>
            </a:pPr>
            <a:r>
              <a:rPr lang="en-US" dirty="0" smtClean="0"/>
              <a:t>IoT, Energy management, sensors</a:t>
            </a:r>
          </a:p>
          <a:p>
            <a:pPr lvl="1">
              <a:spcBef>
                <a:spcPts val="1200"/>
              </a:spcBef>
            </a:pPr>
            <a:r>
              <a:rPr lang="en-US" dirty="0" smtClean="0"/>
              <a:t>Fixed location</a:t>
            </a:r>
            <a:endParaRPr lang="en-US" dirty="0"/>
          </a:p>
          <a:p>
            <a:pPr lvl="1">
              <a:spcBef>
                <a:spcPts val="1200"/>
              </a:spcBef>
            </a:pPr>
            <a:r>
              <a:rPr lang="en-US" dirty="0" smtClean="0"/>
              <a:t>Out </a:t>
            </a:r>
            <a:r>
              <a:rPr lang="en-US" dirty="0"/>
              <a:t>of way location (hot water heater, pool pump)</a:t>
            </a:r>
          </a:p>
          <a:p>
            <a:pPr lvl="1">
              <a:spcBef>
                <a:spcPts val="1200"/>
              </a:spcBef>
            </a:pPr>
            <a:r>
              <a:rPr lang="en-US" dirty="0" smtClean="0"/>
              <a:t>Poor </a:t>
            </a:r>
            <a:r>
              <a:rPr lang="en-US" dirty="0"/>
              <a:t>propagation </a:t>
            </a:r>
            <a:r>
              <a:rPr lang="en-US" dirty="0" smtClean="0"/>
              <a:t>– e.g. side </a:t>
            </a:r>
            <a:r>
              <a:rPr lang="en-US" dirty="0"/>
              <a:t>of White Goods appliance</a:t>
            </a:r>
          </a:p>
          <a:p>
            <a:pPr>
              <a:spcBef>
                <a:spcPts val="1200"/>
              </a:spcBef>
            </a:pPr>
            <a:r>
              <a:rPr lang="en-US" dirty="0" smtClean="0"/>
              <a:t>Indoor </a:t>
            </a:r>
            <a:r>
              <a:rPr lang="en-US" dirty="0"/>
              <a:t>and </a:t>
            </a:r>
            <a:r>
              <a:rPr lang="en-US" dirty="0" smtClean="0"/>
              <a:t>outdoor applications </a:t>
            </a:r>
          </a:p>
          <a:p>
            <a:pPr lvl="1">
              <a:spcBef>
                <a:spcPts val="1200"/>
              </a:spcBef>
            </a:pPr>
            <a:r>
              <a:rPr lang="en-US" dirty="0" smtClean="0"/>
              <a:t>Premises or property scale – not a neighborhood area network</a:t>
            </a:r>
          </a:p>
          <a:p>
            <a:pPr lvl="1">
              <a:spcBef>
                <a:spcPts val="1200"/>
              </a:spcBef>
            </a:pPr>
            <a:r>
              <a:rPr lang="en-US" dirty="0" smtClean="0"/>
              <a:t>Eliminate need for “range extenders” </a:t>
            </a:r>
            <a:endParaRPr lang="en-US" dirty="0"/>
          </a:p>
          <a:p>
            <a:pPr>
              <a:spcBef>
                <a:spcPts val="1200"/>
              </a:spcBef>
            </a:pPr>
            <a:r>
              <a:rPr lang="en-US" dirty="0" smtClean="0"/>
              <a:t>Possibly usable by general WLAN user (with manual enablement)</a:t>
            </a:r>
          </a:p>
          <a:p>
            <a:pPr lvl="1">
              <a:spcBef>
                <a:spcPts val="1200"/>
              </a:spcBef>
            </a:pPr>
            <a:r>
              <a:rPr lang="en-US" dirty="0" smtClean="0"/>
              <a:t>When slow connection is better than no connection – in very marginal connection conditions</a:t>
            </a: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4</a:t>
            </a:fld>
            <a:endParaRPr lang="en-GB"/>
          </a:p>
        </p:txBody>
      </p:sp>
    </p:spTree>
    <p:extLst>
      <p:ext uri="{BB962C8B-B14F-4D97-AF65-F5344CB8AC3E}">
        <p14:creationId xmlns:p14="http://schemas.microsoft.com/office/powerpoint/2010/main" val="527819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Thrust Areas of IoT</a:t>
            </a:r>
          </a:p>
        </p:txBody>
      </p:sp>
      <p:sp>
        <p:nvSpPr>
          <p:cNvPr id="4" name="Footer Placeholder 3"/>
          <p:cNvSpPr>
            <a:spLocks noGrp="1"/>
          </p:cNvSpPr>
          <p:nvPr>
            <p:ph type="ftr" sz="quarter" idx="11"/>
          </p:nvPr>
        </p:nvSpPr>
        <p:spPr/>
        <p:txBody>
          <a:bodyPr/>
          <a:lstStyle/>
          <a:p>
            <a:pPr>
              <a:defRPr/>
            </a:pPr>
            <a:r>
              <a:rPr lang="en-GB" smtClean="0"/>
              <a:t>Tim Godfrey, EPRI, et al</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43190CD6-18F2-44F1-A379-0C51A15702FA}" type="slidenum">
              <a:rPr lang="en-GB" smtClean="0"/>
              <a:pPr>
                <a:defRPr/>
              </a:pPr>
              <a:t>5</a:t>
            </a:fld>
            <a:endParaRPr lang="en-GB"/>
          </a:p>
        </p:txBody>
      </p:sp>
      <p:pic>
        <p:nvPicPr>
          <p:cNvPr id="2050" name="Picture 2" descr="http://blog.atlasrfidstore.com/wp-content/uploads/2013/07/beecham_research_internet_of_thing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13" y="2132856"/>
            <a:ext cx="4953000"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5868144" y="1988840"/>
            <a:ext cx="3024336" cy="3170099"/>
          </a:xfrm>
          <a:prstGeom prst="rect">
            <a:avLst/>
          </a:prstGeom>
          <a:noFill/>
        </p:spPr>
        <p:txBody>
          <a:bodyPr wrap="square" rtlCol="0">
            <a:spAutoFit/>
          </a:bodyPr>
          <a:lstStyle/>
          <a:p>
            <a:pPr marL="228600" indent="-228600">
              <a:buAutoNum type="arabicPeriod"/>
            </a:pPr>
            <a:r>
              <a:rPr lang="en-US" sz="2000" dirty="0" smtClean="0"/>
              <a:t>Smart buildings</a:t>
            </a:r>
          </a:p>
          <a:p>
            <a:pPr marL="228600" indent="-228600">
              <a:buAutoNum type="arabicPeriod"/>
            </a:pPr>
            <a:r>
              <a:rPr lang="en-US" sz="2000" dirty="0" smtClean="0"/>
              <a:t>Energy and Utility </a:t>
            </a:r>
          </a:p>
          <a:p>
            <a:pPr marL="228600" indent="-228600">
              <a:buFontTx/>
              <a:buAutoNum type="arabicPeriod"/>
            </a:pPr>
            <a:r>
              <a:rPr lang="en-US" sz="2000" dirty="0" smtClean="0"/>
              <a:t>Consumer and connected </a:t>
            </a:r>
            <a:r>
              <a:rPr lang="en-US" sz="2000" dirty="0"/>
              <a:t>home</a:t>
            </a:r>
          </a:p>
          <a:p>
            <a:pPr marL="228600" indent="-228600">
              <a:buAutoNum type="arabicPeriod"/>
            </a:pPr>
            <a:r>
              <a:rPr lang="en-US" sz="2000" dirty="0" smtClean="0"/>
              <a:t>Healthcare</a:t>
            </a:r>
          </a:p>
          <a:p>
            <a:pPr marL="228600" indent="-228600">
              <a:buAutoNum type="arabicPeriod"/>
            </a:pPr>
            <a:r>
              <a:rPr lang="en-US" sz="2000" dirty="0" smtClean="0"/>
              <a:t>Industrial Automation</a:t>
            </a:r>
          </a:p>
          <a:p>
            <a:pPr marL="228600" indent="-228600">
              <a:buAutoNum type="arabicPeriod"/>
            </a:pPr>
            <a:r>
              <a:rPr lang="en-US" sz="2000" dirty="0" smtClean="0"/>
              <a:t>Transportation</a:t>
            </a:r>
            <a:endParaRPr lang="en-US" sz="2000" dirty="0"/>
          </a:p>
          <a:p>
            <a:pPr marL="228600" indent="-228600">
              <a:buAutoNum type="arabicPeriod"/>
            </a:pPr>
            <a:r>
              <a:rPr lang="en-US" sz="2000" dirty="0" smtClean="0"/>
              <a:t>Security/Public Safety</a:t>
            </a:r>
          </a:p>
          <a:p>
            <a:pPr marL="228600" indent="-228600">
              <a:buAutoNum type="arabicPeriod"/>
            </a:pPr>
            <a:r>
              <a:rPr lang="en-US" sz="2000" dirty="0" smtClean="0"/>
              <a:t>IT Networks</a:t>
            </a:r>
          </a:p>
          <a:p>
            <a:pPr marL="228600" indent="-228600">
              <a:buAutoNum type="arabicPeriod"/>
            </a:pPr>
            <a:r>
              <a:rPr lang="en-US" sz="2000" dirty="0" smtClean="0"/>
              <a:t>Retail</a:t>
            </a:r>
          </a:p>
        </p:txBody>
      </p:sp>
    </p:spTree>
    <p:extLst>
      <p:ext uri="{BB962C8B-B14F-4D97-AF65-F5344CB8AC3E}">
        <p14:creationId xmlns:p14="http://schemas.microsoft.com/office/powerpoint/2010/main" val="136741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Requirements</a:t>
            </a:r>
            <a:endParaRPr lang="en-US"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fontScale="92500" lnSpcReduction="20000"/>
          </a:bodyPr>
          <a:lstStyle/>
          <a:p>
            <a:pPr>
              <a:spcBef>
                <a:spcPts val="1200"/>
              </a:spcBef>
            </a:pPr>
            <a:r>
              <a:rPr lang="en-US" dirty="0" smtClean="0"/>
              <a:t>“Zero” marginal cost for implementation</a:t>
            </a:r>
          </a:p>
          <a:p>
            <a:pPr lvl="1">
              <a:spcBef>
                <a:spcPts val="1200"/>
              </a:spcBef>
            </a:pPr>
            <a:r>
              <a:rPr lang="en-US" dirty="0" smtClean="0"/>
              <a:t>Available in “all” next-generation 802.11 chipsets</a:t>
            </a:r>
          </a:p>
          <a:p>
            <a:pPr>
              <a:spcBef>
                <a:spcPts val="1200"/>
              </a:spcBef>
            </a:pPr>
            <a:r>
              <a:rPr lang="en-US" dirty="0" smtClean="0"/>
              <a:t>Possible to define “LRLP only” STA </a:t>
            </a:r>
          </a:p>
          <a:p>
            <a:pPr lvl="1">
              <a:spcBef>
                <a:spcPts val="1200"/>
              </a:spcBef>
            </a:pPr>
            <a:r>
              <a:rPr lang="en-US" dirty="0" smtClean="0"/>
              <a:t>Implemented a lower cost: similar to  S1G sensor STA</a:t>
            </a:r>
          </a:p>
          <a:p>
            <a:pPr lvl="1">
              <a:spcBef>
                <a:spcPts val="1200"/>
              </a:spcBef>
            </a:pPr>
            <a:r>
              <a:rPr lang="en-US" dirty="0" smtClean="0"/>
              <a:t>AP is based on “standard” silicon</a:t>
            </a:r>
          </a:p>
          <a:p>
            <a:pPr>
              <a:spcBef>
                <a:spcPts val="1200"/>
              </a:spcBef>
            </a:pPr>
            <a:r>
              <a:rPr lang="en-US" dirty="0" smtClean="0"/>
              <a:t>10 dB link margin improvement</a:t>
            </a:r>
          </a:p>
          <a:p>
            <a:pPr>
              <a:spcBef>
                <a:spcPts val="1200"/>
              </a:spcBef>
            </a:pPr>
            <a:r>
              <a:rPr lang="en-US" dirty="0" smtClean="0"/>
              <a:t>Low energy consumption (average consumption of 50uW) for battery operated devices </a:t>
            </a:r>
          </a:p>
          <a:p>
            <a:pPr>
              <a:spcBef>
                <a:spcPts val="1200"/>
              </a:spcBef>
            </a:pPr>
            <a:r>
              <a:rPr lang="en-US" dirty="0" smtClean="0"/>
              <a:t>Relatively low aggregate data rate  ~ 512Kbps</a:t>
            </a:r>
          </a:p>
          <a:p>
            <a:pPr lvl="1">
              <a:spcBef>
                <a:spcPts val="1200"/>
              </a:spcBef>
            </a:pPr>
            <a:r>
              <a:rPr lang="en-US" dirty="0" smtClean="0"/>
              <a:t>Actual PHY data rate may be higher</a:t>
            </a:r>
          </a:p>
          <a:p>
            <a:pPr>
              <a:spcBef>
                <a:spcPts val="1200"/>
              </a:spcBef>
            </a:pPr>
            <a:r>
              <a:rPr lang="en-US" dirty="0" smtClean="0"/>
              <a:t>Coexistence and limited impact on primary BSS</a:t>
            </a:r>
          </a:p>
          <a:p>
            <a:pPr lvl="1">
              <a:spcBef>
                <a:spcPts val="1200"/>
              </a:spcBef>
            </a:pPr>
            <a:r>
              <a:rPr lang="en-US" dirty="0" smtClean="0"/>
              <a:t>Protection mechanisms, media occupancy limit, duty cycle limit, etc.</a:t>
            </a:r>
            <a:endParaRPr lang="en-US" dirty="0"/>
          </a:p>
          <a:p>
            <a:pPr>
              <a:spcBef>
                <a:spcPts val="1200"/>
              </a:spcBef>
            </a:pP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6</a:t>
            </a:fld>
            <a:endParaRPr lang="en-GB"/>
          </a:p>
        </p:txBody>
      </p:sp>
    </p:spTree>
    <p:extLst>
      <p:ext uri="{BB962C8B-B14F-4D97-AF65-F5344CB8AC3E}">
        <p14:creationId xmlns:p14="http://schemas.microsoft.com/office/powerpoint/2010/main" val="3863113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sz="2800" dirty="0" smtClean="0">
                <a:solidFill>
                  <a:srgbClr val="0070C0"/>
                </a:solidFill>
              </a:rPr>
              <a:t>Why is LRLP needed when we have 802.11ah?</a:t>
            </a:r>
            <a:endParaRPr lang="en-US" sz="2800"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fontScale="85000" lnSpcReduction="10000"/>
          </a:bodyPr>
          <a:lstStyle/>
          <a:p>
            <a:pPr>
              <a:spcBef>
                <a:spcPts val="1200"/>
              </a:spcBef>
            </a:pPr>
            <a:r>
              <a:rPr lang="en-US" dirty="0" smtClean="0"/>
              <a:t>Additional band support has some incremental cost</a:t>
            </a:r>
          </a:p>
          <a:p>
            <a:pPr lvl="1">
              <a:spcBef>
                <a:spcPts val="1200"/>
              </a:spcBef>
            </a:pPr>
            <a:r>
              <a:rPr lang="en-US" dirty="0" smtClean="0"/>
              <a:t>RF components, </a:t>
            </a:r>
            <a:r>
              <a:rPr lang="en-US" dirty="0"/>
              <a:t>antennas, etc. </a:t>
            </a:r>
          </a:p>
          <a:p>
            <a:pPr lvl="1">
              <a:spcBef>
                <a:spcPts val="1200"/>
              </a:spcBef>
            </a:pPr>
            <a:r>
              <a:rPr lang="en-US" dirty="0" smtClean="0"/>
              <a:t>LRLP functionality involves only coding </a:t>
            </a:r>
            <a:r>
              <a:rPr lang="en-US" dirty="0"/>
              <a:t>and MAC </a:t>
            </a:r>
            <a:r>
              <a:rPr lang="en-US" dirty="0" smtClean="0"/>
              <a:t>changes</a:t>
            </a:r>
          </a:p>
          <a:p>
            <a:pPr>
              <a:spcBef>
                <a:spcPts val="1200"/>
              </a:spcBef>
            </a:pPr>
            <a:r>
              <a:rPr lang="en-US" dirty="0" smtClean="0"/>
              <a:t>915 MHz ISM band properties are not consistent globally</a:t>
            </a:r>
          </a:p>
          <a:p>
            <a:pPr>
              <a:spcBef>
                <a:spcPts val="1200"/>
              </a:spcBef>
            </a:pPr>
            <a:r>
              <a:rPr lang="en-US" dirty="0" smtClean="0"/>
              <a:t>This capability is intended for standard, broad-market implementations</a:t>
            </a:r>
          </a:p>
          <a:p>
            <a:pPr lvl="1">
              <a:spcBef>
                <a:spcPts val="1200"/>
              </a:spcBef>
            </a:pPr>
            <a:r>
              <a:rPr lang="en-US" dirty="0" smtClean="0"/>
              <a:t>Would operate on </a:t>
            </a:r>
            <a:r>
              <a:rPr lang="en-US" dirty="0"/>
              <a:t>existing network, on </a:t>
            </a:r>
            <a:r>
              <a:rPr lang="en-US" dirty="0" smtClean="0"/>
              <a:t>standard APs and routers</a:t>
            </a:r>
          </a:p>
          <a:p>
            <a:pPr lvl="1">
              <a:spcBef>
                <a:spcPts val="1200"/>
              </a:spcBef>
            </a:pPr>
            <a:r>
              <a:rPr lang="en-US" dirty="0" smtClean="0"/>
              <a:t>Energy and M2M desire to leverage existing customer broadband using 802.11</a:t>
            </a:r>
            <a:endParaRPr lang="en-US" dirty="0"/>
          </a:p>
          <a:p>
            <a:pPr>
              <a:spcBef>
                <a:spcPts val="1200"/>
              </a:spcBef>
            </a:pPr>
            <a:r>
              <a:rPr lang="en-US" dirty="0" smtClean="0"/>
              <a:t>Although targeting 2.4 GHz, LRLP should be band-agnostic </a:t>
            </a:r>
          </a:p>
          <a:p>
            <a:pPr lvl="1">
              <a:spcBef>
                <a:spcPts val="1200"/>
              </a:spcBef>
            </a:pPr>
            <a:r>
              <a:rPr lang="en-US" dirty="0" smtClean="0"/>
              <a:t>Could be used with S1G PHYs as well</a:t>
            </a:r>
          </a:p>
          <a:p>
            <a:pPr>
              <a:spcBef>
                <a:spcPts val="1200"/>
              </a:spcBef>
            </a:pPr>
            <a:r>
              <a:rPr lang="en-US" dirty="0" smtClean="0"/>
              <a:t>Objective: LRLP would eventually become available on all mainstream consumer and enterprise WLAN devices</a:t>
            </a:r>
          </a:p>
          <a:p>
            <a:pPr lvl="1">
              <a:spcBef>
                <a:spcPts val="1200"/>
              </a:spcBef>
            </a:pPr>
            <a:r>
              <a:rPr lang="en-US" dirty="0"/>
              <a:t>Ideally every AP </a:t>
            </a:r>
            <a:r>
              <a:rPr lang="en-US" dirty="0" smtClean="0"/>
              <a:t>would support this capability in </a:t>
            </a:r>
            <a:r>
              <a:rPr lang="en-US" dirty="0"/>
              <a:t>"next generation" </a:t>
            </a:r>
            <a:r>
              <a:rPr lang="en-US" dirty="0" smtClean="0"/>
              <a:t>silicon</a:t>
            </a:r>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7</a:t>
            </a:fld>
            <a:endParaRPr lang="en-GB"/>
          </a:p>
        </p:txBody>
      </p:sp>
    </p:spTree>
    <p:extLst>
      <p:ext uri="{BB962C8B-B14F-4D97-AF65-F5344CB8AC3E}">
        <p14:creationId xmlns:p14="http://schemas.microsoft.com/office/powerpoint/2010/main" val="724000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sz="2800" dirty="0" smtClean="0">
                <a:solidFill>
                  <a:srgbClr val="0070C0"/>
                </a:solidFill>
              </a:rPr>
              <a:t>Why not 802.11b?</a:t>
            </a:r>
            <a:endParaRPr lang="en-US" sz="2800"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lnSpcReduction="10000"/>
          </a:bodyPr>
          <a:lstStyle/>
          <a:p>
            <a:pPr>
              <a:spcBef>
                <a:spcPts val="1200"/>
              </a:spcBef>
            </a:pPr>
            <a:r>
              <a:rPr lang="en-US" dirty="0" smtClean="0"/>
              <a:t>Goal of  &gt; 10dB range improvement exceeds what is achievable with </a:t>
            </a:r>
            <a:r>
              <a:rPr lang="en-US" dirty="0"/>
              <a:t>802.11b </a:t>
            </a:r>
            <a:r>
              <a:rPr lang="en-US" dirty="0" smtClean="0"/>
              <a:t>at 1 </a:t>
            </a:r>
            <a:r>
              <a:rPr lang="en-US" dirty="0"/>
              <a:t>Mbps </a:t>
            </a:r>
            <a:endParaRPr lang="en-US" dirty="0" smtClean="0"/>
          </a:p>
          <a:p>
            <a:pPr>
              <a:spcBef>
                <a:spcPts val="1200"/>
              </a:spcBef>
            </a:pPr>
            <a:r>
              <a:rPr lang="en-US" dirty="0" smtClean="0"/>
              <a:t>802.11b doesn’t take advantage of newer techniques like MIMO and beamforming</a:t>
            </a:r>
          </a:p>
          <a:p>
            <a:pPr lvl="1">
              <a:spcBef>
                <a:spcPts val="1200"/>
              </a:spcBef>
            </a:pPr>
            <a:r>
              <a:rPr lang="en-US" dirty="0" smtClean="0"/>
              <a:t>Can MIMO be leveraged for range instead of rate?</a:t>
            </a:r>
          </a:p>
          <a:p>
            <a:pPr lvl="1">
              <a:spcBef>
                <a:spcPts val="1200"/>
              </a:spcBef>
            </a:pPr>
            <a:r>
              <a:rPr lang="en-US" dirty="0" smtClean="0"/>
              <a:t>Beam Forming Transmission advantages for LRLP</a:t>
            </a:r>
          </a:p>
          <a:p>
            <a:pPr>
              <a:spcBef>
                <a:spcPts val="1200"/>
              </a:spcBef>
            </a:pPr>
            <a:r>
              <a:rPr lang="en-US" dirty="0" smtClean="0"/>
              <a:t>802.11b waveform and bandwidth puts a floor on achievable energy reduction</a:t>
            </a:r>
          </a:p>
          <a:p>
            <a:pPr>
              <a:spcBef>
                <a:spcPts val="1200"/>
              </a:spcBef>
            </a:pPr>
            <a:r>
              <a:rPr lang="en-US" dirty="0" smtClean="0"/>
              <a:t>802.11b protection mechanisms have an adverse affect on BSS throughput</a:t>
            </a:r>
          </a:p>
          <a:p>
            <a:pPr lvl="1">
              <a:spcBef>
                <a:spcPts val="1200"/>
              </a:spcBef>
            </a:pPr>
            <a:r>
              <a:rPr lang="en-US" dirty="0" smtClean="0"/>
              <a:t>Can we use newer MAC techniques for lower impact (and more control) on overall BSS throughput?</a:t>
            </a:r>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8</a:t>
            </a:fld>
            <a:endParaRPr lang="en-GB"/>
          </a:p>
        </p:txBody>
      </p:sp>
    </p:spTree>
    <p:extLst>
      <p:ext uri="{BB962C8B-B14F-4D97-AF65-F5344CB8AC3E}">
        <p14:creationId xmlns:p14="http://schemas.microsoft.com/office/powerpoint/2010/main" val="1546459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sz="2800" dirty="0" err="1" smtClean="0">
                <a:solidFill>
                  <a:srgbClr val="0070C0"/>
                </a:solidFill>
              </a:rPr>
              <a:t>Pathloss</a:t>
            </a:r>
            <a:r>
              <a:rPr lang="en-US" sz="2800" smtClean="0">
                <a:solidFill>
                  <a:srgbClr val="0070C0"/>
                </a:solidFill>
              </a:rPr>
              <a:t>, Regulatory </a:t>
            </a:r>
            <a:r>
              <a:rPr lang="en-US" sz="2800" dirty="0" smtClean="0">
                <a:solidFill>
                  <a:srgbClr val="0070C0"/>
                </a:solidFill>
              </a:rPr>
              <a:t>Limits and Spectrum considerations of 900MHz and 2.4GHz</a:t>
            </a:r>
            <a:endParaRPr lang="en-US" sz="2800" dirty="0">
              <a:solidFill>
                <a:srgbClr val="0070C0"/>
              </a:solidFill>
            </a:endParaRPr>
          </a:p>
        </p:txBody>
      </p:sp>
      <p:graphicFrame>
        <p:nvGraphicFramePr>
          <p:cNvPr id="7" name="Content Placeholder 6"/>
          <p:cNvGraphicFramePr>
            <a:graphicFrameLocks noGrp="1"/>
          </p:cNvGraphicFramePr>
          <p:nvPr>
            <p:ph idx="1"/>
          </p:nvPr>
        </p:nvGraphicFramePr>
        <p:xfrm>
          <a:off x="685800" y="1484313"/>
          <a:ext cx="8134671" cy="2595880"/>
        </p:xfrm>
        <a:graphic>
          <a:graphicData uri="http://schemas.openxmlformats.org/drawingml/2006/table">
            <a:tbl>
              <a:tblPr firstRow="1" bandRow="1">
                <a:tableStyleId>{5C22544A-7EE6-4342-B048-85BDC9FD1C3A}</a:tableStyleId>
              </a:tblPr>
              <a:tblGrid>
                <a:gridCol w="2711557"/>
                <a:gridCol w="2711557"/>
                <a:gridCol w="2711557"/>
              </a:tblGrid>
              <a:tr h="370840">
                <a:tc>
                  <a:txBody>
                    <a:bodyPr/>
                    <a:lstStyle/>
                    <a:p>
                      <a:r>
                        <a:rPr lang="en-US" sz="1200" dirty="0" smtClean="0"/>
                        <a:t>Region</a:t>
                      </a:r>
                      <a:endParaRPr lang="en-US" sz="1200" dirty="0"/>
                    </a:p>
                  </a:txBody>
                  <a:tcPr/>
                </a:tc>
                <a:tc>
                  <a:txBody>
                    <a:bodyPr/>
                    <a:lstStyle/>
                    <a:p>
                      <a:r>
                        <a:rPr lang="en-US" sz="1200" dirty="0" smtClean="0"/>
                        <a:t>11ah/900MHz Power</a:t>
                      </a:r>
                      <a:endParaRPr lang="en-US" sz="1200" dirty="0"/>
                    </a:p>
                  </a:txBody>
                  <a:tcPr/>
                </a:tc>
                <a:tc>
                  <a:txBody>
                    <a:bodyPr/>
                    <a:lstStyle/>
                    <a:p>
                      <a:r>
                        <a:rPr lang="en-US" sz="1200" dirty="0" smtClean="0"/>
                        <a:t>2.4GHz  Power</a:t>
                      </a:r>
                      <a:endParaRPr lang="en-US" sz="1200" dirty="0"/>
                    </a:p>
                  </a:txBody>
                  <a:tcPr/>
                </a:tc>
              </a:tr>
              <a:tr h="370840">
                <a:tc>
                  <a:txBody>
                    <a:bodyPr/>
                    <a:lstStyle/>
                    <a:p>
                      <a:r>
                        <a:rPr lang="en-US" sz="1200" dirty="0" smtClean="0"/>
                        <a:t>China</a:t>
                      </a:r>
                      <a:endParaRPr lang="en-US" sz="1200" dirty="0"/>
                    </a:p>
                  </a:txBody>
                  <a:tcPr/>
                </a:tc>
                <a:tc>
                  <a:txBody>
                    <a:bodyPr/>
                    <a:lstStyle/>
                    <a:p>
                      <a:r>
                        <a:rPr lang="en-US" sz="1200" dirty="0" smtClean="0"/>
                        <a:t>5mW</a:t>
                      </a:r>
                      <a:endParaRPr lang="en-US" sz="1200" dirty="0"/>
                    </a:p>
                  </a:txBody>
                  <a:tcPr/>
                </a:tc>
                <a:tc>
                  <a:txBody>
                    <a:bodyPr/>
                    <a:lstStyle/>
                    <a:p>
                      <a:r>
                        <a:rPr lang="en-US" sz="1200" dirty="0" smtClean="0"/>
                        <a:t>100mW</a:t>
                      </a:r>
                      <a:endParaRPr lang="en-US" sz="1200" dirty="0"/>
                    </a:p>
                  </a:txBody>
                  <a:tcPr/>
                </a:tc>
              </a:tr>
              <a:tr h="370840">
                <a:tc>
                  <a:txBody>
                    <a:bodyPr/>
                    <a:lstStyle/>
                    <a:p>
                      <a:r>
                        <a:rPr lang="en-US" sz="1200" dirty="0" smtClean="0"/>
                        <a:t>USA</a:t>
                      </a:r>
                      <a:endParaRPr lang="en-US" sz="1200" dirty="0"/>
                    </a:p>
                  </a:txBody>
                  <a:tcPr/>
                </a:tc>
                <a:tc>
                  <a:txBody>
                    <a:bodyPr/>
                    <a:lstStyle/>
                    <a:p>
                      <a:r>
                        <a:rPr lang="en-US" sz="1200" dirty="0" smtClean="0"/>
                        <a:t>1000mW</a:t>
                      </a:r>
                      <a:endParaRPr lang="en-US" sz="1200" dirty="0"/>
                    </a:p>
                  </a:txBody>
                  <a:tcPr/>
                </a:tc>
                <a:tc>
                  <a:txBody>
                    <a:bodyPr/>
                    <a:lstStyle/>
                    <a:p>
                      <a:r>
                        <a:rPr lang="en-US" sz="1200" dirty="0" smtClean="0"/>
                        <a:t>1000mW</a:t>
                      </a:r>
                      <a:endParaRPr lang="en-US" sz="1200" dirty="0"/>
                    </a:p>
                  </a:txBody>
                  <a:tcPr/>
                </a:tc>
              </a:tr>
              <a:tr h="370840">
                <a:tc>
                  <a:txBody>
                    <a:bodyPr/>
                    <a:lstStyle/>
                    <a:p>
                      <a:r>
                        <a:rPr lang="en-US" sz="1200" dirty="0" smtClean="0"/>
                        <a:t>South Korea (917-923MHz)</a:t>
                      </a:r>
                      <a:endParaRPr lang="en-US" sz="1200" dirty="0"/>
                    </a:p>
                  </a:txBody>
                  <a:tcPr/>
                </a:tc>
                <a:tc>
                  <a:txBody>
                    <a:bodyPr/>
                    <a:lstStyle/>
                    <a:p>
                      <a:r>
                        <a:rPr lang="en-US" sz="1200" dirty="0" smtClean="0"/>
                        <a:t>10mW</a:t>
                      </a:r>
                      <a:endParaRPr lang="en-US" sz="1200" dirty="0"/>
                    </a:p>
                  </a:txBody>
                  <a:tcPr/>
                </a:tc>
                <a:tc>
                  <a:txBody>
                    <a:bodyPr/>
                    <a:lstStyle/>
                    <a:p>
                      <a:r>
                        <a:rPr lang="en-US" sz="1200" dirty="0" smtClean="0"/>
                        <a:t>100mW</a:t>
                      </a:r>
                      <a:endParaRPr lang="en-US" sz="1200" dirty="0"/>
                    </a:p>
                  </a:txBody>
                  <a:tcPr/>
                </a:tc>
              </a:tr>
              <a:tr h="370840">
                <a:tc>
                  <a:txBody>
                    <a:bodyPr/>
                    <a:lstStyle/>
                    <a:p>
                      <a:r>
                        <a:rPr lang="en-US" sz="1200" dirty="0" smtClean="0"/>
                        <a:t>Europe (863-869MHz)</a:t>
                      </a:r>
                      <a:endParaRPr lang="en-US" sz="1200" dirty="0"/>
                    </a:p>
                  </a:txBody>
                  <a:tcPr/>
                </a:tc>
                <a:tc>
                  <a:txBody>
                    <a:bodyPr/>
                    <a:lstStyle/>
                    <a:p>
                      <a:r>
                        <a:rPr lang="en-US" sz="1200" dirty="0" smtClean="0"/>
                        <a:t>25mW</a:t>
                      </a:r>
                      <a:endParaRPr lang="en-US" sz="1200" dirty="0"/>
                    </a:p>
                  </a:txBody>
                  <a:tcPr/>
                </a:tc>
                <a:tc>
                  <a:txBody>
                    <a:bodyPr/>
                    <a:lstStyle/>
                    <a:p>
                      <a:r>
                        <a:rPr lang="en-US" sz="1200" dirty="0" smtClean="0"/>
                        <a:t>100mW</a:t>
                      </a:r>
                      <a:endParaRPr lang="en-US" sz="1200" dirty="0"/>
                    </a:p>
                  </a:txBody>
                  <a:tcPr/>
                </a:tc>
              </a:tr>
              <a:tr h="370840">
                <a:tc>
                  <a:txBody>
                    <a:bodyPr/>
                    <a:lstStyle/>
                    <a:p>
                      <a:r>
                        <a:rPr lang="en-US" sz="1200" dirty="0" smtClean="0"/>
                        <a:t>Singapore (920-925MHz)</a:t>
                      </a:r>
                      <a:endParaRPr lang="en-US" sz="1200" dirty="0"/>
                    </a:p>
                  </a:txBody>
                  <a:tcPr/>
                </a:tc>
                <a:tc>
                  <a:txBody>
                    <a:bodyPr/>
                    <a:lstStyle/>
                    <a:p>
                      <a:r>
                        <a:rPr lang="en-US" sz="1200" dirty="0" smtClean="0"/>
                        <a:t>500mW</a:t>
                      </a:r>
                      <a:endParaRPr lang="en-US" sz="1200" dirty="0"/>
                    </a:p>
                  </a:txBody>
                  <a:tcPr/>
                </a:tc>
                <a:tc>
                  <a:txBody>
                    <a:bodyPr/>
                    <a:lstStyle/>
                    <a:p>
                      <a:r>
                        <a:rPr lang="en-US" sz="1200" dirty="0" smtClean="0"/>
                        <a:t>200mW</a:t>
                      </a:r>
                      <a:endParaRPr lang="en-US" sz="1200" dirty="0"/>
                    </a:p>
                  </a:txBody>
                  <a:tcPr/>
                </a:tc>
              </a:tr>
              <a:tr h="370840">
                <a:tc>
                  <a:txBody>
                    <a:bodyPr/>
                    <a:lstStyle/>
                    <a:p>
                      <a:r>
                        <a:rPr lang="en-US" sz="1200" dirty="0" smtClean="0"/>
                        <a:t>Japan (920.5-923.5MHz)</a:t>
                      </a:r>
                      <a:endParaRPr lang="en-US" sz="1200" dirty="0"/>
                    </a:p>
                  </a:txBody>
                  <a:tcPr/>
                </a:tc>
                <a:tc>
                  <a:txBody>
                    <a:bodyPr/>
                    <a:lstStyle/>
                    <a:p>
                      <a:r>
                        <a:rPr lang="en-US" sz="1200" dirty="0" smtClean="0"/>
                        <a:t>250mW</a:t>
                      </a:r>
                      <a:endParaRPr lang="en-US" sz="1200" dirty="0"/>
                    </a:p>
                  </a:txBody>
                  <a:tcPr/>
                </a:tc>
                <a:tc>
                  <a:txBody>
                    <a:bodyPr/>
                    <a:lstStyle/>
                    <a:p>
                      <a:r>
                        <a:rPr lang="en-US" sz="1200" dirty="0" smtClean="0"/>
                        <a:t>10mW/MHz</a:t>
                      </a:r>
                      <a:endParaRPr lang="en-US" sz="1200" dirty="0"/>
                    </a:p>
                  </a:txBody>
                  <a:tcPr/>
                </a:tc>
              </a:tr>
            </a:tbl>
          </a:graphicData>
        </a:graphic>
      </p:graphicFrame>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9</a:t>
            </a:fld>
            <a:endParaRPr lang="en-GB"/>
          </a:p>
        </p:txBody>
      </p:sp>
      <p:sp>
        <p:nvSpPr>
          <p:cNvPr id="8" name="Content Placeholder 2"/>
          <p:cNvSpPr txBox="1">
            <a:spLocks/>
          </p:cNvSpPr>
          <p:nvPr/>
        </p:nvSpPr>
        <p:spPr bwMode="auto">
          <a:xfrm>
            <a:off x="685800" y="4149080"/>
            <a:ext cx="7772400" cy="2304256"/>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62500" lnSpcReduction="20000"/>
          </a:bodyPr>
          <a:lstStyle/>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lang="en-US" sz="2400" b="1" kern="0" dirty="0" err="1" smtClean="0">
                <a:latin typeface="+mn-lt"/>
              </a:rPr>
              <a:t>Pathloss</a:t>
            </a:r>
            <a:r>
              <a:rPr lang="en-US" sz="2400" b="1" kern="0" dirty="0" smtClean="0">
                <a:latin typeface="+mn-lt"/>
              </a:rPr>
              <a:t> advantage ~(1/f^2); (2.4/.9)^2 = 7 = 8.4dB advantage for ideal antennas; </a:t>
            </a:r>
          </a:p>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lang="en-US" sz="2400" b="1" kern="0" dirty="0" smtClean="0">
                <a:latin typeface="+mn-lt"/>
              </a:rPr>
              <a:t>The advantage comes from larger ideal antenna aperture; hard to realize full benefit because of antenna size; 2.4 Antennas are always smaller </a:t>
            </a:r>
          </a:p>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lang="en-US" sz="2400" b="1" kern="0" dirty="0" smtClean="0">
                <a:latin typeface="+mn-lt"/>
              </a:rPr>
              <a:t>Most countries except Singapore and Japan, 2.4 Power is larger</a:t>
            </a:r>
          </a:p>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lang="en-US" sz="2400" b="1" kern="0" dirty="0" smtClean="0">
                <a:latin typeface="+mn-lt"/>
              </a:rPr>
              <a:t>Some countries both powers are larger than needed for IOT (100mW)</a:t>
            </a:r>
          </a:p>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lang="en-US" sz="2400" b="1" kern="0" dirty="0" smtClean="0">
                <a:latin typeface="+mn-lt"/>
              </a:rPr>
              <a:t>Many countries 900MHz allowed spectrum smaller (few MHz) compared to 85MHz or more of 2.4GHz availability</a:t>
            </a:r>
          </a:p>
        </p:txBody>
      </p:sp>
    </p:spTree>
    <p:extLst>
      <p:ext uri="{BB962C8B-B14F-4D97-AF65-F5344CB8AC3E}">
        <p14:creationId xmlns:p14="http://schemas.microsoft.com/office/powerpoint/2010/main" val="1546459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23437</TotalTime>
  <Words>1737</Words>
  <Application>Microsoft Office PowerPoint</Application>
  <PresentationFormat>On-screen Show (4:3)</PresentationFormat>
  <Paragraphs>231</Paragraphs>
  <Slides>18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802-11-Submission</vt:lpstr>
      <vt:lpstr>Document</vt:lpstr>
      <vt:lpstr>Integrated Long Range Low Power Operation for IoT</vt:lpstr>
      <vt:lpstr>Longer Range and Lower Power in 2.4 GHz band</vt:lpstr>
      <vt:lpstr>Results from May WNG Discussion</vt:lpstr>
      <vt:lpstr>Description of Use Cases</vt:lpstr>
      <vt:lpstr>Thrust Areas of IoT</vt:lpstr>
      <vt:lpstr>Requirements</vt:lpstr>
      <vt:lpstr>Why is LRLP needed when we have 802.11ah?</vt:lpstr>
      <vt:lpstr>Why not 802.11b?</vt:lpstr>
      <vt:lpstr>Pathloss, Regulatory Limits and Spectrum considerations of 900MHz and 2.4GHz</vt:lpstr>
      <vt:lpstr>Long Range / Low Power Optimization</vt:lpstr>
      <vt:lpstr>Consider benefits of narrower channel</vt:lpstr>
      <vt:lpstr>Potential Integration Approach</vt:lpstr>
      <vt:lpstr>Potential Low Power Approach</vt:lpstr>
      <vt:lpstr>Potential Protection Approach</vt:lpstr>
      <vt:lpstr>Limitation of Impact on Network</vt:lpstr>
      <vt:lpstr>Summary</vt:lpstr>
      <vt:lpstr>Distinct Identity</vt:lpstr>
      <vt:lpstr>Straw Poll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Liaison Report</dc:title>
  <dc:creator>Tim Godfrey</dc:creator>
  <cp:lastModifiedBy>Godfrey, Tim</cp:lastModifiedBy>
  <cp:revision>897</cp:revision>
  <cp:lastPrinted>1998-02-10T13:28:06Z</cp:lastPrinted>
  <dcterms:created xsi:type="dcterms:W3CDTF">2004-12-02T14:01:45Z</dcterms:created>
  <dcterms:modified xsi:type="dcterms:W3CDTF">2015-07-06T17:45:38Z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