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9" r:id="rId2"/>
    <p:sldId id="270" r:id="rId3"/>
    <p:sldId id="274" r:id="rId4"/>
    <p:sldId id="353" r:id="rId5"/>
    <p:sldId id="374" r:id="rId6"/>
    <p:sldId id="360" r:id="rId7"/>
    <p:sldId id="378" r:id="rId8"/>
    <p:sldId id="376" r:id="rId9"/>
    <p:sldId id="377" r:id="rId10"/>
    <p:sldId id="275" r:id="rId11"/>
    <p:sldId id="382" r:id="rId12"/>
    <p:sldId id="380" r:id="rId13"/>
    <p:sldId id="391" r:id="rId14"/>
    <p:sldId id="389" r:id="rId15"/>
    <p:sldId id="393" r:id="rId16"/>
    <p:sldId id="383" r:id="rId17"/>
    <p:sldId id="379" r:id="rId18"/>
    <p:sldId id="381" r:id="rId19"/>
    <p:sldId id="390" r:id="rId20"/>
    <p:sldId id="327" r:id="rId21"/>
    <p:sldId id="384" r:id="rId22"/>
    <p:sldId id="385" r:id="rId23"/>
    <p:sldId id="386" r:id="rId24"/>
    <p:sldId id="388" r:id="rId25"/>
    <p:sldId id="392" r:id="rId26"/>
    <p:sldId id="301" r:id="rId2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7842" autoAdjust="0"/>
  </p:normalViewPr>
  <p:slideViewPr>
    <p:cSldViewPr>
      <p:cViewPr>
        <p:scale>
          <a:sx n="80" d="100"/>
          <a:sy n="80" d="100"/>
        </p:scale>
        <p:origin x="-1272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802.11-15/0747r4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802.11-15/0747r4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802.11-15/0747r4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609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6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802.11-15/0747r3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4" y="96238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4" y="900062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970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/>
              <a:t>Page </a:t>
            </a:r>
            <a:fld id="{50C5B5DA-74EF-4A2B-A34A-9D573E41B0FA}" type="slidenum">
              <a:rPr lang="en-US" altLang="en-US"/>
              <a:pPr/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27492" y="95706"/>
            <a:ext cx="2185983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802.11-12/1411r0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13337" cy="215444"/>
          </a:xfrm>
        </p:spPr>
        <p:txBody>
          <a:bodyPr/>
          <a:lstStyle/>
          <a:p>
            <a:pPr>
              <a:defRPr/>
            </a:pPr>
            <a:r>
              <a:rPr lang="en-AU" smtClean="0"/>
              <a:t>Nov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03364" y="9001125"/>
            <a:ext cx="1810111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54248732-CD16-416F-820C-F8F0BB28EAFD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31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802.11-15/0747r4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870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870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E04F12BE-F34E-1248-940B-8EC27E93B954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1667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8F9DAA82-BCFA-43C4-A20D-4A7FB81629FF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6ACDDC85-B01E-450C-B910-0EC4EEDC110B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802.11-15/0747r4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844-01-0000-draft-25th-anniversary-press-release.doc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package" Target="../embeddings/Microsoft_Excel_Worksheet1.xlsx"/><Relationship Id="rId4" Type="http://schemas.openxmlformats.org/officeDocument/2006/relationships/hyperlink" Target="https://mentor.ieee.org/802.11/dcn/15/11-15-0926-02-00ai-p802-11ai-report-to-ec-on-conditional-approval-to-go-to-sponsor-ballot.ppt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844-01-0000-draft-25th-anniversary-press-release.doc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83-06-0reg-comments-in-fcc-15-47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2015-07-16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733656"/>
              </p:ext>
            </p:extLst>
          </p:nvPr>
        </p:nvGraphicFramePr>
        <p:xfrm>
          <a:off x="534988" y="2316163"/>
          <a:ext cx="7861300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4" name="Document" r:id="rId4" imgW="8530917" imgH="2813229" progId="Word.Document.8">
                  <p:embed/>
                </p:oleObj>
              </mc:Choice>
              <mc:Fallback>
                <p:oleObj name="Document" r:id="rId4" imgW="8530917" imgH="281322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861300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502715"/>
              </p:ext>
            </p:extLst>
          </p:nvPr>
        </p:nvGraphicFramePr>
        <p:xfrm>
          <a:off x="98286" y="762000"/>
          <a:ext cx="8893314" cy="4775271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August 10, Tues Sept 8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 Thursdays 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23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through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30th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3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8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11 through Nov 18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3, 10, 24, 31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14, 21, Sept 4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31, August 7, 14, 28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 </a:t>
                      </a:r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</a:t>
                      </a:r>
                      <a:r>
                        <a:rPr lang="en-CA" sz="2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NGP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 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2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76400" y="5943600"/>
            <a:ext cx="2148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Motion to approve: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 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Edward Au as </a:t>
            </a:r>
            <a:r>
              <a:rPr lang="en-US" sz="2400" dirty="0" err="1" smtClean="0"/>
              <a:t>TGay</a:t>
            </a:r>
            <a:r>
              <a:rPr lang="en-US" sz="2400" dirty="0" smtClean="0"/>
              <a:t> 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</a:p>
          <a:p>
            <a:r>
              <a:rPr lang="en-US" altLang="en-US" b="1" dirty="0" smtClean="0"/>
              <a:t>Seconded by: </a:t>
            </a:r>
          </a:p>
          <a:p>
            <a:r>
              <a:rPr lang="en-US" altLang="en-US" b="1" dirty="0" smtClean="0"/>
              <a:t>Result:  </a:t>
            </a:r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802.11 OM 4.2: </a:t>
            </a:r>
            <a:r>
              <a:rPr lang="en-US" sz="1800" i="1" dirty="0"/>
              <a:t>The TG Chair shall be appointed by the WG Chair and confirmed by a WG majority approval</a:t>
            </a:r>
            <a:r>
              <a:rPr lang="en-US" sz="1800" i="1" dirty="0" smtClean="0"/>
              <a:t>. </a:t>
            </a:r>
            <a:r>
              <a:rPr lang="en-US" sz="1800" i="1" dirty="0" err="1" smtClean="0"/>
              <a:t>TGay</a:t>
            </a:r>
            <a:r>
              <a:rPr lang="en-US" sz="1800" i="1" dirty="0" smtClean="0"/>
              <a:t> result: Edward Au as candidate recommendation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85354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Operations Manual (OM)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Accept document </a:t>
            </a:r>
            <a:r>
              <a:rPr lang="en-GB" dirty="0" smtClean="0"/>
              <a:t>11-14/0629r11 </a:t>
            </a:r>
            <a:r>
              <a:rPr lang="en-GB" dirty="0" smtClean="0"/>
              <a:t>as the 802.11 operations manual.</a:t>
            </a:r>
          </a:p>
          <a:p>
            <a:endParaRPr lang="en-GB" dirty="0" smtClean="0"/>
          </a:p>
          <a:p>
            <a:r>
              <a:rPr lang="en-GB" dirty="0" smtClean="0"/>
              <a:t>Moved: Dorothy Stanley</a:t>
            </a:r>
          </a:p>
          <a:p>
            <a:r>
              <a:rPr lang="en-GB" dirty="0" smtClean="0"/>
              <a:t>Seconded: </a:t>
            </a:r>
          </a:p>
          <a:p>
            <a:r>
              <a:rPr lang="en-GB" dirty="0" smtClean="0"/>
              <a:t>Result: </a:t>
            </a:r>
          </a:p>
          <a:p>
            <a:endParaRPr lang="en-GB" dirty="0"/>
          </a:p>
          <a:p>
            <a:r>
              <a:rPr lang="en-GB" dirty="0" smtClean="0"/>
              <a:t>(Revision </a:t>
            </a:r>
            <a:r>
              <a:rPr lang="en-GB" dirty="0" smtClean="0"/>
              <a:t>12 </a:t>
            </a:r>
            <a:r>
              <a:rPr lang="en-GB" dirty="0" smtClean="0"/>
              <a:t>will also be uploaded containing tracked changes accepted).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1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 Rebuttal </a:t>
            </a:r>
            <a:r>
              <a:rPr lang="en-GB" baseline="0" dirty="0" smtClean="0"/>
              <a:t>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/>
              <a:t>Move to approve the Rebuttal to 802.15 regarding the 802.15.3 Revision PAR as shown on slide 18 of doc 11-15/753r3.</a:t>
            </a:r>
          </a:p>
          <a:p>
            <a:r>
              <a:rPr lang="en-GB" dirty="0" smtClean="0"/>
              <a:t>Moved</a:t>
            </a:r>
            <a:r>
              <a:rPr lang="en-GB" dirty="0" smtClean="0"/>
              <a:t>:  </a:t>
            </a:r>
            <a:r>
              <a:rPr lang="en-GB" dirty="0" smtClean="0"/>
              <a:t>Jon Rosdahl on behalf of the SC</a:t>
            </a:r>
            <a:endParaRPr lang="en-GB" dirty="0" smtClean="0"/>
          </a:p>
          <a:p>
            <a:r>
              <a:rPr lang="en-GB" dirty="0" smtClean="0"/>
              <a:t>Seconded: </a:t>
            </a:r>
            <a:r>
              <a:rPr lang="en-GB" dirty="0" smtClean="0"/>
              <a:t>Stephen McCann</a:t>
            </a:r>
            <a:endParaRPr lang="en-GB" dirty="0" smtClean="0"/>
          </a:p>
          <a:p>
            <a:r>
              <a:rPr lang="en-GB" dirty="0" smtClean="0"/>
              <a:t>Result: </a:t>
            </a:r>
          </a:p>
          <a:p>
            <a:endParaRPr lang="en-GB" sz="2000" dirty="0" smtClean="0"/>
          </a:p>
          <a:p>
            <a:r>
              <a:rPr lang="en-GB" sz="2000" dirty="0" smtClean="0"/>
              <a:t>In </a:t>
            </a:r>
            <a:r>
              <a:rPr lang="en-GB" sz="2000" dirty="0" smtClean="0"/>
              <a:t>the SC: </a:t>
            </a:r>
            <a:r>
              <a:rPr lang="en-US" sz="2000" dirty="0"/>
              <a:t>Move to approve the Rebuttal to 802.15 regarding the 802.15.3 Revision PAR as shown on slide 18 of doc 11-15/753r3.</a:t>
            </a:r>
          </a:p>
          <a:p>
            <a:r>
              <a:rPr lang="en-US" sz="2000" dirty="0"/>
              <a:t>Moved: Stuart KERRY 2</a:t>
            </a:r>
            <a:r>
              <a:rPr lang="en-US" sz="2000" baseline="30000" dirty="0"/>
              <a:t>nd</a:t>
            </a:r>
            <a:r>
              <a:rPr lang="en-US" sz="2000" dirty="0"/>
              <a:t>: Adrian STEPHENS</a:t>
            </a:r>
          </a:p>
          <a:p>
            <a:r>
              <a:rPr lang="en-US" sz="2000" dirty="0"/>
              <a:t>PAR Review SC Results: 3-0-0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7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802.11 25</a:t>
            </a:r>
            <a:r>
              <a:rPr lang="en-GB" baseline="30000" dirty="0" smtClean="0"/>
              <a:t>th</a:t>
            </a:r>
            <a:r>
              <a:rPr lang="en-GB" dirty="0" smtClean="0"/>
              <a:t> Anniversary Press Release </a:t>
            </a:r>
            <a:r>
              <a:rPr lang="en-GB" baseline="0" dirty="0" smtClean="0"/>
              <a:t>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GB" dirty="0" smtClean="0"/>
              <a:t>Approve the press release contained 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mentor.ieee.org/802.11/dcn/15/11-15-0844-01-0000-draft-25th-anniversary-press-release.docx</a:t>
            </a:r>
            <a:r>
              <a:rPr lang="en-GB" dirty="0" smtClean="0"/>
              <a:t> </a:t>
            </a:r>
          </a:p>
          <a:p>
            <a:r>
              <a:rPr lang="en-GB" dirty="0" smtClean="0"/>
              <a:t>Moved: </a:t>
            </a:r>
            <a:r>
              <a:rPr lang="en-GB" dirty="0"/>
              <a:t>Stephen McCann </a:t>
            </a:r>
            <a:r>
              <a:rPr lang="en-GB" dirty="0" smtClean="0"/>
              <a:t> on </a:t>
            </a:r>
            <a:r>
              <a:rPr lang="en-GB" dirty="0" smtClean="0"/>
              <a:t>behalf of the Publicity SC </a:t>
            </a:r>
          </a:p>
          <a:p>
            <a:r>
              <a:rPr lang="en-GB" dirty="0" smtClean="0"/>
              <a:t>Seconded: </a:t>
            </a:r>
          </a:p>
          <a:p>
            <a:r>
              <a:rPr lang="en-GB" dirty="0" smtClean="0"/>
              <a:t>Result: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sz="2000" dirty="0" smtClean="0"/>
              <a:t>In the SC: </a:t>
            </a:r>
            <a:r>
              <a:rPr lang="en-GB" sz="2000" dirty="0"/>
              <a:t>Adrian</a:t>
            </a:r>
            <a:r>
              <a:rPr lang="en-US" sz="2000" dirty="0"/>
              <a:t> Stephens, </a:t>
            </a:r>
            <a:r>
              <a:rPr lang="en-GB" sz="2000" dirty="0"/>
              <a:t>Seconded: Stuart Kerry. Yes: 7</a:t>
            </a:r>
            <a:r>
              <a:rPr lang="en-US" sz="2000" dirty="0"/>
              <a:t>, </a:t>
            </a:r>
            <a:r>
              <a:rPr lang="en-GB" sz="2000" dirty="0"/>
              <a:t>No: 0, Abstain: 0</a:t>
            </a:r>
            <a:r>
              <a:rPr lang="en-US" sz="2000" dirty="0"/>
              <a:t> </a:t>
            </a:r>
            <a:endParaRPr lang="en-GB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2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Resolutions </a:t>
            </a:r>
            <a:r>
              <a:rPr lang="en-AU" dirty="0"/>
              <a:t>for the FDIS comments on 802.11ac &amp; 802.11af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AU" dirty="0" smtClean="0"/>
              <a:t>Motion: The </a:t>
            </a:r>
            <a:r>
              <a:rPr lang="en-AU" dirty="0"/>
              <a:t>IEEE 802.11 WG recommends to the IEEE 802 EC that the resolutions of comments in the FDIS ballots as documented in </a:t>
            </a:r>
            <a:r>
              <a:rPr lang="en-US" dirty="0"/>
              <a:t>IEEE 802.11-15/0958r0 be</a:t>
            </a:r>
            <a:r>
              <a:rPr lang="en-AU" dirty="0"/>
              <a:t> forwarded to ISO/IEC </a:t>
            </a:r>
            <a:r>
              <a:rPr lang="en-AU" dirty="0" smtClean="0"/>
              <a:t>JTC1/SC6.</a:t>
            </a:r>
            <a:endParaRPr lang="en-AU" dirty="0"/>
          </a:p>
          <a:p>
            <a:r>
              <a:rPr lang="en-GB" dirty="0" smtClean="0"/>
              <a:t>Moved</a:t>
            </a:r>
            <a:r>
              <a:rPr lang="en-GB" dirty="0" smtClean="0"/>
              <a:t>:  </a:t>
            </a:r>
            <a:r>
              <a:rPr lang="en-GB" dirty="0" smtClean="0"/>
              <a:t>Andrew Myles</a:t>
            </a:r>
            <a:endParaRPr lang="en-GB" dirty="0" smtClean="0"/>
          </a:p>
          <a:p>
            <a:r>
              <a:rPr lang="en-GB" dirty="0" smtClean="0"/>
              <a:t>Seconded: </a:t>
            </a:r>
          </a:p>
          <a:p>
            <a:r>
              <a:rPr lang="en-GB" dirty="0" smtClean="0"/>
              <a:t>Result: 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0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05800" cy="1066800"/>
          </a:xfrm>
        </p:spPr>
        <p:txBody>
          <a:bodyPr/>
          <a:lstStyle/>
          <a:p>
            <a:r>
              <a:rPr lang="en-US" altLang="en-US" dirty="0" smtClean="0"/>
              <a:t>Motion for EC Approval on P802.11ai D6.0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pPr lvl="0"/>
            <a:r>
              <a:rPr lang="en-GB" dirty="0"/>
              <a:t>Approve document </a:t>
            </a:r>
            <a:r>
              <a:rPr lang="en-GB" dirty="0" smtClean="0"/>
              <a:t>11-15-0926r2 </a:t>
            </a:r>
            <a:r>
              <a:rPr lang="en-GB" dirty="0" smtClean="0"/>
              <a:t>as </a:t>
            </a:r>
            <a:r>
              <a:rPr lang="en-GB" dirty="0"/>
              <a:t>the report to the </a:t>
            </a:r>
            <a:r>
              <a:rPr lang="en-GB" dirty="0" smtClean="0"/>
              <a:t>IEEE 802 </a:t>
            </a:r>
            <a:r>
              <a:rPr lang="en-GB" dirty="0"/>
              <a:t>Executive </a:t>
            </a:r>
            <a:r>
              <a:rPr lang="en-GB" dirty="0" smtClean="0"/>
              <a:t>Committee on </a:t>
            </a:r>
            <a:r>
              <a:rPr lang="en-GB" dirty="0"/>
              <a:t>the requirements for conditional approval to forward </a:t>
            </a:r>
            <a:r>
              <a:rPr lang="en-GB" dirty="0" smtClean="0"/>
              <a:t>Draft P802.11ai/D6.0 </a:t>
            </a:r>
            <a:r>
              <a:rPr lang="en-GB" dirty="0"/>
              <a:t>to sponsor </a:t>
            </a:r>
            <a:r>
              <a:rPr lang="en-GB" dirty="0" smtClean="0"/>
              <a:t>ballot, granting the chair editorial license and</a:t>
            </a:r>
          </a:p>
          <a:p>
            <a:r>
              <a:rPr lang="en-US" dirty="0"/>
              <a:t>Request the IEEE 802 Executive Committee to conditionally approve forwarding </a:t>
            </a:r>
            <a:r>
              <a:rPr lang="en-GB" dirty="0"/>
              <a:t>Draft </a:t>
            </a:r>
            <a:r>
              <a:rPr lang="en-GB" dirty="0" smtClean="0"/>
              <a:t>P802.11ai/D6.0 </a:t>
            </a:r>
            <a:r>
              <a:rPr lang="en-US" dirty="0" smtClean="0"/>
              <a:t>to </a:t>
            </a:r>
            <a:r>
              <a:rPr lang="en-US" dirty="0"/>
              <a:t>sponsor ballot.</a:t>
            </a:r>
          </a:p>
          <a:p>
            <a:r>
              <a:rPr lang="en-US" dirty="0" smtClean="0"/>
              <a:t>Moved: Hiroshi </a:t>
            </a:r>
            <a:r>
              <a:rPr lang="en-US" dirty="0" smtClean="0"/>
              <a:t>Mano on behalf of the TG</a:t>
            </a:r>
            <a:endParaRPr lang="en-US" dirty="0" smtClean="0"/>
          </a:p>
          <a:p>
            <a:r>
              <a:rPr lang="en-US" dirty="0" smtClean="0"/>
              <a:t>Seconded: </a:t>
            </a:r>
            <a:r>
              <a:rPr lang="en-US" dirty="0" smtClean="0"/>
              <a:t>Marc </a:t>
            </a:r>
            <a:r>
              <a:rPr lang="en-US" dirty="0" err="1" smtClean="0"/>
              <a:t>Emmelmann</a:t>
            </a:r>
            <a:endParaRPr lang="en-US" dirty="0" smtClean="0"/>
          </a:p>
          <a:p>
            <a:r>
              <a:rPr lang="en-US" dirty="0" smtClean="0"/>
              <a:t>Result: </a:t>
            </a:r>
          </a:p>
          <a:p>
            <a:r>
              <a:rPr lang="en-US" sz="1800" dirty="0" smtClean="0"/>
              <a:t>TG motion result: </a:t>
            </a:r>
            <a:r>
              <a:rPr lang="en-US" sz="1800" dirty="0" smtClean="0"/>
              <a:t>Moved: Peter Yee, Seconded: Lee Armstrong, Result: 9-0-0</a:t>
            </a:r>
            <a:endParaRPr lang="en-US" alt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dirty="0" smtClean="0">
                <a:solidFill>
                  <a:schemeClr val="tx2"/>
                </a:solidFill>
              </a:rPr>
              <a:t>NGP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Study </a:t>
            </a:r>
            <a:r>
              <a:rPr lang="en-US" altLang="en-US" sz="3200" b="1" dirty="0">
                <a:solidFill>
                  <a:schemeClr val="tx2"/>
                </a:solidFill>
              </a:rPr>
              <a:t>Group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extension (</a:t>
            </a:r>
            <a:r>
              <a:rPr lang="en-US" altLang="en-US" sz="3200" dirty="0" smtClean="0">
                <a:solidFill>
                  <a:schemeClr val="tx2"/>
                </a:solidFill>
              </a:rPr>
              <a:t>second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)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0484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Request the IEEE 802 LMSC to extend the IEEE 802.11 </a:t>
            </a:r>
            <a:r>
              <a:rPr lang="en-US" altLang="en-US" sz="2400" b="1" dirty="0" smtClean="0"/>
              <a:t>NGP </a:t>
            </a:r>
            <a:r>
              <a:rPr lang="en-US" altLang="en-US" sz="2400" b="1" dirty="0"/>
              <a:t>Study Group.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Moved:  Jonathan </a:t>
            </a:r>
            <a:r>
              <a:rPr lang="en-US" altLang="en-US" sz="2400" dirty="0" smtClean="0"/>
              <a:t>Segev on behalf of the SG</a:t>
            </a:r>
            <a:endParaRPr lang="en-US" altLang="en-US" sz="2400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Second: </a:t>
            </a:r>
            <a:r>
              <a:rPr lang="en-US" altLang="en-US" sz="2400" dirty="0" smtClean="0"/>
              <a:t>Edward Au</a:t>
            </a:r>
            <a:endParaRPr lang="en-US" altLang="en-US" sz="2400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Result: </a:t>
            </a:r>
            <a:endParaRPr lang="en-US" altLang="en-US" sz="2400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lvl="0"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SG result: </a:t>
            </a:r>
            <a:r>
              <a:rPr lang="en-GB" sz="2400" dirty="0"/>
              <a:t>Move: Ganesh </a:t>
            </a:r>
            <a:r>
              <a:rPr lang="en-GB" sz="2400" dirty="0" err="1"/>
              <a:t>Venkatesan</a:t>
            </a:r>
            <a:r>
              <a:rPr lang="en-GB" sz="2400" dirty="0"/>
              <a:t> 2</a:t>
            </a:r>
            <a:r>
              <a:rPr lang="en-GB" sz="2400" baseline="30000" dirty="0"/>
              <a:t>nd</a:t>
            </a:r>
            <a:r>
              <a:rPr lang="en-GB" sz="2400" dirty="0"/>
              <a:t>: Santosh Pandey results: 20-0-1</a:t>
            </a:r>
            <a:endParaRPr 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HP-Aruba Networks</a:t>
            </a:r>
            <a:endParaRPr lang="en-US" altLang="en-US" smtClean="0"/>
          </a:p>
        </p:txBody>
      </p:sp>
      <p:sp>
        <p:nvSpPr>
          <p:cNvPr id="2048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  <a:endParaRPr lang="en-US" alt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3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Range Low Power TIG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772400" cy="48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WG Motion</a:t>
            </a:r>
            <a:r>
              <a:rPr lang="en-US" dirty="0" smtClean="0"/>
              <a:t>: Form </a:t>
            </a:r>
            <a:r>
              <a:rPr lang="en-US" dirty="0" smtClean="0"/>
              <a:t>an 802.11 Long Range Low Power (LRLP) </a:t>
            </a:r>
            <a:r>
              <a:rPr lang="en-US" dirty="0" smtClean="0"/>
              <a:t>Technical Interest </a:t>
            </a:r>
            <a:r>
              <a:rPr lang="en-US" dirty="0" smtClean="0"/>
              <a:t>Group </a:t>
            </a:r>
            <a:r>
              <a:rPr lang="en-US" dirty="0" smtClean="0"/>
              <a:t>(TIG</a:t>
            </a:r>
            <a:r>
              <a:rPr lang="en-US" dirty="0" smtClean="0"/>
              <a:t>) to accomplish the following tasks:</a:t>
            </a:r>
          </a:p>
          <a:p>
            <a:pPr marL="85725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1800" dirty="0" smtClean="0"/>
              <a:t>Specify LRLP requirements and use cases</a:t>
            </a:r>
          </a:p>
          <a:p>
            <a:pPr marL="85725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1800" dirty="0" smtClean="0"/>
              <a:t>Establish technical feasibility of achieving the requirements for range, power consumption, and integration with 802.11 and coexistence with other 802 wireless protocols</a:t>
            </a:r>
          </a:p>
          <a:p>
            <a:pPr marL="85725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1800" dirty="0" smtClean="0"/>
              <a:t>Generate the technical material needed to initiate standardization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/>
              <a:t>The </a:t>
            </a:r>
            <a:r>
              <a:rPr lang="en-US" sz="1800" dirty="0" smtClean="0"/>
              <a:t>TIG </a:t>
            </a:r>
            <a:r>
              <a:rPr lang="en-US" sz="1800" dirty="0" smtClean="0"/>
              <a:t>will generate a report containing the results of these tasks within four 802.11 sessions</a:t>
            </a:r>
            <a:r>
              <a:rPr lang="en-US" sz="18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Mover	</a:t>
            </a:r>
            <a:r>
              <a:rPr lang="en-US" b="1" dirty="0" smtClean="0"/>
              <a:t>Seconder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Result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Dorothy Stanley, HP-Aruba Networks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241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July 2015 802.11 WG plenary meetings.</a:t>
            </a:r>
          </a:p>
          <a:p>
            <a:r>
              <a:rPr lang="en-US" b="0" dirty="0" smtClean="0"/>
              <a:t>R0: motions for Monday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 smtClean="0"/>
              <a:t>Mon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Wednes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Wednes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dirty="0" smtClean="0"/>
              <a:t>R4: containing motions for Friday WG11 plenary</a:t>
            </a:r>
            <a:endParaRPr lang="en-US" b="0" dirty="0" smtClean="0"/>
          </a:p>
          <a:p>
            <a:pPr lvl="1"/>
            <a:r>
              <a:rPr lang="en-US" dirty="0" smtClean="0"/>
              <a:t>R5: at conclusion of Friday WG11 plenary</a:t>
            </a:r>
          </a:p>
          <a:p>
            <a:pPr lvl="1"/>
            <a:r>
              <a:rPr lang="en-US" dirty="0" smtClean="0"/>
              <a:t>R6: at conclusion of  Friday EC meeting (Plenary session only)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</a:t>
            </a:r>
            <a:r>
              <a:rPr lang="en-GB" dirty="0"/>
              <a:t>Motions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NGP Extension (second)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Extend the 802.11 Next Generation Positioning (NGP) study group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Moved:  Adrian Stephens</a:t>
            </a:r>
          </a:p>
          <a:p>
            <a:r>
              <a:rPr lang="en-GB" dirty="0" smtClean="0"/>
              <a:t>Seconded:  Jon Rosdahl</a:t>
            </a:r>
          </a:p>
          <a:p>
            <a:r>
              <a:rPr lang="en-GB" dirty="0" smtClean="0"/>
              <a:t>Result:</a:t>
            </a:r>
          </a:p>
          <a:p>
            <a:endParaRPr lang="en-GB" dirty="0" smtClean="0"/>
          </a:p>
          <a:p>
            <a:r>
              <a:rPr lang="en-GB" sz="2000" dirty="0" smtClean="0"/>
              <a:t>In the WG: </a:t>
            </a: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5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NGP SG Progress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Interest </a:t>
            </a:r>
            <a:r>
              <a:rPr lang="en-US" sz="2000" dirty="0"/>
              <a:t>continues to be high in the Study Group</a:t>
            </a:r>
          </a:p>
          <a:p>
            <a:pPr lvl="1"/>
            <a:r>
              <a:rPr lang="en-US" sz="1600" dirty="0"/>
              <a:t>An average of 3 meeting slots assigned every F2F meeting</a:t>
            </a:r>
          </a:p>
          <a:p>
            <a:r>
              <a:rPr lang="en-US" sz="2000" dirty="0" smtClean="0"/>
              <a:t>Completed</a:t>
            </a:r>
            <a:endParaRPr lang="en-US" sz="2000" dirty="0"/>
          </a:p>
          <a:p>
            <a:pPr lvl="1"/>
            <a:r>
              <a:rPr lang="en-US" sz="1600" dirty="0"/>
              <a:t>PAR and CSD approved by the Working Group in </a:t>
            </a:r>
            <a:r>
              <a:rPr lang="en-US" sz="1600" dirty="0" smtClean="0"/>
              <a:t> May </a:t>
            </a:r>
            <a:r>
              <a:rPr lang="en-US" sz="1600" dirty="0"/>
              <a:t>2015</a:t>
            </a:r>
          </a:p>
          <a:p>
            <a:pPr lvl="1"/>
            <a:r>
              <a:rPr lang="en-US" sz="1600" dirty="0"/>
              <a:t>The documents are now under review by 802 EC and </a:t>
            </a:r>
            <a:r>
              <a:rPr lang="en-US" sz="1600" dirty="0" err="1"/>
              <a:t>NesCom</a:t>
            </a:r>
            <a:endParaRPr lang="en-US" sz="1600" dirty="0"/>
          </a:p>
          <a:p>
            <a:r>
              <a:rPr lang="en-US" sz="2000" dirty="0"/>
              <a:t>In Progress</a:t>
            </a:r>
          </a:p>
          <a:p>
            <a:pPr lvl="1"/>
            <a:r>
              <a:rPr lang="en-US" sz="1600" dirty="0"/>
              <a:t>Discussions related to </a:t>
            </a:r>
            <a:r>
              <a:rPr lang="en-US" sz="1600" dirty="0" smtClean="0"/>
              <a:t>PAR, CSD, usage </a:t>
            </a:r>
            <a:r>
              <a:rPr lang="en-US" sz="1600" dirty="0"/>
              <a:t>scenarios </a:t>
            </a:r>
            <a:endParaRPr lang="en-US" sz="1600" dirty="0" smtClean="0"/>
          </a:p>
          <a:p>
            <a:r>
              <a:rPr lang="en-US" sz="2000" dirty="0"/>
              <a:t>Justification for SG Extension</a:t>
            </a:r>
          </a:p>
          <a:p>
            <a:pPr lvl="1"/>
            <a:r>
              <a:rPr lang="en-US" sz="1600" dirty="0"/>
              <a:t>In case extra time is necessary to respond to comments from 802 EC and </a:t>
            </a:r>
            <a:r>
              <a:rPr lang="en-US" sz="1600" dirty="0" err="1" smtClean="0"/>
              <a:t>NesCom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TGai</a:t>
            </a:r>
            <a:r>
              <a:rPr lang="en-GB" dirty="0" smtClean="0"/>
              <a:t> Conditional Approval</a:t>
            </a:r>
            <a:r>
              <a:rPr lang="en-GB" baseline="0" dirty="0" smtClean="0"/>
              <a:t> 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GB" dirty="0" smtClean="0"/>
              <a:t>As defined in </a:t>
            </a:r>
            <a:r>
              <a:rPr lang="en-GB" dirty="0"/>
              <a:t>IEEE LMSC Operations Manual </a:t>
            </a:r>
            <a:r>
              <a:rPr lang="en-GB" dirty="0" smtClean="0"/>
              <a:t> (</a:t>
            </a:r>
            <a:r>
              <a:rPr lang="en-GB" dirty="0"/>
              <a:t>7 Nov 2014), clause </a:t>
            </a:r>
            <a:r>
              <a:rPr lang="en-GB" dirty="0" smtClean="0"/>
              <a:t>12,  conditionally approve sending IEEE P802.11ai /D6.0 to Sponsor Ballot.</a:t>
            </a:r>
          </a:p>
          <a:p>
            <a:r>
              <a:rPr lang="en-GB" dirty="0" smtClean="0"/>
              <a:t>Moved:  Adrian Stephens</a:t>
            </a:r>
          </a:p>
          <a:p>
            <a:r>
              <a:rPr lang="en-GB" dirty="0" smtClean="0"/>
              <a:t>Seconded: Jon Rosdahl</a:t>
            </a:r>
          </a:p>
          <a:p>
            <a:r>
              <a:rPr lang="en-GB" dirty="0" smtClean="0"/>
              <a:t>Result: </a:t>
            </a:r>
          </a:p>
          <a:p>
            <a:endParaRPr lang="en-GB" dirty="0"/>
          </a:p>
          <a:p>
            <a:r>
              <a:rPr lang="en-GB" sz="1800" dirty="0" smtClean="0"/>
              <a:t>In the WG: </a:t>
            </a:r>
          </a:p>
          <a:p>
            <a:r>
              <a:rPr lang="en-GB" sz="1800" dirty="0" smtClean="0"/>
              <a:t>See </a:t>
            </a:r>
            <a:r>
              <a:rPr lang="en-GB" sz="1800" dirty="0">
                <a:hlinkClick r:id="rId4"/>
              </a:rPr>
              <a:t>https://</a:t>
            </a:r>
            <a:r>
              <a:rPr lang="en-GB" sz="1800" dirty="0" smtClean="0">
                <a:hlinkClick r:id="rId4"/>
              </a:rPr>
              <a:t>mentor.ieee.org/802.11/dcn/15/11-15-0926-02-00ai-p802-11ai-report-to-ec-on-conditional-approval-to-go-to-sponsor-ballot.pptx</a:t>
            </a:r>
            <a:r>
              <a:rPr lang="en-GB" sz="1800" dirty="0" smtClean="0"/>
              <a:t>  and </a:t>
            </a:r>
            <a:r>
              <a:rPr lang="en-GB" sz="1800" dirty="0" smtClean="0"/>
              <a:t>pdf of remaining unsatisfied comments</a:t>
            </a:r>
            <a:r>
              <a:rPr lang="en-GB" sz="1800" dirty="0" smtClean="0"/>
              <a:t>: </a:t>
            </a:r>
            <a:endParaRPr lang="en-GB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771190"/>
              </p:ext>
            </p:extLst>
          </p:nvPr>
        </p:nvGraphicFramePr>
        <p:xfrm>
          <a:off x="5105400" y="5867400"/>
          <a:ext cx="1422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Arbeitsblatt" showAsIcon="1" r:id="rId5" imgW="1066800" imgH="419100" progId="Excel.Sheet.12">
                  <p:embed/>
                </p:oleObj>
              </mc:Choice>
              <mc:Fallback>
                <p:oleObj name="Arbeitsblatt" showAsIcon="1" r:id="rId5" imgW="1066800" imgH="419100" progId="Excel.Sheet.12">
                  <p:embed/>
                  <p:pic>
                    <p:nvPicPr>
                      <p:cNvPr id="0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867400"/>
                        <a:ext cx="14224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457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802.11 25</a:t>
            </a:r>
            <a:r>
              <a:rPr lang="en-GB" baseline="30000" dirty="0" smtClean="0"/>
              <a:t>th</a:t>
            </a:r>
            <a:r>
              <a:rPr lang="en-GB" dirty="0" smtClean="0"/>
              <a:t> Anniversary Press Release </a:t>
            </a:r>
            <a:r>
              <a:rPr lang="en-GB" baseline="0" dirty="0" smtClean="0"/>
              <a:t>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GB" dirty="0" smtClean="0"/>
              <a:t>Approve the press release contained 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mentor.ieee.org/802.11/dcn/15/11-15-0844-01-0000-draft-25th-anniversary-press-release.docx</a:t>
            </a:r>
            <a:r>
              <a:rPr lang="en-GB" dirty="0" smtClean="0"/>
              <a:t> </a:t>
            </a:r>
          </a:p>
          <a:p>
            <a:r>
              <a:rPr lang="en-GB" dirty="0" smtClean="0"/>
              <a:t>Moved:  Adrian Stephens</a:t>
            </a:r>
          </a:p>
          <a:p>
            <a:r>
              <a:rPr lang="en-GB" dirty="0" smtClean="0"/>
              <a:t>Seconded: Jon Rosdahl</a:t>
            </a:r>
          </a:p>
          <a:p>
            <a:r>
              <a:rPr lang="en-GB" dirty="0" smtClean="0"/>
              <a:t>Result: </a:t>
            </a:r>
          </a:p>
          <a:p>
            <a:endParaRPr lang="en-GB" dirty="0"/>
          </a:p>
          <a:p>
            <a:r>
              <a:rPr lang="en-GB" sz="2000" dirty="0" smtClean="0"/>
              <a:t>In the WG: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6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Resolutions </a:t>
            </a:r>
            <a:r>
              <a:rPr lang="en-AU" dirty="0"/>
              <a:t>for the FDIS comments on 802.11ac &amp; 802.11af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AU" dirty="0" smtClean="0"/>
              <a:t>Motion: IEEE </a:t>
            </a:r>
            <a:r>
              <a:rPr lang="en-AU" dirty="0"/>
              <a:t>802 EC </a:t>
            </a:r>
            <a:r>
              <a:rPr lang="en-AU" dirty="0" smtClean="0"/>
              <a:t>to forward the resolutions </a:t>
            </a:r>
            <a:r>
              <a:rPr lang="en-AU" dirty="0"/>
              <a:t>of comments in the FDIS ballots as documented in </a:t>
            </a:r>
            <a:r>
              <a:rPr lang="en-US" dirty="0"/>
              <a:t>IEEE 802.11-15/0958r0 </a:t>
            </a:r>
            <a:r>
              <a:rPr lang="en-AU" dirty="0" smtClean="0"/>
              <a:t>to </a:t>
            </a:r>
            <a:r>
              <a:rPr lang="en-AU" dirty="0"/>
              <a:t>ISO/IEC </a:t>
            </a:r>
            <a:r>
              <a:rPr lang="en-AU" dirty="0" smtClean="0"/>
              <a:t>JTC1/SC6.</a:t>
            </a:r>
            <a:endParaRPr lang="en-AU" dirty="0"/>
          </a:p>
          <a:p>
            <a:r>
              <a:rPr lang="en-GB" dirty="0" smtClean="0"/>
              <a:t>Moved</a:t>
            </a:r>
            <a:r>
              <a:rPr lang="en-GB" dirty="0" smtClean="0"/>
              <a:t>:  </a:t>
            </a:r>
            <a:r>
              <a:rPr lang="en-GB" dirty="0" smtClean="0"/>
              <a:t>Adrian Stephens</a:t>
            </a:r>
            <a:endParaRPr lang="en-GB" dirty="0" smtClean="0"/>
          </a:p>
          <a:p>
            <a:r>
              <a:rPr lang="en-GB" dirty="0" smtClean="0"/>
              <a:t>Seconded: </a:t>
            </a:r>
            <a:r>
              <a:rPr lang="en-GB" dirty="0" smtClean="0"/>
              <a:t>Jon Rosdahl</a:t>
            </a:r>
            <a:endParaRPr lang="en-GB" dirty="0" smtClean="0"/>
          </a:p>
          <a:p>
            <a:r>
              <a:rPr lang="en-GB" dirty="0" smtClean="0"/>
              <a:t>Result: </a:t>
            </a:r>
          </a:p>
          <a:p>
            <a:endParaRPr lang="en-GB" dirty="0"/>
          </a:p>
          <a:p>
            <a:r>
              <a:rPr lang="en-GB" dirty="0" smtClean="0"/>
              <a:t>In the </a:t>
            </a:r>
            <a:r>
              <a:rPr lang="en-GB" dirty="0" smtClean="0"/>
              <a:t>WG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1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FCC 15-47 Response (Personal Motion)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GB" dirty="0"/>
              <a:t>Move </a:t>
            </a:r>
            <a:r>
              <a:rPr lang="en-GB" dirty="0" smtClean="0"/>
              <a:t>to approve transmission </a:t>
            </a:r>
            <a:r>
              <a:rPr lang="en-GB" dirty="0"/>
              <a:t>of document </a:t>
            </a:r>
            <a:r>
              <a:rPr lang="en-GB" dirty="0" smtClean="0"/>
              <a:t>11-15/683r6 (</a:t>
            </a:r>
            <a:r>
              <a:rPr lang="en-GB" u="sng" dirty="0">
                <a:hlinkClick r:id="rId3"/>
              </a:rPr>
              <a:t>https://</a:t>
            </a:r>
            <a:r>
              <a:rPr lang="en-GB" u="sng" dirty="0" smtClean="0">
                <a:hlinkClick r:id="rId3"/>
              </a:rPr>
              <a:t>mentor.ieee.org/802.11/dcn/15/11-15-0683-06-0reg-comments-in-fcc-15-47.docx</a:t>
            </a:r>
            <a:r>
              <a:rPr lang="en-GB" u="sng" dirty="0" smtClean="0"/>
              <a:t> </a:t>
            </a:r>
            <a:r>
              <a:rPr lang="en-GB" dirty="0" smtClean="0"/>
              <a:t>) </a:t>
            </a:r>
            <a:r>
              <a:rPr lang="en-GB" dirty="0"/>
              <a:t>to the FCC as a letter in response to FCC docket 15-47, granting the </a:t>
            </a:r>
            <a:r>
              <a:rPr lang="en-GB" dirty="0" smtClean="0"/>
              <a:t>WG </a:t>
            </a:r>
            <a:r>
              <a:rPr lang="en-GB" dirty="0"/>
              <a:t>Chair editorial license</a:t>
            </a:r>
            <a:r>
              <a:rPr lang="en-GB" dirty="0" smtClean="0"/>
              <a:t>.</a:t>
            </a:r>
            <a:endParaRPr lang="en-US" altLang="en-US" dirty="0" smtClean="0"/>
          </a:p>
          <a:p>
            <a:r>
              <a:rPr lang="en-US" altLang="en-US" b="1" dirty="0" smtClean="0"/>
              <a:t>Moved by: Richard Kennedy</a:t>
            </a:r>
          </a:p>
          <a:p>
            <a:r>
              <a:rPr lang="en-US" altLang="en-US" b="1" dirty="0" smtClean="0"/>
              <a:t>Seconded by: Peter Ecclesine</a:t>
            </a:r>
          </a:p>
          <a:p>
            <a:r>
              <a:rPr lang="en-US" altLang="en-US" b="1" dirty="0" smtClean="0"/>
              <a:t>Result:  106-0-2 Passes</a:t>
            </a:r>
          </a:p>
          <a:p>
            <a:pPr marL="457200" lvl="1" indent="0">
              <a:buNone/>
            </a:pP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5740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TGaj</a:t>
            </a:r>
            <a:r>
              <a:rPr lang="en-US" altLang="en-US" dirty="0" smtClean="0"/>
              <a:t> Vice 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</a:t>
            </a:r>
            <a:r>
              <a:rPr lang="en-US" sz="2400" dirty="0" err="1" smtClean="0"/>
              <a:t>Jiamin</a:t>
            </a:r>
            <a:r>
              <a:rPr lang="en-US" sz="2400" dirty="0" smtClean="0"/>
              <a:t> Chen as </a:t>
            </a:r>
            <a:r>
              <a:rPr lang="en-US" sz="2400" dirty="0" err="1" smtClean="0"/>
              <a:t>TGaj</a:t>
            </a:r>
            <a:r>
              <a:rPr lang="en-US" sz="2400" dirty="0" smtClean="0"/>
              <a:t> Vice 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  <a:r>
              <a:rPr lang="en-US" altLang="en-US" dirty="0" smtClean="0"/>
              <a:t>Dorothy Stanley</a:t>
            </a:r>
            <a:endParaRPr lang="en-US" altLang="en-US" b="1" dirty="0" smtClean="0"/>
          </a:p>
          <a:p>
            <a:r>
              <a:rPr lang="en-US" altLang="en-US" b="1" dirty="0" smtClean="0"/>
              <a:t>Seconded by: Stephen McCann</a:t>
            </a:r>
          </a:p>
          <a:p>
            <a:r>
              <a:rPr lang="en-US" altLang="en-US" b="1" dirty="0" smtClean="0"/>
              <a:t>Result:  Unanimous approval</a:t>
            </a:r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802.11 OM 4.3: </a:t>
            </a:r>
            <a:r>
              <a:rPr lang="en-US" sz="1800" i="1" dirty="0"/>
              <a:t>TG Vice-Chair is elected by a TG majority approval and confirmed by a WG majority </a:t>
            </a:r>
            <a:r>
              <a:rPr lang="en-US" sz="1800" i="1" dirty="0" smtClean="0"/>
              <a:t>approval. </a:t>
            </a:r>
            <a:r>
              <a:rPr lang="en-US" sz="1800" i="1" dirty="0" err="1" smtClean="0"/>
              <a:t>Jiamin</a:t>
            </a:r>
            <a:r>
              <a:rPr lang="en-US" sz="1800" i="1" dirty="0" smtClean="0"/>
              <a:t> Chen elected as </a:t>
            </a:r>
            <a:r>
              <a:rPr lang="en-US" sz="1800" i="1" dirty="0" err="1" smtClean="0"/>
              <a:t>TGaj</a:t>
            </a:r>
            <a:r>
              <a:rPr lang="en-US" sz="1800" i="1" dirty="0" smtClean="0"/>
              <a:t> Vice chair in May 2015 11aj interim, see 11-15-0717 Page 11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22701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TGai</a:t>
            </a:r>
            <a:r>
              <a:rPr lang="en-GB" dirty="0" smtClean="0"/>
              <a:t> Motion WG Recirculation LB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ja-JP" dirty="0" smtClean="0"/>
              <a:t>Having approved comment resolutions for all of the comments received from WGLB213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D5.0 as contained in document 11-15/0772r6, </a:t>
            </a:r>
          </a:p>
          <a:p>
            <a:pPr lvl="1"/>
            <a:r>
              <a:rPr lang="en-US" altLang="ja-JP" dirty="0" smtClean="0"/>
              <a:t> Instruct the editor to incorporate the resolutions with the D5.0 and create D6.0.</a:t>
            </a:r>
          </a:p>
          <a:p>
            <a:pPr lvl="1"/>
            <a:r>
              <a:rPr lang="en-US" altLang="ja-JP" dirty="0" smtClean="0"/>
              <a:t>Approve a 15 day Working Group Recirculation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D6.0 be forwarded to Sponsor Ballot?”.</a:t>
            </a:r>
          </a:p>
          <a:p>
            <a:r>
              <a:rPr lang="en-US" altLang="ja-JP" dirty="0" smtClean="0"/>
              <a:t>Moved: Hiroshi Mano on behalf of the TG</a:t>
            </a:r>
          </a:p>
          <a:p>
            <a:r>
              <a:rPr lang="en-US" altLang="ja-JP" dirty="0" smtClean="0"/>
              <a:t>Result: Unanimous</a:t>
            </a:r>
          </a:p>
          <a:p>
            <a:endParaRPr lang="en-US" altLang="ja-JP" sz="1800" dirty="0"/>
          </a:p>
          <a:p>
            <a:r>
              <a:rPr lang="en-US" altLang="ja-JP" sz="1800" dirty="0" smtClean="0"/>
              <a:t>TG result: Moved: Ping Fang, Seconded: Lee Armstrong, Result: 11-0-0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Dorothy Stanley, HP-Aruba Networks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896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Motion – NGP PAR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HP-Aruba Networks</a:t>
            </a:r>
            <a:endParaRPr lang="en-US" altLang="en-US" smtClean="0"/>
          </a:p>
        </p:txBody>
      </p: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PAR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PAR contained in 11-15/0030r9 be posted to the IEEE 802 Executive Committee (EC) agenda for EC approval to submit to </a:t>
            </a:r>
            <a:r>
              <a:rPr lang="en-GB" altLang="en-US" dirty="0" err="1" smtClean="0"/>
              <a:t>NesCom</a:t>
            </a:r>
            <a:r>
              <a:rPr lang="en-GB" altLang="en-US" dirty="0" smtClean="0"/>
              <a:t>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Moved by: Jonathan Segev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Seconded: Ganesh </a:t>
            </a:r>
            <a:r>
              <a:rPr lang="en-GB" altLang="en-US" dirty="0" err="1" smtClean="0"/>
              <a:t>Venkatesan</a:t>
            </a:r>
            <a:endParaRPr lang="en-GB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Result: 118-0-1 Passes</a:t>
            </a:r>
          </a:p>
          <a:p>
            <a:pPr marL="0" indent="0">
              <a:spcBef>
                <a:spcPts val="1225"/>
              </a:spcBef>
              <a:buNone/>
            </a:pPr>
            <a:endParaRPr lang="en-GB" altLang="en-US" dirty="0"/>
          </a:p>
          <a:p>
            <a:pPr marL="0" lvl="0" indent="0">
              <a:buNone/>
            </a:pPr>
            <a:r>
              <a:rPr lang="en-GB" altLang="en-US" sz="1800" dirty="0" smtClean="0"/>
              <a:t>NGP SG vote: </a:t>
            </a:r>
            <a:r>
              <a:rPr lang="en-US" altLang="en-US" sz="1800" dirty="0"/>
              <a:t>Moved: Ganesh </a:t>
            </a:r>
            <a:r>
              <a:rPr lang="en-US" altLang="en-US" sz="1800" dirty="0" err="1"/>
              <a:t>Venkatesan</a:t>
            </a:r>
            <a:r>
              <a:rPr lang="en-US" altLang="en-US" sz="1800" dirty="0"/>
              <a:t>, 2nd: Allan Zhu, Results: 20-0-0</a:t>
            </a:r>
            <a:endParaRPr lang="en-US" sz="1800" dirty="0"/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  <a:endParaRPr lang="en-US" altLang="en-US" sz="18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5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Motion </a:t>
            </a:r>
            <a:r>
              <a:rPr lang="en-US" altLang="en-US" sz="3200" dirty="0" smtClean="0">
                <a:solidFill>
                  <a:schemeClr val="tx2"/>
                </a:solidFill>
              </a:rPr>
              <a:t>– NGP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CSD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HP-Aruba Networks</a:t>
            </a:r>
            <a:endParaRPr lang="en-US" altLang="en-US" smtClean="0"/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CSD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CSD contained in 11-15/0262r4 be posted to the IEEE 802 Executive Committee (EC) agenda for EC approval.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/>
              <a:t>Moved by: </a:t>
            </a:r>
            <a:r>
              <a:rPr lang="en-GB" altLang="en-US" dirty="0" smtClean="0"/>
              <a:t>Jonathan Segev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Seconded</a:t>
            </a:r>
            <a:r>
              <a:rPr lang="en-GB" altLang="en-US" dirty="0" smtClean="0"/>
              <a:t>: Ian Sherlock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Result</a:t>
            </a:r>
            <a:r>
              <a:rPr lang="en-GB" altLang="en-US" dirty="0" smtClean="0"/>
              <a:t>: 123-0-2 Passes</a:t>
            </a:r>
            <a:endParaRPr lang="en-GB" altLang="en-US" dirty="0"/>
          </a:p>
          <a:p>
            <a:pPr>
              <a:spcBef>
                <a:spcPts val="1225"/>
              </a:spcBef>
            </a:pP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sz="1800" dirty="0" smtClean="0"/>
              <a:t>NGP </a:t>
            </a:r>
            <a:r>
              <a:rPr lang="en-GB" altLang="en-US" sz="1800" dirty="0"/>
              <a:t>SG vote: </a:t>
            </a:r>
            <a:r>
              <a:rPr lang="en-US" altLang="en-US" sz="1800" dirty="0"/>
              <a:t>Moved: Ganesh </a:t>
            </a:r>
            <a:r>
              <a:rPr lang="en-US" altLang="en-US" sz="1800" dirty="0" err="1"/>
              <a:t>Venkatesan</a:t>
            </a:r>
            <a:r>
              <a:rPr lang="en-US" altLang="en-US" sz="1800" dirty="0"/>
              <a:t>, 2nd: Allan Zhu, Results: 20-0-0</a:t>
            </a:r>
            <a:endParaRPr lang="en-CA" altLang="en-US" sz="1800" dirty="0"/>
          </a:p>
        </p:txBody>
      </p:sp>
      <p:sp>
        <p:nvSpPr>
          <p:cNvPr id="143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  <a:endParaRPr lang="en-US" altLang="en-US" sz="18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94044</TotalTime>
  <Words>1833</Words>
  <Application>Microsoft Office PowerPoint</Application>
  <PresentationFormat>On-screen Show (4:3)</PresentationFormat>
  <Paragraphs>393</Paragraphs>
  <Slides>26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Default Design</vt:lpstr>
      <vt:lpstr>Document</vt:lpstr>
      <vt:lpstr>Arbeitsblatt</vt:lpstr>
      <vt:lpstr>802.11 July 2015 WG Motions</vt:lpstr>
      <vt:lpstr>Abstract</vt:lpstr>
      <vt:lpstr>MONday</vt:lpstr>
      <vt:lpstr>FCC 15-47 Response (Personal Motion)</vt:lpstr>
      <vt:lpstr>TGaj Vice Chair Confirmation</vt:lpstr>
      <vt:lpstr>Wednesday</vt:lpstr>
      <vt:lpstr>TGai Motion WG Recirculation LB</vt:lpstr>
      <vt:lpstr>PowerPoint Presentation</vt:lpstr>
      <vt:lpstr>PowerPoint Presentation</vt:lpstr>
      <vt:lpstr>Friday</vt:lpstr>
      <vt:lpstr>PowerPoint Presentation</vt:lpstr>
      <vt:lpstr>TGay Chair Confirmation</vt:lpstr>
      <vt:lpstr>802.11 Operations Manual (OM) changes</vt:lpstr>
      <vt:lpstr>PAR Rebuttal Motion</vt:lpstr>
      <vt:lpstr>802.11 25th Anniversary Press Release Motion</vt:lpstr>
      <vt:lpstr>JTC1 SC Resolutions for the FDIS comments on 802.11ac &amp; 802.11af</vt:lpstr>
      <vt:lpstr>Motion for EC Approval on P802.11ai D6.0</vt:lpstr>
      <vt:lpstr>PowerPoint Presentation</vt:lpstr>
      <vt:lpstr>Long Range Low Power TIG Motion</vt:lpstr>
      <vt:lpstr>Friday – EC Motions  </vt:lpstr>
      <vt:lpstr>NGP Extension (second)</vt:lpstr>
      <vt:lpstr>NGP SG Progress Summary</vt:lpstr>
      <vt:lpstr>TGai Conditional Approval Motion</vt:lpstr>
      <vt:lpstr>802.11 25th Anniversary Press Release Motion</vt:lpstr>
      <vt:lpstr>JTC1 SC Resolutions for the FDIS comments on 802.11ac &amp; 802.11af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July 2015</cp:keywords>
  <cp:lastModifiedBy>Dorothy Stanley</cp:lastModifiedBy>
  <cp:revision>1786</cp:revision>
  <cp:lastPrinted>1998-02-10T13:28:06Z</cp:lastPrinted>
  <dcterms:created xsi:type="dcterms:W3CDTF">1998-02-10T13:07:52Z</dcterms:created>
  <dcterms:modified xsi:type="dcterms:W3CDTF">2015-07-17T06:53:08Z</dcterms:modified>
</cp:coreProperties>
</file>