
<file path=[Content_Types].xml><?xml version="1.0" encoding="utf-8"?>
<Types xmlns="http://schemas.openxmlformats.org/package/2006/content-types">
  <Default Extension="emf" ContentType="image/x-emf"/>
  <Default Extension="wmf" ContentType="image/x-w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23"/>
  </p:notesMasterIdLst>
  <p:handoutMasterIdLst>
    <p:handoutMasterId r:id="rId24"/>
  </p:handoutMasterIdLst>
  <p:sldIdLst>
    <p:sldId id="271" r:id="rId2"/>
    <p:sldId id="272" r:id="rId3"/>
    <p:sldId id="304" r:id="rId4"/>
    <p:sldId id="273" r:id="rId5"/>
    <p:sldId id="274" r:id="rId6"/>
    <p:sldId id="275" r:id="rId7"/>
    <p:sldId id="276" r:id="rId8"/>
    <p:sldId id="307" r:id="rId9"/>
    <p:sldId id="291" r:id="rId10"/>
    <p:sldId id="327" r:id="rId11"/>
    <p:sldId id="278" r:id="rId12"/>
    <p:sldId id="313" r:id="rId13"/>
    <p:sldId id="340" r:id="rId14"/>
    <p:sldId id="326" r:id="rId15"/>
    <p:sldId id="325" r:id="rId16"/>
    <p:sldId id="305" r:id="rId17"/>
    <p:sldId id="289" r:id="rId18"/>
    <p:sldId id="297" r:id="rId19"/>
    <p:sldId id="342" r:id="rId20"/>
    <p:sldId id="303" r:id="rId21"/>
    <p:sldId id="343" r:id="rId22"/>
  </p:sldIdLst>
  <p:sldSz cx="9144000" cy="6858000" type="screen4x3"/>
  <p:notesSz cx="6858000" cy="9296400"/>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Dorothy Stanley" initials="DS"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34522" autoAdjust="0"/>
    <p:restoredTop sz="95683" autoAdjust="0"/>
  </p:normalViewPr>
  <p:slideViewPr>
    <p:cSldViewPr>
      <p:cViewPr>
        <p:scale>
          <a:sx n="93" d="100"/>
          <a:sy n="93" d="100"/>
        </p:scale>
        <p:origin x="-714"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7" d="100"/>
          <a:sy n="87" d="100"/>
        </p:scale>
        <p:origin x="-3822" y="-78"/>
      </p:cViewPr>
      <p:guideLst>
        <p:guide orient="horz" pos="2928"/>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presProps" Target="presProps.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commentAuthors" Target="commen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notesMaster" Target="notesMasters/notesMaster1.xml"/><Relationship Id="rId28"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viewProps" Target="viewProps.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2.w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974458" y="175750"/>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802.11-15/0746r0</a:t>
            </a:r>
            <a:endParaRPr lang="en-US" dirty="0"/>
          </a:p>
        </p:txBody>
      </p:sp>
      <p:sp>
        <p:nvSpPr>
          <p:cNvPr id="3075" name="Rectangle 3"/>
          <p:cNvSpPr>
            <a:spLocks noGrp="1" noChangeArrowheads="1"/>
          </p:cNvSpPr>
          <p:nvPr>
            <p:ph type="dt" sz="quarter" idx="1"/>
          </p:nvPr>
        </p:nvSpPr>
        <p:spPr bwMode="auto">
          <a:xfrm>
            <a:off x="687684" y="175750"/>
            <a:ext cx="753411"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July 2015</a:t>
            </a:r>
            <a:endParaRPr lang="en-US" dirty="0"/>
          </a:p>
        </p:txBody>
      </p:sp>
      <p:sp>
        <p:nvSpPr>
          <p:cNvPr id="3076" name="Rectangle 4"/>
          <p:cNvSpPr>
            <a:spLocks noGrp="1" noChangeArrowheads="1"/>
          </p:cNvSpPr>
          <p:nvPr>
            <p:ph type="ftr" sz="quarter" idx="2"/>
          </p:nvPr>
        </p:nvSpPr>
        <p:spPr bwMode="auto">
          <a:xfrm>
            <a:off x="4154528" y="8997440"/>
            <a:ext cx="2094291"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smtClean="0"/>
              <a:t>Dorothy Stanley(HP-Aruba Networks)</a:t>
            </a:r>
            <a:endParaRPr lang="en-US" dirty="0"/>
          </a:p>
        </p:txBody>
      </p:sp>
      <p:sp>
        <p:nvSpPr>
          <p:cNvPr id="3077" name="Rectangle 5"/>
          <p:cNvSpPr>
            <a:spLocks noGrp="1" noChangeArrowheads="1"/>
          </p:cNvSpPr>
          <p:nvPr>
            <p:ph type="sldNum" sz="quarter" idx="3"/>
          </p:nvPr>
        </p:nvSpPr>
        <p:spPr bwMode="auto">
          <a:xfrm>
            <a:off x="3093968" y="8997440"/>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smtClean="0"/>
            </a:lvl1pPr>
          </a:lstStyle>
          <a:p>
            <a:pPr>
              <a:defRPr/>
            </a:pPr>
            <a:r>
              <a:rPr lang="en-US"/>
              <a:t>Page </a:t>
            </a:r>
            <a:fld id="{9EAE64DA-2228-41CE-9098-6582A99B8B51}" type="slidenum">
              <a:rPr lang="en-US"/>
              <a:pPr>
                <a:defRPr/>
              </a:pPr>
              <a:t>‹#›</a:t>
            </a:fld>
            <a:endParaRPr lang="en-US"/>
          </a:p>
        </p:txBody>
      </p:sp>
      <p:sp>
        <p:nvSpPr>
          <p:cNvPr id="3078" name="Line 6"/>
          <p:cNvSpPr>
            <a:spLocks noChangeShapeType="1"/>
          </p:cNvSpPr>
          <p:nvPr/>
        </p:nvSpPr>
        <p:spPr bwMode="auto">
          <a:xfrm>
            <a:off x="686115" y="388013"/>
            <a:ext cx="5485772"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3079" name="Rectangle 7"/>
          <p:cNvSpPr>
            <a:spLocks noChangeArrowheads="1"/>
          </p:cNvSpPr>
          <p:nvPr/>
        </p:nvSpPr>
        <p:spPr bwMode="auto">
          <a:xfrm>
            <a:off x="686114" y="8997440"/>
            <a:ext cx="718145" cy="184666"/>
          </a:xfrm>
          <a:prstGeom prst="rect">
            <a:avLst/>
          </a:prstGeom>
          <a:noFill/>
          <a:ln w="9525">
            <a:noFill/>
            <a:miter lim="800000"/>
            <a:headEnd/>
            <a:tailEnd/>
          </a:ln>
          <a:effectLst/>
        </p:spPr>
        <p:txBody>
          <a:bodyPr wrap="none" lIns="0" tIns="0" rIns="0" bIns="0">
            <a:spAutoFit/>
          </a:bodyPr>
          <a:lstStyle/>
          <a:p>
            <a:pPr defTabSz="933450">
              <a:defRPr/>
            </a:pPr>
            <a:r>
              <a:rPr lang="en-US"/>
              <a:t>Submission</a:t>
            </a:r>
          </a:p>
        </p:txBody>
      </p:sp>
      <p:sp>
        <p:nvSpPr>
          <p:cNvPr id="3080" name="Line 8"/>
          <p:cNvSpPr>
            <a:spLocks noChangeShapeType="1"/>
          </p:cNvSpPr>
          <p:nvPr/>
        </p:nvSpPr>
        <p:spPr bwMode="auto">
          <a:xfrm>
            <a:off x="686114" y="8986308"/>
            <a:ext cx="5638067"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2503702997"/>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4016850" y="96239"/>
            <a:ext cx="2195858"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lgn="r" defTabSz="933450">
              <a:defRPr sz="1400" b="1" smtClean="0"/>
            </a:lvl1pPr>
          </a:lstStyle>
          <a:p>
            <a:pPr>
              <a:defRPr/>
            </a:pPr>
            <a:r>
              <a:rPr lang="en-US" smtClean="0"/>
              <a:t>doc.: IEEE 802.11-15/0746r0</a:t>
            </a:r>
            <a:endParaRPr lang="en-US"/>
          </a:p>
        </p:txBody>
      </p:sp>
      <p:sp>
        <p:nvSpPr>
          <p:cNvPr id="2051" name="Rectangle 3"/>
          <p:cNvSpPr>
            <a:spLocks noGrp="1" noChangeArrowheads="1"/>
          </p:cNvSpPr>
          <p:nvPr>
            <p:ph type="dt" idx="1"/>
          </p:nvPr>
        </p:nvSpPr>
        <p:spPr bwMode="auto">
          <a:xfrm>
            <a:off x="646863" y="96239"/>
            <a:ext cx="920060" cy="215444"/>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defTabSz="933450">
              <a:defRPr sz="1400" b="1" smtClean="0"/>
            </a:lvl1pPr>
          </a:lstStyle>
          <a:p>
            <a:pPr>
              <a:defRPr/>
            </a:pPr>
            <a:r>
              <a:rPr lang="en-US" smtClean="0"/>
              <a:t>July 2015</a:t>
            </a:r>
            <a:endParaRPr lang="en-US"/>
          </a:p>
        </p:txBody>
      </p:sp>
      <p:sp>
        <p:nvSpPr>
          <p:cNvPr id="10244" name="Rectangle 4"/>
          <p:cNvSpPr>
            <a:spLocks noGrp="1" noRot="1" noChangeAspect="1" noChangeArrowheads="1" noTextEdit="1"/>
          </p:cNvSpPr>
          <p:nvPr>
            <p:ph type="sldImg" idx="2"/>
          </p:nvPr>
        </p:nvSpPr>
        <p:spPr bwMode="auto">
          <a:xfrm>
            <a:off x="1114425" y="703263"/>
            <a:ext cx="4629150" cy="3473450"/>
          </a:xfrm>
          <a:prstGeom prst="rect">
            <a:avLst/>
          </a:prstGeom>
          <a:noFill/>
          <a:ln w="12700">
            <a:solidFill>
              <a:schemeClr val="tx1"/>
            </a:solidFill>
            <a:miter lim="800000"/>
            <a:headEnd/>
            <a:tailEnd/>
          </a:ln>
        </p:spPr>
      </p:sp>
      <p:sp>
        <p:nvSpPr>
          <p:cNvPr id="2053" name="Rectangle 5"/>
          <p:cNvSpPr>
            <a:spLocks noGrp="1" noChangeArrowheads="1"/>
          </p:cNvSpPr>
          <p:nvPr>
            <p:ph type="body" sz="quarter" idx="3"/>
          </p:nvPr>
        </p:nvSpPr>
        <p:spPr bwMode="auto">
          <a:xfrm>
            <a:off x="913772" y="4416029"/>
            <a:ext cx="5030456" cy="4183857"/>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627338" y="9000621"/>
            <a:ext cx="15853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smtClean="0"/>
            </a:lvl5pPr>
          </a:lstStyle>
          <a:p>
            <a:pPr lvl="4">
              <a:defRPr/>
            </a:pPr>
            <a:r>
              <a:rPr lang="en-US" smtClean="0"/>
              <a:t>Dorothy Stanley(HP-Aruba Networks)</a:t>
            </a:r>
            <a:endParaRPr lang="en-US"/>
          </a:p>
        </p:txBody>
      </p:sp>
      <p:sp>
        <p:nvSpPr>
          <p:cNvPr id="2055" name="Rectangle 7"/>
          <p:cNvSpPr>
            <a:spLocks noGrp="1" noChangeArrowheads="1"/>
          </p:cNvSpPr>
          <p:nvPr>
            <p:ph type="sldNum" sz="quarter" idx="5"/>
          </p:nvPr>
        </p:nvSpPr>
        <p:spPr bwMode="auto">
          <a:xfrm>
            <a:off x="3176570" y="9000621"/>
            <a:ext cx="517770"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smtClean="0"/>
            </a:lvl1pPr>
          </a:lstStyle>
          <a:p>
            <a:pPr>
              <a:defRPr/>
            </a:pPr>
            <a:r>
              <a:rPr lang="en-US"/>
              <a:t>Page </a:t>
            </a:r>
            <a:fld id="{F4F34E98-D62A-4186-8764-CE3AA6FA445F}" type="slidenum">
              <a:rPr lang="en-US"/>
              <a:pPr>
                <a:defRPr/>
              </a:pPr>
              <a:t>‹#›</a:t>
            </a:fld>
            <a:endParaRPr lang="en-US"/>
          </a:p>
        </p:txBody>
      </p:sp>
      <p:sp>
        <p:nvSpPr>
          <p:cNvPr id="2056" name="Rectangle 8"/>
          <p:cNvSpPr>
            <a:spLocks noChangeArrowheads="1"/>
          </p:cNvSpPr>
          <p:nvPr/>
        </p:nvSpPr>
        <p:spPr bwMode="auto">
          <a:xfrm>
            <a:off x="715945" y="9000621"/>
            <a:ext cx="718145" cy="184666"/>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2057" name="Line 9"/>
          <p:cNvSpPr>
            <a:spLocks noChangeShapeType="1"/>
          </p:cNvSpPr>
          <p:nvPr/>
        </p:nvSpPr>
        <p:spPr bwMode="auto">
          <a:xfrm>
            <a:off x="715945" y="8999030"/>
            <a:ext cx="542611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2058" name="Line 10"/>
          <p:cNvSpPr>
            <a:spLocks noChangeShapeType="1"/>
          </p:cNvSpPr>
          <p:nvPr/>
        </p:nvSpPr>
        <p:spPr bwMode="auto">
          <a:xfrm>
            <a:off x="640583" y="297371"/>
            <a:ext cx="5576835"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extLst>
      <p:ext uri="{BB962C8B-B14F-4D97-AF65-F5344CB8AC3E}">
        <p14:creationId xmlns:p14="http://schemas.microsoft.com/office/powerpoint/2010/main" val="1990768641"/>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hdr" sz="quarter"/>
          </p:nvPr>
        </p:nvSpPr>
        <p:spPr>
          <a:noFill/>
        </p:spPr>
        <p:txBody>
          <a:bodyPr/>
          <a:lstStyle/>
          <a:p>
            <a:r>
              <a:rPr lang="en-US" smtClean="0"/>
              <a:t>doc.: IEEE 802.11-15/0746r0</a:t>
            </a:r>
            <a:endParaRPr lang="en-US"/>
          </a:p>
        </p:txBody>
      </p:sp>
      <p:sp>
        <p:nvSpPr>
          <p:cNvPr id="11267" name="Rectangle 3"/>
          <p:cNvSpPr>
            <a:spLocks noGrp="1" noChangeArrowheads="1"/>
          </p:cNvSpPr>
          <p:nvPr>
            <p:ph type="dt" sz="quarter" idx="1"/>
          </p:nvPr>
        </p:nvSpPr>
        <p:spPr>
          <a:noFill/>
        </p:spPr>
        <p:txBody>
          <a:bodyPr/>
          <a:lstStyle/>
          <a:p>
            <a:r>
              <a:rPr lang="en-US" smtClean="0"/>
              <a:t>July 2015</a:t>
            </a:r>
            <a:endParaRPr lang="en-US"/>
          </a:p>
        </p:txBody>
      </p:sp>
      <p:sp>
        <p:nvSpPr>
          <p:cNvPr id="11268" name="Rectangle 6"/>
          <p:cNvSpPr>
            <a:spLocks noGrp="1" noChangeArrowheads="1"/>
          </p:cNvSpPr>
          <p:nvPr>
            <p:ph type="ftr" sz="quarter" idx="4"/>
          </p:nvPr>
        </p:nvSpPr>
        <p:spPr>
          <a:noFill/>
        </p:spPr>
        <p:txBody>
          <a:bodyPr/>
          <a:lstStyle/>
          <a:p>
            <a:pPr lvl="4"/>
            <a:r>
              <a:rPr lang="en-US" smtClean="0"/>
              <a:t>Dorothy Stanley(HP-Aruba Networks)</a:t>
            </a:r>
            <a:endParaRPr lang="en-US"/>
          </a:p>
        </p:txBody>
      </p:sp>
      <p:sp>
        <p:nvSpPr>
          <p:cNvPr id="11269" name="Rectangle 7"/>
          <p:cNvSpPr>
            <a:spLocks noGrp="1" noChangeArrowheads="1"/>
          </p:cNvSpPr>
          <p:nvPr>
            <p:ph type="sldNum" sz="quarter" idx="5"/>
          </p:nvPr>
        </p:nvSpPr>
        <p:spPr>
          <a:xfrm>
            <a:off x="3279163" y="9000621"/>
            <a:ext cx="415177" cy="184666"/>
          </a:xfrm>
          <a:noFill/>
        </p:spPr>
        <p:txBody>
          <a:bodyPr/>
          <a:lstStyle/>
          <a:p>
            <a:r>
              <a:rPr lang="en-US"/>
              <a:t>Page </a:t>
            </a:r>
            <a:fld id="{6D0DD3B1-FAAC-4237-A86B-E499F2492F54}" type="slidenum">
              <a:rPr lang="en-US"/>
              <a:pPr/>
              <a:t>1</a:t>
            </a:fld>
            <a:endParaRPr lang="en-US"/>
          </a:p>
        </p:txBody>
      </p:sp>
      <p:sp>
        <p:nvSpPr>
          <p:cNvPr id="11270" name="Rectangle 2"/>
          <p:cNvSpPr>
            <a:spLocks noGrp="1" noRot="1" noChangeAspect="1" noChangeArrowheads="1" noTextEdit="1"/>
          </p:cNvSpPr>
          <p:nvPr>
            <p:ph type="sldImg"/>
          </p:nvPr>
        </p:nvSpPr>
        <p:spPr>
          <a:xfrm>
            <a:off x="1114425" y="703263"/>
            <a:ext cx="4629150" cy="3473450"/>
          </a:xfrm>
          <a:ln/>
        </p:spPr>
      </p:sp>
      <p:sp>
        <p:nvSpPr>
          <p:cNvPr id="11271" name="Rectangle 3"/>
          <p:cNvSpPr>
            <a:spLocks noGrp="1" noChangeArrowheads="1"/>
          </p:cNvSpPr>
          <p:nvPr>
            <p:ph type="body" idx="1"/>
          </p:nvPr>
        </p:nvSpPr>
        <p:spPr>
          <a:noFill/>
          <a:ln/>
        </p:spPr>
        <p:txBody>
          <a:bodyPr/>
          <a:lstStyle/>
          <a:p>
            <a:endParaRPr lang="en-US" smtClean="0"/>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10</a:t>
            </a:fld>
            <a:endParaRPr lang="en-US"/>
          </a:p>
        </p:txBody>
      </p:sp>
    </p:spTree>
    <p:extLst>
      <p:ext uri="{BB962C8B-B14F-4D97-AF65-F5344CB8AC3E}">
        <p14:creationId xmlns:p14="http://schemas.microsoft.com/office/powerpoint/2010/main" val="1760162711"/>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11</a:t>
            </a:fld>
            <a:endParaRPr lang="en-US"/>
          </a:p>
        </p:txBody>
      </p:sp>
    </p:spTree>
    <p:extLst>
      <p:ext uri="{BB962C8B-B14F-4D97-AF65-F5344CB8AC3E}">
        <p14:creationId xmlns:p14="http://schemas.microsoft.com/office/powerpoint/2010/main" val="3903571457"/>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12</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2.1.2.8</a:t>
            </a:r>
            <a:endParaRPr lang="en-US" dirty="0"/>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13</a:t>
            </a:fld>
            <a:endParaRPr lang="en-US"/>
          </a:p>
        </p:txBody>
      </p:sp>
    </p:spTree>
    <p:extLst>
      <p:ext uri="{BB962C8B-B14F-4D97-AF65-F5344CB8AC3E}">
        <p14:creationId xmlns:p14="http://schemas.microsoft.com/office/powerpoint/2010/main" val="15100804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14</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hdr" sz="quarter"/>
          </p:nvPr>
        </p:nvSpPr>
        <p:spPr>
          <a:xfrm>
            <a:off x="4026725" y="96238"/>
            <a:ext cx="2185983"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doc.: IEEE 802.11-15/0746r0</a:t>
            </a:r>
            <a:endParaRPr lang="en-US" altLang="en-US" sz="1400" smtClean="0"/>
          </a:p>
        </p:txBody>
      </p:sp>
      <p:sp>
        <p:nvSpPr>
          <p:cNvPr id="26627" name="Rectangle 3"/>
          <p:cNvSpPr>
            <a:spLocks noGrp="1" noChangeArrowheads="1"/>
          </p:cNvSpPr>
          <p:nvPr>
            <p:ph type="dt" sz="quarter" idx="1"/>
          </p:nvPr>
        </p:nvSpPr>
        <p:spPr>
          <a:xfrm>
            <a:off x="646863" y="96238"/>
            <a:ext cx="743537" cy="215444"/>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400" smtClean="0"/>
              <a:t>July 2015</a:t>
            </a:r>
            <a:endParaRPr lang="en-US" altLang="en-US" sz="1400" smtClean="0"/>
          </a:p>
        </p:txBody>
      </p:sp>
      <p:sp>
        <p:nvSpPr>
          <p:cNvPr id="26628" name="Rectangle 6"/>
          <p:cNvSpPr>
            <a:spLocks noGrp="1" noChangeArrowheads="1"/>
          </p:cNvSpPr>
          <p:nvPr>
            <p:ph type="ftr" sz="quarter" idx="4"/>
          </p:nvPr>
        </p:nvSpPr>
        <p:spPr>
          <a:xfrm>
            <a:off x="3581860" y="9000620"/>
            <a:ext cx="263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458788" defTabSz="938213">
              <a:defRPr sz="2400" b="1">
                <a:solidFill>
                  <a:schemeClr val="tx1"/>
                </a:solidFill>
                <a:latin typeface="Times New Roman" pitchFamily="18" charset="0"/>
              </a:defRPr>
            </a:lvl5pPr>
            <a:lvl6pPr marL="915988" defTabSz="938213" eaLnBrk="0" fontAlgn="base" hangingPunct="0">
              <a:spcBef>
                <a:spcPct val="0"/>
              </a:spcBef>
              <a:spcAft>
                <a:spcPct val="0"/>
              </a:spcAft>
              <a:defRPr sz="2400" b="1">
                <a:solidFill>
                  <a:schemeClr val="tx1"/>
                </a:solidFill>
                <a:latin typeface="Times New Roman" pitchFamily="18" charset="0"/>
              </a:defRPr>
            </a:lvl6pPr>
            <a:lvl7pPr marL="1373188" defTabSz="938213" eaLnBrk="0" fontAlgn="base" hangingPunct="0">
              <a:spcBef>
                <a:spcPct val="0"/>
              </a:spcBef>
              <a:spcAft>
                <a:spcPct val="0"/>
              </a:spcAft>
              <a:defRPr sz="2400" b="1">
                <a:solidFill>
                  <a:schemeClr val="tx1"/>
                </a:solidFill>
                <a:latin typeface="Times New Roman" pitchFamily="18" charset="0"/>
              </a:defRPr>
            </a:lvl7pPr>
            <a:lvl8pPr marL="1830388" defTabSz="938213" eaLnBrk="0" fontAlgn="base" hangingPunct="0">
              <a:spcBef>
                <a:spcPct val="0"/>
              </a:spcBef>
              <a:spcAft>
                <a:spcPct val="0"/>
              </a:spcAft>
              <a:defRPr sz="2400" b="1">
                <a:solidFill>
                  <a:schemeClr val="tx1"/>
                </a:solidFill>
                <a:latin typeface="Times New Roman" pitchFamily="18" charset="0"/>
              </a:defRPr>
            </a:lvl8pPr>
            <a:lvl9pPr marL="2287588" defTabSz="938213" eaLnBrk="0" fontAlgn="base" hangingPunct="0">
              <a:spcBef>
                <a:spcPct val="0"/>
              </a:spcBef>
              <a:spcAft>
                <a:spcPct val="0"/>
              </a:spcAft>
              <a:defRPr sz="2400" b="1">
                <a:solidFill>
                  <a:schemeClr val="tx1"/>
                </a:solidFill>
                <a:latin typeface="Times New Roman" pitchFamily="18" charset="0"/>
              </a:defRPr>
            </a:lvl9pPr>
          </a:lstStyle>
          <a:p>
            <a:pPr lvl="4"/>
            <a:r>
              <a:rPr lang="en-US" altLang="en-US" sz="1200" b="0" smtClean="0"/>
              <a:t>Dorothy Stanley(HP-Aruba Networks)</a:t>
            </a:r>
            <a:endParaRPr lang="en-US" altLang="en-US" sz="1200" b="0" smtClean="0"/>
          </a:p>
        </p:txBody>
      </p:sp>
      <p:sp>
        <p:nvSpPr>
          <p:cNvPr id="26629" name="Rectangle 7"/>
          <p:cNvSpPr>
            <a:spLocks noGrp="1" noChangeArrowheads="1"/>
          </p:cNvSpPr>
          <p:nvPr>
            <p:ph type="sldNum" sz="quarter" idx="5"/>
          </p:nvPr>
        </p:nvSpPr>
        <p:spPr>
          <a:xfrm>
            <a:off x="3202218" y="9000620"/>
            <a:ext cx="492122"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8213">
              <a:defRPr sz="2400" b="1">
                <a:solidFill>
                  <a:schemeClr val="tx1"/>
                </a:solidFill>
                <a:latin typeface="Times New Roman" pitchFamily="18" charset="0"/>
              </a:defRPr>
            </a:lvl1pPr>
            <a:lvl2pPr marL="742950" indent="-285750" defTabSz="938213">
              <a:defRPr sz="2400" b="1">
                <a:solidFill>
                  <a:schemeClr val="tx1"/>
                </a:solidFill>
                <a:latin typeface="Times New Roman" pitchFamily="18" charset="0"/>
              </a:defRPr>
            </a:lvl2pPr>
            <a:lvl3pPr marL="1143000" indent="-228600" defTabSz="938213">
              <a:defRPr sz="2400" b="1">
                <a:solidFill>
                  <a:schemeClr val="tx1"/>
                </a:solidFill>
                <a:latin typeface="Times New Roman" pitchFamily="18" charset="0"/>
              </a:defRPr>
            </a:lvl3pPr>
            <a:lvl4pPr marL="1600200" indent="-228600" defTabSz="938213">
              <a:defRPr sz="2400" b="1">
                <a:solidFill>
                  <a:schemeClr val="tx1"/>
                </a:solidFill>
                <a:latin typeface="Times New Roman" pitchFamily="18" charset="0"/>
              </a:defRPr>
            </a:lvl4pPr>
            <a:lvl5pPr marL="2057400" indent="-228600" defTabSz="938213">
              <a:defRPr sz="2400" b="1">
                <a:solidFill>
                  <a:schemeClr val="tx1"/>
                </a:solidFill>
                <a:latin typeface="Times New Roman" pitchFamily="18" charset="0"/>
              </a:defRPr>
            </a:lvl5pPr>
            <a:lvl6pPr marL="2514600" indent="-228600" defTabSz="938213" eaLnBrk="0" fontAlgn="base" hangingPunct="0">
              <a:spcBef>
                <a:spcPct val="0"/>
              </a:spcBef>
              <a:spcAft>
                <a:spcPct val="0"/>
              </a:spcAft>
              <a:defRPr sz="2400" b="1">
                <a:solidFill>
                  <a:schemeClr val="tx1"/>
                </a:solidFill>
                <a:latin typeface="Times New Roman" pitchFamily="18" charset="0"/>
              </a:defRPr>
            </a:lvl6pPr>
            <a:lvl7pPr marL="2971800" indent="-228600" defTabSz="938213" eaLnBrk="0" fontAlgn="base" hangingPunct="0">
              <a:spcBef>
                <a:spcPct val="0"/>
              </a:spcBef>
              <a:spcAft>
                <a:spcPct val="0"/>
              </a:spcAft>
              <a:defRPr sz="2400" b="1">
                <a:solidFill>
                  <a:schemeClr val="tx1"/>
                </a:solidFill>
                <a:latin typeface="Times New Roman" pitchFamily="18" charset="0"/>
              </a:defRPr>
            </a:lvl7pPr>
            <a:lvl8pPr marL="3429000" indent="-228600" defTabSz="938213" eaLnBrk="0" fontAlgn="base" hangingPunct="0">
              <a:spcBef>
                <a:spcPct val="0"/>
              </a:spcBef>
              <a:spcAft>
                <a:spcPct val="0"/>
              </a:spcAft>
              <a:defRPr sz="2400" b="1">
                <a:solidFill>
                  <a:schemeClr val="tx1"/>
                </a:solidFill>
                <a:latin typeface="Times New Roman" pitchFamily="18" charset="0"/>
              </a:defRPr>
            </a:lvl8pPr>
            <a:lvl9pPr marL="3886200" indent="-228600" defTabSz="938213" eaLnBrk="0" fontAlgn="base" hangingPunct="0">
              <a:spcBef>
                <a:spcPct val="0"/>
              </a:spcBef>
              <a:spcAft>
                <a:spcPct val="0"/>
              </a:spcAft>
              <a:defRPr sz="2400" b="1">
                <a:solidFill>
                  <a:schemeClr val="tx1"/>
                </a:solidFill>
                <a:latin typeface="Times New Roman" pitchFamily="18" charset="0"/>
              </a:defRPr>
            </a:lvl9pPr>
          </a:lstStyle>
          <a:p>
            <a:r>
              <a:rPr lang="en-US" altLang="en-US" sz="1200" b="0"/>
              <a:t>Page </a:t>
            </a:r>
            <a:fld id="{EB4EB6DB-92D8-4AF6-8303-A3D3C62ADD1F}" type="slidenum">
              <a:rPr lang="en-US" altLang="en-US" sz="1200" b="0"/>
              <a:pPr/>
              <a:t>15</a:t>
            </a:fld>
            <a:endParaRPr lang="en-US" altLang="en-US" sz="1200" b="0"/>
          </a:p>
        </p:txBody>
      </p:sp>
      <p:sp>
        <p:nvSpPr>
          <p:cNvPr id="26630" name="Rectangle 2"/>
          <p:cNvSpPr>
            <a:spLocks noGrp="1" noRot="1" noChangeAspect="1" noChangeArrowheads="1" noTextEdit="1"/>
          </p:cNvSpPr>
          <p:nvPr>
            <p:ph type="sldImg"/>
          </p:nvPr>
        </p:nvSpPr>
        <p:spPr>
          <a:xfrm>
            <a:off x="1114425" y="703263"/>
            <a:ext cx="4629150" cy="3473450"/>
          </a:xfrm>
          <a:ln/>
        </p:spPr>
      </p:sp>
      <p:sp>
        <p:nvSpPr>
          <p:cNvPr id="26631"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dirty="0" smtClean="0"/>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16</a:t>
            </a:fld>
            <a:endParaRPr lang="en-US"/>
          </a:p>
        </p:txBody>
      </p:sp>
    </p:spTree>
    <p:extLst>
      <p:ext uri="{BB962C8B-B14F-4D97-AF65-F5344CB8AC3E}">
        <p14:creationId xmlns:p14="http://schemas.microsoft.com/office/powerpoint/2010/main" val="313362323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07925" y="9000621"/>
            <a:ext cx="486415" cy="184666"/>
          </a:xfrm>
        </p:spPr>
        <p:txBody>
          <a:bodyPr/>
          <a:lstStyle/>
          <a:p>
            <a:pPr>
              <a:defRPr/>
            </a:pPr>
            <a:r>
              <a:rPr lang="en-US" smtClean="0"/>
              <a:t>Page </a:t>
            </a:r>
            <a:fld id="{F4F34E98-D62A-4186-8764-CE3AA6FA445F}" type="slidenum">
              <a:rPr lang="en-US" smtClean="0"/>
              <a:pPr>
                <a:defRPr/>
              </a:pPr>
              <a:t>17</a:t>
            </a:fld>
            <a:endParaRPr lang="en-US"/>
          </a:p>
        </p:txBody>
      </p:sp>
    </p:spTree>
    <p:extLst>
      <p:ext uri="{BB962C8B-B14F-4D97-AF65-F5344CB8AC3E}">
        <p14:creationId xmlns:p14="http://schemas.microsoft.com/office/powerpoint/2010/main" val="905639559"/>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18</a:t>
            </a:fld>
            <a:endParaRPr lang="en-US"/>
          </a:p>
        </p:txBody>
      </p:sp>
    </p:spTree>
    <p:extLst>
      <p:ext uri="{BB962C8B-B14F-4D97-AF65-F5344CB8AC3E}">
        <p14:creationId xmlns:p14="http://schemas.microsoft.com/office/powerpoint/2010/main" val="1483981927"/>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19</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Rectangle 2"/>
          <p:cNvSpPr>
            <a:spLocks noGrp="1" noChangeArrowheads="1"/>
          </p:cNvSpPr>
          <p:nvPr>
            <p:ph type="hdr" sz="quarter"/>
          </p:nvPr>
        </p:nvSpPr>
        <p:spPr>
          <a:noFill/>
        </p:spPr>
        <p:txBody>
          <a:bodyPr/>
          <a:lstStyle/>
          <a:p>
            <a:r>
              <a:rPr lang="en-US" smtClean="0"/>
              <a:t>doc.: IEEE 802.11-15/0746r0</a:t>
            </a:r>
            <a:endParaRPr lang="en-US"/>
          </a:p>
        </p:txBody>
      </p:sp>
      <p:sp>
        <p:nvSpPr>
          <p:cNvPr id="12291" name="Rectangle 3"/>
          <p:cNvSpPr>
            <a:spLocks noGrp="1" noChangeArrowheads="1"/>
          </p:cNvSpPr>
          <p:nvPr>
            <p:ph type="dt" sz="quarter" idx="1"/>
          </p:nvPr>
        </p:nvSpPr>
        <p:spPr>
          <a:noFill/>
        </p:spPr>
        <p:txBody>
          <a:bodyPr/>
          <a:lstStyle/>
          <a:p>
            <a:r>
              <a:rPr lang="en-US" smtClean="0"/>
              <a:t>July 2015</a:t>
            </a:r>
            <a:endParaRPr lang="en-US"/>
          </a:p>
        </p:txBody>
      </p:sp>
      <p:sp>
        <p:nvSpPr>
          <p:cNvPr id="12292" name="Rectangle 6"/>
          <p:cNvSpPr>
            <a:spLocks noGrp="1" noChangeArrowheads="1"/>
          </p:cNvSpPr>
          <p:nvPr>
            <p:ph type="ftr" sz="quarter" idx="4"/>
          </p:nvPr>
        </p:nvSpPr>
        <p:spPr>
          <a:noFill/>
        </p:spPr>
        <p:txBody>
          <a:bodyPr/>
          <a:lstStyle/>
          <a:p>
            <a:pPr lvl="4"/>
            <a:r>
              <a:rPr lang="en-US" smtClean="0"/>
              <a:t>Dorothy Stanley(HP-Aruba Networks)</a:t>
            </a:r>
            <a:endParaRPr lang="en-US"/>
          </a:p>
        </p:txBody>
      </p:sp>
      <p:sp>
        <p:nvSpPr>
          <p:cNvPr id="12293" name="Rectangle 7"/>
          <p:cNvSpPr>
            <a:spLocks noGrp="1" noChangeArrowheads="1"/>
          </p:cNvSpPr>
          <p:nvPr>
            <p:ph type="sldNum" sz="quarter" idx="5"/>
          </p:nvPr>
        </p:nvSpPr>
        <p:spPr>
          <a:xfrm>
            <a:off x="3279163" y="9000621"/>
            <a:ext cx="415177" cy="184666"/>
          </a:xfrm>
          <a:noFill/>
        </p:spPr>
        <p:txBody>
          <a:bodyPr/>
          <a:lstStyle/>
          <a:p>
            <a:r>
              <a:rPr lang="en-US"/>
              <a:t>Page </a:t>
            </a:r>
            <a:fld id="{7A4FDB48-E15B-4B47-8687-1B7C1224EF6A}" type="slidenum">
              <a:rPr lang="en-US"/>
              <a:pPr/>
              <a:t>2</a:t>
            </a:fld>
            <a:endParaRPr lang="en-US"/>
          </a:p>
        </p:txBody>
      </p:sp>
      <p:sp>
        <p:nvSpPr>
          <p:cNvPr id="12294" name="Rectangle 2"/>
          <p:cNvSpPr>
            <a:spLocks noGrp="1" noRot="1" noChangeAspect="1" noChangeArrowheads="1" noTextEdit="1"/>
          </p:cNvSpPr>
          <p:nvPr>
            <p:ph type="sldImg"/>
          </p:nvPr>
        </p:nvSpPr>
        <p:spPr>
          <a:xfrm>
            <a:off x="1114425" y="703263"/>
            <a:ext cx="4629150" cy="3473450"/>
          </a:xfrm>
          <a:ln cap="flat"/>
        </p:spPr>
      </p:sp>
      <p:sp>
        <p:nvSpPr>
          <p:cNvPr id="12295" name="Rectangle 3"/>
          <p:cNvSpPr>
            <a:spLocks noGrp="1" noChangeArrowheads="1"/>
          </p:cNvSpPr>
          <p:nvPr>
            <p:ph type="body" idx="1"/>
          </p:nvPr>
        </p:nvSpPr>
        <p:spPr>
          <a:noFill/>
          <a:ln/>
        </p:spPr>
        <p:txBody>
          <a:bodyPr lIns="95250" rIns="95250"/>
          <a:lstStyle/>
          <a:p>
            <a:endParaRPr lang="en-US" smtClean="0"/>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a:xfrm>
            <a:off x="4016850" y="96239"/>
            <a:ext cx="2195858" cy="215444"/>
          </a:xfrm>
        </p:spPr>
        <p:txBody>
          <a:bodyPr/>
          <a:lstStyle/>
          <a:p>
            <a:pPr>
              <a:defRPr/>
            </a:pPr>
            <a:r>
              <a:rPr lang="en-US" smtClean="0"/>
              <a:t>doc.: IEEE 802.11-15/0746r0</a:t>
            </a:r>
            <a:endParaRPr lang="en-US" dirty="0"/>
          </a:p>
        </p:txBody>
      </p:sp>
      <p:sp>
        <p:nvSpPr>
          <p:cNvPr id="5" name="Date Placeholder 4"/>
          <p:cNvSpPr>
            <a:spLocks noGrp="1"/>
          </p:cNvSpPr>
          <p:nvPr>
            <p:ph type="dt" idx="11"/>
          </p:nvPr>
        </p:nvSpPr>
        <p:spPr>
          <a:xfrm>
            <a:off x="646863" y="96239"/>
            <a:ext cx="753411" cy="215444"/>
          </a:xfrm>
        </p:spPr>
        <p:txBody>
          <a:bodyPr/>
          <a:lstStyle/>
          <a:p>
            <a:pPr>
              <a:defRPr/>
            </a:pPr>
            <a:r>
              <a:rPr lang="en-US" smtClean="0"/>
              <a:t>July 2015</a:t>
            </a:r>
            <a:endParaRPr lang="en-US" dirty="0"/>
          </a:p>
        </p:txBody>
      </p:sp>
      <p:sp>
        <p:nvSpPr>
          <p:cNvPr id="6" name="Footer Placeholder 5"/>
          <p:cNvSpPr>
            <a:spLocks noGrp="1"/>
          </p:cNvSpPr>
          <p:nvPr>
            <p:ph type="ftr" sz="quarter" idx="12"/>
          </p:nvPr>
        </p:nvSpPr>
        <p:spPr>
          <a:xfrm>
            <a:off x="3656752" y="9000621"/>
            <a:ext cx="2555956" cy="184666"/>
          </a:xfrm>
        </p:spPr>
        <p:txBody>
          <a:bodyPr/>
          <a:lstStyle/>
          <a:p>
            <a:pPr lvl="4">
              <a:defRPr/>
            </a:pPr>
            <a:r>
              <a:rPr lang="en-US" smtClean="0"/>
              <a:t>Dorothy Stanley(HP-Aruba Networks)</a:t>
            </a:r>
            <a:endParaRPr lang="en-US" dirty="0"/>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20</a:t>
            </a:fld>
            <a:endParaRPr lang="en-US"/>
          </a:p>
        </p:txBody>
      </p:sp>
    </p:spTree>
    <p:extLst>
      <p:ext uri="{BB962C8B-B14F-4D97-AF65-F5344CB8AC3E}">
        <p14:creationId xmlns:p14="http://schemas.microsoft.com/office/powerpoint/2010/main" val="3280735658"/>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02219" y="9000621"/>
            <a:ext cx="492121" cy="184666"/>
          </a:xfrm>
        </p:spPr>
        <p:txBody>
          <a:bodyPr/>
          <a:lstStyle/>
          <a:p>
            <a:pPr>
              <a:defRPr/>
            </a:pPr>
            <a:r>
              <a:rPr lang="en-US" smtClean="0"/>
              <a:t>Page </a:t>
            </a:r>
            <a:fld id="{F4F34E98-D62A-4186-8764-CE3AA6FA445F}" type="slidenum">
              <a:rPr lang="en-US" smtClean="0"/>
              <a:pPr>
                <a:defRPr/>
              </a:pPr>
              <a:t>21</a:t>
            </a:fld>
            <a:endParaRPr lang="en-US"/>
          </a:p>
        </p:txBody>
      </p:sp>
    </p:spTree>
    <p:extLst>
      <p:ext uri="{BB962C8B-B14F-4D97-AF65-F5344CB8AC3E}">
        <p14:creationId xmlns:p14="http://schemas.microsoft.com/office/powerpoint/2010/main" val="89393889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3</a:t>
            </a:fld>
            <a:endParaRPr lang="en-US"/>
          </a:p>
        </p:txBody>
      </p:sp>
    </p:spTree>
    <p:extLst>
      <p:ext uri="{BB962C8B-B14F-4D97-AF65-F5344CB8AC3E}">
        <p14:creationId xmlns:p14="http://schemas.microsoft.com/office/powerpoint/2010/main" val="281116919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2.1.1</a:t>
            </a:r>
            <a:endParaRPr lang="en-US" dirty="0"/>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4</a:t>
            </a:fld>
            <a:endParaRPr lang="en-US"/>
          </a:p>
        </p:txBody>
      </p:sp>
    </p:spTree>
    <p:extLst>
      <p:ext uri="{BB962C8B-B14F-4D97-AF65-F5344CB8AC3E}">
        <p14:creationId xmlns:p14="http://schemas.microsoft.com/office/powerpoint/2010/main" val="395203950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normAutofit/>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5</a:t>
            </a:fld>
            <a:endParaRPr lang="en-US"/>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endParaRPr lang="en-US"/>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6</a:t>
            </a:fld>
            <a:endParaRPr lang="en-US"/>
          </a:p>
        </p:txBody>
      </p:sp>
    </p:spTree>
    <p:extLst>
      <p:ext uri="{BB962C8B-B14F-4D97-AF65-F5344CB8AC3E}">
        <p14:creationId xmlns:p14="http://schemas.microsoft.com/office/powerpoint/2010/main" val="167857846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Rectangle 2"/>
          <p:cNvSpPr>
            <a:spLocks noGrp="1" noChangeArrowheads="1"/>
          </p:cNvSpPr>
          <p:nvPr>
            <p:ph type="hdr" sz="quarter"/>
          </p:nvPr>
        </p:nvSpPr>
        <p:spPr>
          <a:noFill/>
        </p:spPr>
        <p:txBody>
          <a:bodyPr/>
          <a:lstStyle/>
          <a:p>
            <a:r>
              <a:rPr lang="en-US" smtClean="0"/>
              <a:t>doc.: IEEE 802.11-15/0746r0</a:t>
            </a:r>
            <a:endParaRPr lang="en-US"/>
          </a:p>
        </p:txBody>
      </p:sp>
      <p:sp>
        <p:nvSpPr>
          <p:cNvPr id="13315" name="Rectangle 3"/>
          <p:cNvSpPr>
            <a:spLocks noGrp="1" noChangeArrowheads="1"/>
          </p:cNvSpPr>
          <p:nvPr>
            <p:ph type="dt" sz="quarter" idx="1"/>
          </p:nvPr>
        </p:nvSpPr>
        <p:spPr>
          <a:noFill/>
        </p:spPr>
        <p:txBody>
          <a:bodyPr/>
          <a:lstStyle/>
          <a:p>
            <a:r>
              <a:rPr lang="en-US" smtClean="0"/>
              <a:t>July 2015</a:t>
            </a:r>
            <a:endParaRPr lang="en-US"/>
          </a:p>
        </p:txBody>
      </p:sp>
      <p:sp>
        <p:nvSpPr>
          <p:cNvPr id="13316" name="Rectangle 6"/>
          <p:cNvSpPr>
            <a:spLocks noGrp="1" noChangeArrowheads="1"/>
          </p:cNvSpPr>
          <p:nvPr>
            <p:ph type="ftr" sz="quarter" idx="4"/>
          </p:nvPr>
        </p:nvSpPr>
        <p:spPr>
          <a:noFill/>
        </p:spPr>
        <p:txBody>
          <a:bodyPr/>
          <a:lstStyle/>
          <a:p>
            <a:pPr lvl="4"/>
            <a:r>
              <a:rPr lang="en-US" smtClean="0"/>
              <a:t>Dorothy Stanley(HP-Aruba Networks)</a:t>
            </a:r>
            <a:endParaRPr lang="en-US"/>
          </a:p>
        </p:txBody>
      </p:sp>
      <p:sp>
        <p:nvSpPr>
          <p:cNvPr id="13317" name="Rectangle 7"/>
          <p:cNvSpPr>
            <a:spLocks noGrp="1" noChangeArrowheads="1"/>
          </p:cNvSpPr>
          <p:nvPr>
            <p:ph type="sldNum" sz="quarter" idx="5"/>
          </p:nvPr>
        </p:nvSpPr>
        <p:spPr>
          <a:xfrm>
            <a:off x="3279163" y="9000621"/>
            <a:ext cx="415177" cy="184666"/>
          </a:xfrm>
          <a:noFill/>
        </p:spPr>
        <p:txBody>
          <a:bodyPr/>
          <a:lstStyle/>
          <a:p>
            <a:r>
              <a:rPr lang="en-US"/>
              <a:t>Page </a:t>
            </a:r>
            <a:fld id="{A3D196C6-C4A5-4DEA-A136-C30BCA8401B0}" type="slidenum">
              <a:rPr lang="en-US"/>
              <a:pPr/>
              <a:t>7</a:t>
            </a:fld>
            <a:endParaRPr lang="en-US"/>
          </a:p>
        </p:txBody>
      </p:sp>
      <p:sp>
        <p:nvSpPr>
          <p:cNvPr id="13318" name="Rectangle 7"/>
          <p:cNvSpPr txBox="1">
            <a:spLocks noGrp="1" noChangeArrowheads="1"/>
          </p:cNvSpPr>
          <p:nvPr/>
        </p:nvSpPr>
        <p:spPr bwMode="auto">
          <a:xfrm>
            <a:off x="3885887" y="8830468"/>
            <a:ext cx="2972114" cy="465933"/>
          </a:xfrm>
          <a:prstGeom prst="rect">
            <a:avLst/>
          </a:prstGeom>
          <a:noFill/>
          <a:ln w="9525">
            <a:noFill/>
            <a:miter lim="800000"/>
            <a:headEnd/>
            <a:tailEnd/>
          </a:ln>
        </p:spPr>
        <p:txBody>
          <a:bodyPr lIns="92643" tIns="46321" rIns="92643" bIns="46321" anchor="b"/>
          <a:lstStyle/>
          <a:p>
            <a:pPr algn="r" defTabSz="927100"/>
            <a:fld id="{79C13437-2E59-4BF7-9AFD-498D09D2BC71}" type="slidenum">
              <a:rPr lang="en-US"/>
              <a:pPr algn="r" defTabSz="927100"/>
              <a:t>7</a:t>
            </a:fld>
            <a:endParaRPr lang="en-US"/>
          </a:p>
        </p:txBody>
      </p:sp>
      <p:sp>
        <p:nvSpPr>
          <p:cNvPr id="13319" name="Rectangle 2"/>
          <p:cNvSpPr>
            <a:spLocks noGrp="1" noRot="1" noChangeAspect="1" noChangeArrowheads="1" noTextEdit="1"/>
          </p:cNvSpPr>
          <p:nvPr>
            <p:ph type="sldImg"/>
          </p:nvPr>
        </p:nvSpPr>
        <p:spPr>
          <a:xfrm>
            <a:off x="1108075" y="698500"/>
            <a:ext cx="4643438" cy="3482975"/>
          </a:xfrm>
          <a:ln/>
        </p:spPr>
      </p:sp>
      <p:sp>
        <p:nvSpPr>
          <p:cNvPr id="13320" name="Rectangle 3"/>
          <p:cNvSpPr>
            <a:spLocks noGrp="1" noChangeArrowheads="1"/>
          </p:cNvSpPr>
          <p:nvPr>
            <p:ph type="body" idx="1"/>
          </p:nvPr>
        </p:nvSpPr>
        <p:spPr>
          <a:xfrm>
            <a:off x="915343" y="4416029"/>
            <a:ext cx="5027316" cy="4182267"/>
          </a:xfrm>
          <a:noFill/>
          <a:ln/>
        </p:spPr>
        <p:txBody>
          <a:bodyPr lIns="92643" tIns="46321" rIns="92643" bIns="46321"/>
          <a:lstStyle/>
          <a:p>
            <a:pPr defTabSz="914400"/>
            <a:endParaRPr lang="en-GB" smtClean="0"/>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TextShape 1"/>
          <p:cNvSpPr txBox="1">
            <a:spLocks noChangeArrowheads="1"/>
          </p:cNvSpPr>
          <p:nvPr/>
        </p:nvSpPr>
        <p:spPr bwMode="auto">
          <a:xfrm>
            <a:off x="0" y="0"/>
            <a:ext cx="0" cy="0"/>
          </a:xfrm>
          <a:prstGeom prst="rect">
            <a:avLst/>
          </a:prstGeom>
          <a:noFill/>
          <a:ln w="9525">
            <a:noFill/>
            <a:miter lim="800000"/>
            <a:headEnd/>
            <a:tailEnd/>
          </a:ln>
        </p:spPr>
        <p:txBody>
          <a:bodyPr lIns="91192" tIns="45591" rIns="91192" bIns="45591" anchorCtr="1"/>
          <a:lstStyle/>
          <a:p>
            <a:pPr algn="ctr"/>
            <a:fld id="{707BCB17-2216-4251-98E6-E0BD79E31066}" type="slidenum">
              <a:rPr lang="en-US" sz="1400">
                <a:solidFill>
                  <a:srgbClr val="FFFFFF"/>
                </a:solidFill>
                <a:latin typeface="Arial" pitchFamily="34" charset="0"/>
                <a:cs typeface="DejaVu Sans" pitchFamily="34" charset="0"/>
              </a:rPr>
              <a:pPr algn="ctr"/>
              <a:t>8</a:t>
            </a:fld>
            <a:endParaRPr lang="en-US">
              <a:solidFill>
                <a:srgbClr val="000000"/>
              </a:solidFill>
              <a:latin typeface="Arial" pitchFamily="34" charset="0"/>
              <a:cs typeface="DejaVu Sans" pitchFamily="34" charset="0"/>
            </a:endParaRPr>
          </a:p>
        </p:txBody>
      </p:sp>
      <p:sp>
        <p:nvSpPr>
          <p:cNvPr id="53251" name="CustomShape 2"/>
          <p:cNvSpPr>
            <a:spLocks noChangeArrowheads="1"/>
          </p:cNvSpPr>
          <p:nvPr/>
        </p:nvSpPr>
        <p:spPr bwMode="auto">
          <a:xfrm>
            <a:off x="3884613" y="8829966"/>
            <a:ext cx="2971800" cy="464820"/>
          </a:xfrm>
          <a:prstGeom prst="rect">
            <a:avLst/>
          </a:prstGeom>
          <a:noFill/>
          <a:ln w="9525">
            <a:noFill/>
            <a:miter lim="800000"/>
            <a:headEnd/>
            <a:tailEnd/>
          </a:ln>
        </p:spPr>
        <p:txBody>
          <a:bodyPr lIns="91192" tIns="47416" rIns="91192" bIns="47416" anchor="b"/>
          <a:lstStyle/>
          <a:p>
            <a:pPr algn="r"/>
            <a:fld id="{6E982711-15F3-4074-AE32-76C8958DD224}" type="slidenum">
              <a:rPr lang="en-US">
                <a:solidFill>
                  <a:srgbClr val="000000"/>
                </a:solidFill>
                <a:latin typeface="Arial" pitchFamily="34" charset="0"/>
                <a:cs typeface="DejaVu Sans" pitchFamily="34" charset="0"/>
              </a:rPr>
              <a:pPr algn="r"/>
              <a:t>8</a:t>
            </a:fld>
            <a:endParaRPr lang="en-US" dirty="0">
              <a:solidFill>
                <a:srgbClr val="000000"/>
              </a:solidFill>
              <a:latin typeface="Arial" pitchFamily="34" charset="0"/>
              <a:cs typeface="DejaVu Sans" pitchFamily="34" charset="0"/>
            </a:endParaRPr>
          </a:p>
        </p:txBody>
      </p:sp>
      <p:sp>
        <p:nvSpPr>
          <p:cNvPr id="53252" name="CustomShape 3"/>
          <p:cNvSpPr>
            <a:spLocks noChangeArrowheads="1"/>
          </p:cNvSpPr>
          <p:nvPr/>
        </p:nvSpPr>
        <p:spPr bwMode="auto">
          <a:xfrm>
            <a:off x="1143000" y="697230"/>
            <a:ext cx="4572000" cy="3486150"/>
          </a:xfrm>
          <a:prstGeom prst="rect">
            <a:avLst/>
          </a:prstGeom>
          <a:solidFill>
            <a:srgbClr val="FFFFFF"/>
          </a:solidFill>
          <a:ln w="9363">
            <a:solidFill>
              <a:srgbClr val="000000"/>
            </a:solidFill>
            <a:miter lim="800000"/>
            <a:headEnd/>
            <a:tailEnd/>
          </a:ln>
        </p:spPr>
        <p:txBody>
          <a:bodyPr lIns="92647" tIns="46324" rIns="92647" bIns="46324"/>
          <a:lstStyle/>
          <a:p>
            <a:endParaRPr lang="en-US">
              <a:solidFill>
                <a:srgbClr val="000000"/>
              </a:solidFill>
              <a:latin typeface="Arial" pitchFamily="34" charset="0"/>
              <a:cs typeface="DejaVu Sans" pitchFamily="34" charset="0"/>
            </a:endParaRPr>
          </a:p>
        </p:txBody>
      </p:sp>
      <p:sp>
        <p:nvSpPr>
          <p:cNvPr id="53253" name="PlaceHolder 4"/>
          <p:cNvSpPr txBox="1">
            <a:spLocks noGrp="1"/>
          </p:cNvSpPr>
          <p:nvPr>
            <p:ph type="body" sz="quarter" idx="1"/>
          </p:nvPr>
        </p:nvSpPr>
        <p:spPr bwMode="auto">
          <a:xfrm>
            <a:off x="685800" y="4415791"/>
            <a:ext cx="5486400" cy="4278604"/>
          </a:xfrm>
          <a:noFill/>
        </p:spPr>
        <p:txBody>
          <a:bodyPr numCol="1">
            <a:prstTxWarp prst="textNoShape">
              <a:avLst/>
            </a:prstTxWarp>
          </a:bodyPr>
          <a:lstStyle/>
          <a:p>
            <a:pPr eaLnBrk="1"/>
            <a:endParaRPr smtClean="0">
              <a:latin typeface="Arial" pitchFamily="34" charset="0"/>
              <a:cs typeface="DejaVu Sans"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14425" y="703263"/>
            <a:ext cx="4629150" cy="3473450"/>
          </a:xfrm>
        </p:spPr>
      </p:sp>
      <p:sp>
        <p:nvSpPr>
          <p:cNvPr id="3" name="Notes Placeholder 2"/>
          <p:cNvSpPr>
            <a:spLocks noGrp="1"/>
          </p:cNvSpPr>
          <p:nvPr>
            <p:ph type="body" idx="1"/>
          </p:nvPr>
        </p:nvSpPr>
        <p:spPr/>
        <p:txBody>
          <a:bodyPr/>
          <a:lstStyle/>
          <a:p>
            <a:r>
              <a:rPr lang="en-US" dirty="0" smtClean="0"/>
              <a:t>Agenda item 2.1.2.1</a:t>
            </a:r>
            <a:endParaRPr lang="en-US" dirty="0"/>
          </a:p>
        </p:txBody>
      </p:sp>
      <p:sp>
        <p:nvSpPr>
          <p:cNvPr id="4" name="Header Placeholder 3"/>
          <p:cNvSpPr>
            <a:spLocks noGrp="1"/>
          </p:cNvSpPr>
          <p:nvPr>
            <p:ph type="hdr" sz="quarter" idx="10"/>
          </p:nvPr>
        </p:nvSpPr>
        <p:spPr/>
        <p:txBody>
          <a:bodyPr/>
          <a:lstStyle/>
          <a:p>
            <a:pPr>
              <a:defRPr/>
            </a:pPr>
            <a:r>
              <a:rPr lang="en-US" smtClean="0"/>
              <a:t>doc.: IEEE 802.11-15/0746r0</a:t>
            </a:r>
            <a:endParaRPr lang="en-US"/>
          </a:p>
        </p:txBody>
      </p:sp>
      <p:sp>
        <p:nvSpPr>
          <p:cNvPr id="5" name="Date Placeholder 4"/>
          <p:cNvSpPr>
            <a:spLocks noGrp="1"/>
          </p:cNvSpPr>
          <p:nvPr>
            <p:ph type="dt" idx="11"/>
          </p:nvPr>
        </p:nvSpPr>
        <p:spPr/>
        <p:txBody>
          <a:bodyPr/>
          <a:lstStyle/>
          <a:p>
            <a:pPr>
              <a:defRPr/>
            </a:pPr>
            <a:r>
              <a:rPr lang="en-US" smtClean="0"/>
              <a:t>July 2015</a:t>
            </a:r>
            <a:endParaRPr lang="en-US"/>
          </a:p>
        </p:txBody>
      </p:sp>
      <p:sp>
        <p:nvSpPr>
          <p:cNvPr id="6" name="Footer Placeholder 5"/>
          <p:cNvSpPr>
            <a:spLocks noGrp="1"/>
          </p:cNvSpPr>
          <p:nvPr>
            <p:ph type="ftr" sz="quarter" idx="12"/>
          </p:nvPr>
        </p:nvSpPr>
        <p:spPr/>
        <p:txBody>
          <a:bodyPr/>
          <a:lstStyle/>
          <a:p>
            <a:pPr lvl="4">
              <a:defRPr/>
            </a:pPr>
            <a:r>
              <a:rPr lang="en-US" smtClean="0"/>
              <a:t>Dorothy Stanley(HP-Aruba Networks)</a:t>
            </a:r>
            <a:endParaRPr lang="en-US"/>
          </a:p>
        </p:txBody>
      </p:sp>
      <p:sp>
        <p:nvSpPr>
          <p:cNvPr id="7" name="Slide Number Placeholder 6"/>
          <p:cNvSpPr>
            <a:spLocks noGrp="1"/>
          </p:cNvSpPr>
          <p:nvPr>
            <p:ph type="sldNum" sz="quarter" idx="13"/>
          </p:nvPr>
        </p:nvSpPr>
        <p:spPr>
          <a:xfrm>
            <a:off x="3279163" y="9000621"/>
            <a:ext cx="415177" cy="184666"/>
          </a:xfrm>
        </p:spPr>
        <p:txBody>
          <a:bodyPr/>
          <a:lstStyle/>
          <a:p>
            <a:pPr>
              <a:defRPr/>
            </a:pPr>
            <a:r>
              <a:rPr lang="en-US" smtClean="0"/>
              <a:t>Page </a:t>
            </a:r>
            <a:fld id="{F4F34E98-D62A-4186-8764-CE3AA6FA445F}" type="slidenum">
              <a:rPr lang="en-US" smtClean="0"/>
              <a:pPr>
                <a:defRPr/>
              </a:pPr>
              <a:t>9</a:t>
            </a:fld>
            <a:endParaRPr lang="en-US"/>
          </a:p>
        </p:txBody>
      </p:sp>
    </p:spTree>
    <p:extLst>
      <p:ext uri="{BB962C8B-B14F-4D97-AF65-F5344CB8AC3E}">
        <p14:creationId xmlns:p14="http://schemas.microsoft.com/office/powerpoint/2010/main" val="176016271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3794715A-9459-479D-A91A-AA0D18E71768}" type="slidenum">
              <a:rPr lang="en-US"/>
              <a:pPr>
                <a:defRPr/>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ABDAB140-1F37-41A1-86FB-23042E79CFD3}" type="slidenum">
              <a:rPr lang="en-US"/>
              <a:pPr>
                <a:defRPr/>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EFD90922-50F1-4D9A-A0A0-0AA119072222}" type="slidenum">
              <a:rPr lang="en-US"/>
              <a:pPr>
                <a:defRPr/>
              </a:pPr>
              <a:t>‹#›</a:t>
            </a:fld>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xfrm>
            <a:off x="685800" y="381000"/>
            <a:ext cx="1752600" cy="276999"/>
          </a:xfrm>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8634B414-E725-475F-8EFC-03D12F3C5E1A}" type="slidenum">
              <a:rPr lang="en-US"/>
              <a:pPr>
                <a:defRPr/>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xfrm>
            <a:off x="696913" y="332601"/>
            <a:ext cx="1665287" cy="276999"/>
          </a:xfrm>
          <a:ln/>
        </p:spPr>
        <p:txBody>
          <a:bodyPr/>
          <a:lstStyle>
            <a:lvl1pPr>
              <a:defRPr/>
            </a:lvl1pPr>
          </a:lstStyle>
          <a:p>
            <a:pPr>
              <a:defRPr/>
            </a:pPr>
            <a:r>
              <a:rPr lang="en-US"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6" name="Rectangle 6"/>
          <p:cNvSpPr>
            <a:spLocks noGrp="1" noChangeArrowheads="1"/>
          </p:cNvSpPr>
          <p:nvPr>
            <p:ph type="sldNum" sz="quarter" idx="12"/>
          </p:nvPr>
        </p:nvSpPr>
        <p:spPr>
          <a:ln/>
        </p:spPr>
        <p:txBody>
          <a:bodyPr/>
          <a:lstStyle>
            <a:lvl1pPr>
              <a:defRPr/>
            </a:lvl1pPr>
          </a:lstStyle>
          <a:p>
            <a:pPr>
              <a:defRPr/>
            </a:pPr>
            <a:r>
              <a:rPr lang="en-US"/>
              <a:t>Slide </a:t>
            </a:r>
            <a:fld id="{B7DC20B9-232F-45E3-915F-318DA7AF0997}" type="slidenum">
              <a:rPr lang="en-US"/>
              <a:pPr>
                <a:defRPr/>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F3CAF4A0-171B-47A7-BAFF-76E509FBC4B7}" type="slidenum">
              <a:rPr lang="en-US"/>
              <a:pPr>
                <a:defRPr/>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9" name="Rectangle 6"/>
          <p:cNvSpPr>
            <a:spLocks noGrp="1" noChangeArrowheads="1"/>
          </p:cNvSpPr>
          <p:nvPr>
            <p:ph type="sldNum" sz="quarter" idx="12"/>
          </p:nvPr>
        </p:nvSpPr>
        <p:spPr>
          <a:ln/>
        </p:spPr>
        <p:txBody>
          <a:bodyPr/>
          <a:lstStyle>
            <a:lvl1pPr>
              <a:defRPr/>
            </a:lvl1pPr>
          </a:lstStyle>
          <a:p>
            <a:pPr>
              <a:defRPr/>
            </a:pPr>
            <a:r>
              <a:rPr lang="en-US"/>
              <a:t>Slide </a:t>
            </a:r>
            <a:fld id="{08CBE8C2-2801-4446-8A57-44AC89C9FB96}" type="slidenum">
              <a:rPr lang="en-US"/>
              <a:pPr>
                <a:defRPr/>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5" name="Rectangle 6"/>
          <p:cNvSpPr>
            <a:spLocks noGrp="1" noChangeArrowheads="1"/>
          </p:cNvSpPr>
          <p:nvPr>
            <p:ph type="sldNum" sz="quarter" idx="12"/>
          </p:nvPr>
        </p:nvSpPr>
        <p:spPr>
          <a:ln/>
        </p:spPr>
        <p:txBody>
          <a:bodyPr/>
          <a:lstStyle>
            <a:lvl1pPr>
              <a:defRPr/>
            </a:lvl1pPr>
          </a:lstStyle>
          <a:p>
            <a:pPr>
              <a:defRPr/>
            </a:pPr>
            <a:r>
              <a:rPr lang="en-US"/>
              <a:t>Slide </a:t>
            </a:r>
            <a:fld id="{05F1A9F3-FE6C-43A0-821F-45182110889F}" type="slidenum">
              <a:rPr lang="en-US"/>
              <a:pPr>
                <a:defRPr/>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xfrm>
            <a:off x="685800" y="304800"/>
            <a:ext cx="1676400" cy="276999"/>
          </a:xfrm>
          <a:ln/>
        </p:spPr>
        <p:txBody>
          <a:bodyPr/>
          <a:lstStyle>
            <a:lvl1pPr>
              <a:defRPr/>
            </a:lvl1pPr>
          </a:lstStyle>
          <a:p>
            <a:pPr>
              <a:defRPr/>
            </a:pPr>
            <a:r>
              <a:rPr lang="en-US"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4" name="Rectangle 6"/>
          <p:cNvSpPr>
            <a:spLocks noGrp="1" noChangeArrowheads="1"/>
          </p:cNvSpPr>
          <p:nvPr>
            <p:ph type="sldNum" sz="quarter" idx="12"/>
          </p:nvPr>
        </p:nvSpPr>
        <p:spPr>
          <a:ln/>
        </p:spPr>
        <p:txBody>
          <a:bodyPr/>
          <a:lstStyle>
            <a:lvl1pPr>
              <a:defRPr/>
            </a:lvl1pPr>
          </a:lstStyle>
          <a:p>
            <a:pPr>
              <a:defRPr/>
            </a:pPr>
            <a:r>
              <a:rPr lang="en-US"/>
              <a:t>Slide </a:t>
            </a:r>
            <a:fld id="{4F8DB7B0-6F79-49ED-8154-EC3DF243439D}" type="slidenum">
              <a:rPr lang="en-US"/>
              <a:pPr>
                <a:defRPr/>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762000"/>
            <a:ext cx="3008313" cy="67310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762000"/>
            <a:ext cx="5111750" cy="536416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3FE0FAA6-9929-41F0-9BE4-0F3ED59E90AE}" type="slidenum">
              <a:rPr lang="en-US"/>
              <a:pPr>
                <a:defRPr/>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smtClean="0"/>
              <a:t>D. Stanley HP-Aruba Networks</a:t>
            </a:r>
            <a:endParaRPr lang="en-US"/>
          </a:p>
        </p:txBody>
      </p:sp>
      <p:sp>
        <p:nvSpPr>
          <p:cNvPr id="7" name="Rectangle 6"/>
          <p:cNvSpPr>
            <a:spLocks noGrp="1" noChangeArrowheads="1"/>
          </p:cNvSpPr>
          <p:nvPr>
            <p:ph type="sldNum" sz="quarter" idx="12"/>
          </p:nvPr>
        </p:nvSpPr>
        <p:spPr>
          <a:ln/>
        </p:spPr>
        <p:txBody>
          <a:bodyPr/>
          <a:lstStyle>
            <a:lvl1pPr>
              <a:defRPr/>
            </a:lvl1pPr>
          </a:lstStyle>
          <a:p>
            <a:pPr>
              <a:defRPr/>
            </a:pPr>
            <a:r>
              <a:rPr lang="en-US"/>
              <a:t>Slide </a:t>
            </a:r>
            <a:fld id="{ECA38D67-E29A-48CE-9E94-4D8E3C833C58}" type="slidenum">
              <a:rPr lang="en-US"/>
              <a:pPr>
                <a:defRPr/>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title"/>
          </p:nvPr>
        </p:nvSpPr>
        <p:spPr bwMode="auto">
          <a:xfrm>
            <a:off x="685800" y="685800"/>
            <a:ext cx="7772400" cy="1066800"/>
          </a:xfrm>
          <a:prstGeom prst="rect">
            <a:avLst/>
          </a:prstGeom>
          <a:noFill/>
          <a:ln w="9525">
            <a:noFill/>
            <a:miter lim="800000"/>
            <a:headEnd/>
            <a:tailEnd/>
          </a:ln>
        </p:spPr>
        <p:txBody>
          <a:bodyPr vert="horz" wrap="square" lIns="92075" tIns="46038" rIns="92075" bIns="46038" numCol="1" anchor="ctr" anchorCtr="0" compatLnSpc="1">
            <a:prstTxWarp prst="textNoShape">
              <a:avLst/>
            </a:prstTxWarp>
          </a:bodyPr>
          <a:lstStyle/>
          <a:p>
            <a:pPr lvl="0"/>
            <a:r>
              <a:rPr lang="en-US" dirty="0" smtClean="0"/>
              <a:t>Click to edit Master title style</a:t>
            </a:r>
          </a:p>
        </p:txBody>
      </p:sp>
      <p:sp>
        <p:nvSpPr>
          <p:cNvPr id="2051" name="Rectangle 3"/>
          <p:cNvSpPr>
            <a:spLocks noGrp="1" noChangeArrowheads="1"/>
          </p:cNvSpPr>
          <p:nvPr>
            <p:ph type="body" idx="1"/>
          </p:nvPr>
        </p:nvSpPr>
        <p:spPr bwMode="auto">
          <a:xfrm>
            <a:off x="685800" y="1981200"/>
            <a:ext cx="7772400" cy="4114800"/>
          </a:xfrm>
          <a:prstGeom prst="rect">
            <a:avLst/>
          </a:prstGeom>
          <a:noFill/>
          <a:ln w="9525">
            <a:noFill/>
            <a:miter lim="800000"/>
            <a:headEnd/>
            <a:tailEnd/>
          </a:ln>
        </p:spPr>
        <p:txBody>
          <a:bodyPr vert="horz" wrap="square" lIns="92075" tIns="46038" rIns="92075" bIns="46038" numCol="1" anchor="t" anchorCtr="0" compatLnSpc="1">
            <a:prstTxWarp prst="textNoShape">
              <a:avLst/>
            </a:prstTxWarp>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p>
        </p:txBody>
      </p:sp>
      <p:sp>
        <p:nvSpPr>
          <p:cNvPr id="1028" name="Rectangle 4"/>
          <p:cNvSpPr>
            <a:spLocks noGrp="1" noChangeArrowheads="1"/>
          </p:cNvSpPr>
          <p:nvPr>
            <p:ph type="dt" sz="half" idx="2"/>
          </p:nvPr>
        </p:nvSpPr>
        <p:spPr bwMode="auto">
          <a:xfrm>
            <a:off x="696913" y="332601"/>
            <a:ext cx="1817687" cy="276999"/>
          </a:xfrm>
          <a:prstGeom prst="rect">
            <a:avLst/>
          </a:prstGeom>
          <a:noFill/>
          <a:ln w="9525">
            <a:noFill/>
            <a:miter lim="800000"/>
            <a:headEnd/>
            <a:tailEnd/>
          </a:ln>
          <a:effectLst/>
        </p:spPr>
        <p:txBody>
          <a:bodyPr vert="horz" wrap="square" lIns="0" tIns="0" rIns="0" bIns="0" numCol="1" anchor="b" anchorCtr="0" compatLnSpc="1">
            <a:prstTxWarp prst="textNoShape">
              <a:avLst/>
            </a:prstTxWarp>
            <a:spAutoFit/>
          </a:bodyPr>
          <a:lstStyle>
            <a:lvl1pPr>
              <a:defRPr sz="1800" b="1" smtClean="0"/>
            </a:lvl1pPr>
          </a:lstStyle>
          <a:p>
            <a:pPr>
              <a:defRPr/>
            </a:pPr>
            <a:r>
              <a:rPr lang="en-US" smtClean="0"/>
              <a:t>July 2015</a:t>
            </a:r>
            <a:endParaRPr lang="en-US" dirty="0"/>
          </a:p>
        </p:txBody>
      </p:sp>
      <p:sp>
        <p:nvSpPr>
          <p:cNvPr id="1029" name="Rectangle 5"/>
          <p:cNvSpPr>
            <a:spLocks noGrp="1" noChangeArrowheads="1"/>
          </p:cNvSpPr>
          <p:nvPr>
            <p:ph type="ftr" sz="quarter" idx="3"/>
          </p:nvPr>
        </p:nvSpPr>
        <p:spPr bwMode="auto">
          <a:xfrm>
            <a:off x="8077200" y="6475413"/>
            <a:ext cx="4667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smtClean="0"/>
            </a:lvl1pPr>
          </a:lstStyle>
          <a:p>
            <a:pPr>
              <a:defRPr/>
            </a:pPr>
            <a:r>
              <a:rPr lang="en-US" smtClean="0"/>
              <a:t>D. Stanley HP-Aruba Networks</a:t>
            </a:r>
            <a:endParaRPr lang="en-US"/>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smtClean="0"/>
            </a:lvl1pPr>
          </a:lstStyle>
          <a:p>
            <a:pPr>
              <a:defRPr/>
            </a:pPr>
            <a:r>
              <a:rPr lang="en-US"/>
              <a:t>Slide </a:t>
            </a:r>
            <a:fld id="{A7DEFA53-F68A-4830-A981-09096874D339}" type="slidenum">
              <a:rPr lang="en-US"/>
              <a:pPr>
                <a:defRPr/>
              </a:pPr>
              <a:t>‹#›</a:t>
            </a:fld>
            <a:endParaRPr lang="en-US"/>
          </a:p>
        </p:txBody>
      </p:sp>
      <p:sp>
        <p:nvSpPr>
          <p:cNvPr id="1031" name="Rectangle 7"/>
          <p:cNvSpPr>
            <a:spLocks noChangeArrowheads="1"/>
          </p:cNvSpPr>
          <p:nvPr/>
        </p:nvSpPr>
        <p:spPr bwMode="auto">
          <a:xfrm>
            <a:off x="5162485" y="332601"/>
            <a:ext cx="3283015" cy="276999"/>
          </a:xfrm>
          <a:prstGeom prst="rect">
            <a:avLst/>
          </a:prstGeom>
          <a:noFill/>
          <a:ln w="9525">
            <a:noFill/>
            <a:miter lim="800000"/>
            <a:headEnd/>
            <a:tailEnd/>
          </a:ln>
          <a:effectLst/>
        </p:spPr>
        <p:txBody>
          <a:bodyPr wrap="none" lIns="0" tIns="0" rIns="0" bIns="0" anchor="b">
            <a:spAutoFit/>
          </a:bodyPr>
          <a:lstStyle/>
          <a:p>
            <a:pPr marL="457200" lvl="4" algn="r">
              <a:defRPr/>
            </a:pPr>
            <a:r>
              <a:rPr lang="en-US" sz="1800" b="1" dirty="0"/>
              <a:t>doc.: IEEE </a:t>
            </a:r>
            <a:r>
              <a:rPr lang="en-US" sz="1800" b="1" dirty="0" smtClean="0"/>
              <a:t>802.11-15/0746r0</a:t>
            </a:r>
            <a:endParaRPr lang="en-US" sz="1800" b="1" dirty="0"/>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a:effectLst/>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p:spPr>
        <p:txBody>
          <a:bodyPr wrap="none" anchor="ctr"/>
          <a:lstStyle/>
          <a:p>
            <a:pPr>
              <a:defRPr/>
            </a:pPr>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hf sldNum="0" hdr="0"/>
  <p:txStyles>
    <p:titleStyle>
      <a:lvl1pPr algn="ctr" rtl="0" eaLnBrk="0" fontAlgn="base" hangingPunct="0">
        <a:spcBef>
          <a:spcPct val="0"/>
        </a:spcBef>
        <a:spcAft>
          <a:spcPct val="0"/>
        </a:spcAft>
        <a:defRPr sz="3200" b="1">
          <a:solidFill>
            <a:schemeClr val="tx2"/>
          </a:solidFill>
          <a:latin typeface="+mj-lt"/>
          <a:ea typeface="+mj-ea"/>
          <a:cs typeface="+mj-cs"/>
        </a:defRPr>
      </a:lvl1pPr>
      <a:lvl2pPr algn="ctr" rtl="0" eaLnBrk="0" fontAlgn="base" hangingPunct="0">
        <a:spcBef>
          <a:spcPct val="0"/>
        </a:spcBef>
        <a:spcAft>
          <a:spcPct val="0"/>
        </a:spcAft>
        <a:defRPr sz="3200" b="1">
          <a:solidFill>
            <a:schemeClr val="tx2"/>
          </a:solidFill>
          <a:latin typeface="Times New Roman" pitchFamily="18" charset="0"/>
        </a:defRPr>
      </a:lvl2pPr>
      <a:lvl3pPr algn="ctr" rtl="0" eaLnBrk="0" fontAlgn="base" hangingPunct="0">
        <a:spcBef>
          <a:spcPct val="0"/>
        </a:spcBef>
        <a:spcAft>
          <a:spcPct val="0"/>
        </a:spcAft>
        <a:defRPr sz="3200" b="1">
          <a:solidFill>
            <a:schemeClr val="tx2"/>
          </a:solidFill>
          <a:latin typeface="Times New Roman" pitchFamily="18" charset="0"/>
        </a:defRPr>
      </a:lvl3pPr>
      <a:lvl4pPr algn="ctr" rtl="0" eaLnBrk="0" fontAlgn="base" hangingPunct="0">
        <a:spcBef>
          <a:spcPct val="0"/>
        </a:spcBef>
        <a:spcAft>
          <a:spcPct val="0"/>
        </a:spcAft>
        <a:defRPr sz="3200" b="1">
          <a:solidFill>
            <a:schemeClr val="tx2"/>
          </a:solidFill>
          <a:latin typeface="Times New Roman" pitchFamily="18" charset="0"/>
        </a:defRPr>
      </a:lvl4pPr>
      <a:lvl5pPr algn="ctr" rtl="0" eaLnBrk="0" fontAlgn="base" hangingPunct="0">
        <a:spcBef>
          <a:spcPct val="0"/>
        </a:spcBef>
        <a:spcAft>
          <a:spcPct val="0"/>
        </a:spcAft>
        <a:defRPr sz="3200" b="1">
          <a:solidFill>
            <a:schemeClr val="tx2"/>
          </a:solidFill>
          <a:latin typeface="Times New Roman" pitchFamily="18"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n-ea"/>
          <a:cs typeface="+mn-cs"/>
        </a:defRPr>
      </a:lvl1pPr>
      <a:lvl2pPr marL="742950" indent="-285750" algn="l" rtl="0" eaLnBrk="0" fontAlgn="base" hangingPunct="0">
        <a:spcBef>
          <a:spcPct val="20000"/>
        </a:spcBef>
        <a:spcAft>
          <a:spcPct val="0"/>
        </a:spcAft>
        <a:buChar char="–"/>
        <a:defRPr sz="2000">
          <a:solidFill>
            <a:schemeClr val="tx1"/>
          </a:solidFill>
          <a:latin typeface="+mn-lt"/>
        </a:defRPr>
      </a:lvl2pPr>
      <a:lvl3pPr marL="1085850" indent="-228600" algn="l" rtl="0" eaLnBrk="0" fontAlgn="base" hangingPunct="0">
        <a:spcBef>
          <a:spcPct val="20000"/>
        </a:spcBef>
        <a:spcAft>
          <a:spcPct val="0"/>
        </a:spcAft>
        <a:buChar char="•"/>
        <a:defRPr>
          <a:solidFill>
            <a:schemeClr val="tx1"/>
          </a:solidFill>
          <a:latin typeface="+mn-lt"/>
        </a:defRPr>
      </a:lvl3pPr>
      <a:lvl4pPr marL="1428750" indent="-228600" algn="l" rtl="0" eaLnBrk="0" fontAlgn="base" hangingPunct="0">
        <a:spcBef>
          <a:spcPct val="20000"/>
        </a:spcBef>
        <a:spcAft>
          <a:spcPct val="0"/>
        </a:spcAft>
        <a:buChar char="–"/>
        <a:defRPr sz="1600">
          <a:solidFill>
            <a:schemeClr val="tx1"/>
          </a:solidFill>
          <a:latin typeface="+mn-lt"/>
        </a:defRPr>
      </a:lvl4pPr>
      <a:lvl5pPr marL="1771650" indent="-228600" algn="l" rtl="0" eaLnBrk="0" fontAlgn="base" hangingPunct="0">
        <a:spcBef>
          <a:spcPct val="20000"/>
        </a:spcBef>
        <a:spcAft>
          <a:spcPct val="0"/>
        </a:spcAft>
        <a:buChar char="•"/>
        <a:defRPr sz="1600">
          <a:solidFill>
            <a:schemeClr val="tx1"/>
          </a:solidFill>
          <a:latin typeface="+mn-lt"/>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3" Type="http://schemas.openxmlformats.org/officeDocument/2006/relationships/hyperlink" Target="http://standards.ieee.org/develop/policies/bylaws/index.html"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 Id="rId6" Type="http://schemas.openxmlformats.org/officeDocument/2006/relationships/hyperlink" Target="http://standards.ieee.org/develop/policies/opman/sb_om.pdf" TargetMode="External"/><Relationship Id="rId5" Type="http://schemas.openxmlformats.org/officeDocument/2006/relationships/hyperlink" Target="http://standards.ieee.org/develop/policies/opman/index.html" TargetMode="External"/><Relationship Id="rId4" Type="http://schemas.openxmlformats.org/officeDocument/2006/relationships/hyperlink" Target="http://standards.ieee.org/develop/policies/bylaws/sb_bylaws.pdf" TargetMode="External"/></Relationships>
</file>

<file path=ppt/slides/_rels/slide11.xml.rels><?xml version="1.0" encoding="UTF-8" standalone="yes"?>
<Relationships xmlns="http://schemas.openxmlformats.org/package/2006/relationships"><Relationship Id="rId8" Type="http://schemas.openxmlformats.org/officeDocument/2006/relationships/hyperlink" Target="https://mentor.ieee.org/802.11/dcn/14/11-14-0629-10-0000-802-11-operations-manual.docx" TargetMode="External"/><Relationship Id="rId3" Type="http://schemas.openxmlformats.org/officeDocument/2006/relationships/hyperlink" Target="http://standards.ieee.org/board/aud/LMSC.pdf" TargetMode="External"/><Relationship Id="rId7" Type="http://schemas.openxmlformats.org/officeDocument/2006/relationships/hyperlink" Target="http://www.ieee802.org/PNP/approved/IEEE_802_Chairs_guidelines_v19.pdf" TargetMode="External"/><Relationship Id="rId2" Type="http://schemas.openxmlformats.org/officeDocument/2006/relationships/notesSlide" Target="../notesSlides/notesSlide11.xml"/><Relationship Id="rId1" Type="http://schemas.openxmlformats.org/officeDocument/2006/relationships/slideLayout" Target="../slideLayouts/slideLayout2.xml"/><Relationship Id="rId6" Type="http://schemas.openxmlformats.org/officeDocument/2006/relationships/hyperlink" Target="http://grouper.ieee.org/groups/802/PNP/approved/IEEE_802_LMSC_OM_approved_120725.pdf" TargetMode="External"/><Relationship Id="rId5" Type="http://schemas.openxmlformats.org/officeDocument/2006/relationships/hyperlink" Target="http://www.ieee802.org/PNP/approved/IEEE_802_WG_PandP_v16.pdf" TargetMode="External"/><Relationship Id="rId10" Type="http://schemas.openxmlformats.org/officeDocument/2006/relationships/hyperlink" Target="http://www.ieee802.org/devdocs.shtml" TargetMode="External"/><Relationship Id="rId4" Type="http://schemas.openxmlformats.org/officeDocument/2006/relationships/hyperlink" Target="http://www.ieee802.org/PNP/approved/IEEE_802_OM_v16.pdf" TargetMode="External"/><Relationship Id="rId9" Type="http://schemas.openxmlformats.org/officeDocument/2006/relationships/hyperlink" Target="http://www.ieee802.org/11/Rules/rules.shtml" TargetMode="External"/></Relationships>
</file>

<file path=ppt/slides/_rels/slide12.xml.rels><?xml version="1.0" encoding="UTF-8" standalone="yes"?>
<Relationships xmlns="http://schemas.openxmlformats.org/package/2006/relationships"><Relationship Id="rId3" Type="http://schemas.openxmlformats.org/officeDocument/2006/relationships/notesSlide" Target="../notesSlides/notesSlide12.xml"/><Relationship Id="rId2" Type="http://schemas.openxmlformats.org/officeDocument/2006/relationships/slideLayout" Target="../slideLayouts/slideLayout2.xml"/><Relationship Id="rId1" Type="http://schemas.openxmlformats.org/officeDocument/2006/relationships/vmlDrawing" Target="../drawings/vmlDrawing2.vml"/><Relationship Id="rId6" Type="http://schemas.openxmlformats.org/officeDocument/2006/relationships/image" Target="../media/image2.wmf"/><Relationship Id="rId5" Type="http://schemas.openxmlformats.org/officeDocument/2006/relationships/oleObject" Target="../embeddings/Microsoft_Word_97_-_2003_Document2.doc"/><Relationship Id="rId4" Type="http://schemas.openxmlformats.org/officeDocument/2006/relationships/hyperlink" Target="https://mentor.ieee.org/802-ec/dcn/14/ec-14-0087-06-00EC-overview-of-proposed-wg-p-p-changes.pdf" TargetMode="Externa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hyperlink" Target="https://mentor.ieee.org/802.11/dcn/14/11-14-0629-10-0000-802-11-operations-manual.docx"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s://mentor.ieee.org/802.11/dcn/14/11-14-0629-11-0000-802-11-operations-manual.docx" TargetMode="External"/></Relationships>
</file>

<file path=ppt/slides/_rels/slide15.xml.rels><?xml version="1.0" encoding="UTF-8" standalone="yes"?>
<Relationships xmlns="http://schemas.openxmlformats.org/package/2006/relationships"><Relationship Id="rId3" Type="http://schemas.openxmlformats.org/officeDocument/2006/relationships/hyperlink" Target="http://www.ieee802.org/11/Reflector.html" TargetMode="External"/><Relationship Id="rId2" Type="http://schemas.openxmlformats.org/officeDocument/2006/relationships/notesSlide" Target="../notesSlides/notesSlide15.xml"/><Relationship Id="rId1" Type="http://schemas.openxmlformats.org/officeDocument/2006/relationships/slideLayout" Target="../slideLayouts/slideLayout2.xml"/><Relationship Id="rId4" Type="http://schemas.openxmlformats.org/officeDocument/2006/relationships/hyperlink" Target="http://www.ieee802.org/11" TargetMode="External"/></Relationships>
</file>

<file path=ppt/slides/_rels/slide16.xml.rels><?xml version="1.0" encoding="UTF-8" standalone="yes"?>
<Relationships xmlns="http://schemas.openxmlformats.org/package/2006/relationships"><Relationship Id="rId3" Type="http://schemas.openxmlformats.org/officeDocument/2006/relationships/hyperlink" Target="mailto:listserv@listserv.ieee.org"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3" Type="http://schemas.openxmlformats.org/officeDocument/2006/relationships/hyperlink" Target="https://mentor.ieee.org/802.11/dcn/14/11-14-0629-10-0000-802-11-operations-manual.docx" TargetMode="External"/><Relationship Id="rId2" Type="http://schemas.openxmlformats.org/officeDocument/2006/relationships/notesSlide" Target="../notesSlides/notesSlide19.xml"/><Relationship Id="rId1" Type="http://schemas.openxmlformats.org/officeDocument/2006/relationships/slideLayout" Target="../slideLayouts/slideLayout2.xml"/><Relationship Id="rId4" Type="http://schemas.openxmlformats.org/officeDocument/2006/relationships/hyperlink" Target="https://mentor.ieee.org/802.11/dcn/14/11-14-0629-11-0000-802-11-operations-manual.docx" TargetMode="Externa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3" Type="http://schemas.openxmlformats.org/officeDocument/2006/relationships/hyperlink" Target="https://mentor.ieee.org/802.11/dcn/14/11-14-0629-10-0000-802-11-operations-manual.docx" TargetMode="External"/><Relationship Id="rId2" Type="http://schemas.openxmlformats.org/officeDocument/2006/relationships/notesSlide" Target="../notesSlides/notesSlide21.xml"/><Relationship Id="rId1" Type="http://schemas.openxmlformats.org/officeDocument/2006/relationships/slideLayout" Target="../slideLayouts/slideLayout2.xml"/><Relationship Id="rId4" Type="http://schemas.openxmlformats.org/officeDocument/2006/relationships/hyperlink" Target="https://mentor.ieee.org/802.11/dcn/14/11-14-0629-11-0000-802-11-operations-manual.docx" TargetMode="Externa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hyperlink" Target="http://standards.ieee.org/develop/policies/bylaws/sect6-7.html#6" TargetMode="External"/><Relationship Id="rId2" Type="http://schemas.openxmlformats.org/officeDocument/2006/relationships/notesSlide" Target="../notesSlides/notesSlide5.xml"/><Relationship Id="rId1" Type="http://schemas.openxmlformats.org/officeDocument/2006/relationships/slideLayout" Target="../slideLayouts/slideLayout7.xml"/><Relationship Id="rId6" Type="http://schemas.openxmlformats.org/officeDocument/2006/relationships/hyperlink" Target="https://development.standards.ieee.org/myproject/Public/mytools/mob/slideset.ppt" TargetMode="External"/><Relationship Id="rId5" Type="http://schemas.openxmlformats.org/officeDocument/2006/relationships/hyperlink" Target="http://standards.ieee.org/about/sasb/patcom/materials.html" TargetMode="External"/><Relationship Id="rId4" Type="http://schemas.openxmlformats.org/officeDocument/2006/relationships/hyperlink" Target="http://standards.ieee.org/develop/policies/opman/sect6.html#6.3" TargetMode="Externa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8" Type="http://schemas.openxmlformats.org/officeDocument/2006/relationships/hyperlink" Target="http://standards.ieee.org/board/pat/faq.pdf" TargetMode="External"/><Relationship Id="rId3" Type="http://schemas.openxmlformats.org/officeDocument/2006/relationships/hyperlink" Target="http://www.ieee.org/about/corporate/governance/p7-8.html" TargetMode="External"/><Relationship Id="rId7" Type="http://schemas.openxmlformats.org/officeDocument/2006/relationships/hyperlink" Target="http://standards.ieee.org/board/pat/loa.pdf" TargetMode="External"/><Relationship Id="rId2" Type="http://schemas.openxmlformats.org/officeDocument/2006/relationships/notesSlide" Target="../notesSlides/notesSlide9.xml"/><Relationship Id="rId1" Type="http://schemas.openxmlformats.org/officeDocument/2006/relationships/slideLayout" Target="../slideLayouts/slideLayout2.xml"/><Relationship Id="rId6" Type="http://schemas.openxmlformats.org/officeDocument/2006/relationships/hyperlink" Target="http://standards.ieee.org/board/pat/pat-slideset.ppt" TargetMode="External"/><Relationship Id="rId5" Type="http://schemas.openxmlformats.org/officeDocument/2006/relationships/hyperlink" Target="http://standards.ieee.org/resources/antitrust-guidelines.pdf" TargetMode="External"/><Relationship Id="rId4" Type="http://schemas.openxmlformats.org/officeDocument/2006/relationships/hyperlink" Target="http://standards.ieee.org/faqs/affiliation.html"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Date Placeholder 3"/>
          <p:cNvSpPr>
            <a:spLocks noGrp="1"/>
          </p:cNvSpPr>
          <p:nvPr>
            <p:ph type="dt" sz="quarter" idx="10"/>
          </p:nvPr>
        </p:nvSpPr>
        <p:spPr>
          <a:xfrm>
            <a:off x="685800" y="381000"/>
            <a:ext cx="1828800" cy="276999"/>
          </a:xfrm>
          <a:noFill/>
        </p:spPr>
        <p:txBody>
          <a:bodyPr/>
          <a:lstStyle/>
          <a:p>
            <a:r>
              <a:rPr lang="en-US" smtClean="0"/>
              <a:t>July 2015</a:t>
            </a:r>
            <a:endParaRPr lang="en-US" dirty="0"/>
          </a:p>
        </p:txBody>
      </p:sp>
      <p:sp>
        <p:nvSpPr>
          <p:cNvPr id="1028" name="Footer Placeholder 4"/>
          <p:cNvSpPr>
            <a:spLocks noGrp="1"/>
          </p:cNvSpPr>
          <p:nvPr>
            <p:ph type="ftr" sz="quarter" idx="11"/>
          </p:nvPr>
        </p:nvSpPr>
        <p:spPr>
          <a:noFill/>
        </p:spPr>
        <p:txBody>
          <a:bodyPr/>
          <a:lstStyle/>
          <a:p>
            <a:r>
              <a:rPr lang="en-US" smtClean="0"/>
              <a:t>D. Stanley HP-Aruba Networks</a:t>
            </a:r>
            <a:endParaRPr lang="en-US"/>
          </a:p>
        </p:txBody>
      </p:sp>
      <p:sp>
        <p:nvSpPr>
          <p:cNvPr id="1030" name="Rectangle 2"/>
          <p:cNvSpPr>
            <a:spLocks noGrp="1" noChangeArrowheads="1"/>
          </p:cNvSpPr>
          <p:nvPr>
            <p:ph type="title"/>
          </p:nvPr>
        </p:nvSpPr>
        <p:spPr>
          <a:xfrm>
            <a:off x="685800" y="685800"/>
            <a:ext cx="7772400" cy="762000"/>
          </a:xfrm>
          <a:noFill/>
        </p:spPr>
        <p:txBody>
          <a:bodyPr/>
          <a:lstStyle/>
          <a:p>
            <a:r>
              <a:rPr lang="en-US" dirty="0" smtClean="0"/>
              <a:t>2</a:t>
            </a:r>
            <a:r>
              <a:rPr lang="en-US" baseline="30000" dirty="0" smtClean="0"/>
              <a:t>nd</a:t>
            </a:r>
            <a:r>
              <a:rPr lang="en-US" dirty="0" smtClean="0"/>
              <a:t>  Vice Chair Report </a:t>
            </a:r>
            <a:r>
              <a:rPr lang="en-US" dirty="0" smtClean="0"/>
              <a:t>July </a:t>
            </a:r>
            <a:r>
              <a:rPr lang="en-US" dirty="0" smtClean="0"/>
              <a:t>2015</a:t>
            </a:r>
          </a:p>
        </p:txBody>
      </p:sp>
      <p:sp>
        <p:nvSpPr>
          <p:cNvPr id="1031" name="Rectangle 3"/>
          <p:cNvSpPr>
            <a:spLocks noGrp="1" noChangeArrowheads="1"/>
          </p:cNvSpPr>
          <p:nvPr>
            <p:ph type="body" idx="1"/>
          </p:nvPr>
        </p:nvSpPr>
        <p:spPr>
          <a:xfrm>
            <a:off x="685800" y="1524000"/>
            <a:ext cx="7772400" cy="381000"/>
          </a:xfrm>
          <a:noFill/>
        </p:spPr>
        <p:txBody>
          <a:bodyPr/>
          <a:lstStyle/>
          <a:p>
            <a:pPr algn="ctr">
              <a:buFontTx/>
              <a:buNone/>
            </a:pPr>
            <a:r>
              <a:rPr lang="en-US" sz="2000" dirty="0" smtClean="0"/>
              <a:t>Date:</a:t>
            </a:r>
            <a:r>
              <a:rPr lang="en-US" sz="2000" b="0" dirty="0" smtClean="0"/>
              <a:t> </a:t>
            </a:r>
            <a:r>
              <a:rPr lang="en-US" sz="2000" b="0" dirty="0" smtClean="0"/>
              <a:t>2015-07-11</a:t>
            </a:r>
            <a:endParaRPr lang="en-US" sz="2000" b="0" dirty="0" smtClean="0"/>
          </a:p>
          <a:p>
            <a:pPr algn="ctr">
              <a:buFontTx/>
              <a:buNone/>
            </a:pPr>
            <a:endParaRPr lang="en-US" sz="2000" b="0" dirty="0" smtClean="0"/>
          </a:p>
        </p:txBody>
      </p:sp>
      <p:graphicFrame>
        <p:nvGraphicFramePr>
          <p:cNvPr id="1026" name="Object 4"/>
          <p:cNvGraphicFramePr>
            <a:graphicFrameLocks noChangeAspect="1"/>
          </p:cNvGraphicFramePr>
          <p:nvPr>
            <p:extLst>
              <p:ext uri="{D42A27DB-BD31-4B8C-83A1-F6EECF244321}">
                <p14:modId xmlns:p14="http://schemas.microsoft.com/office/powerpoint/2010/main" val="172410055"/>
              </p:ext>
            </p:extLst>
          </p:nvPr>
        </p:nvGraphicFramePr>
        <p:xfrm>
          <a:off x="606425" y="2290763"/>
          <a:ext cx="7983538" cy="2660650"/>
        </p:xfrm>
        <a:graphic>
          <a:graphicData uri="http://schemas.openxmlformats.org/presentationml/2006/ole">
            <mc:AlternateContent xmlns:mc="http://schemas.openxmlformats.org/markup-compatibility/2006">
              <mc:Choice xmlns:v="urn:schemas-microsoft-com:vml" Requires="v">
                <p:oleObj spid="_x0000_s1130" name="Document" r:id="rId4" imgW="8229995" imgH="2756611" progId="Word.Document.8">
                  <p:embed/>
                </p:oleObj>
              </mc:Choice>
              <mc:Fallback>
                <p:oleObj name="Document" r:id="rId4" imgW="8229995" imgH="2756611" progId="Word.Document.8">
                  <p:embed/>
                  <p:pic>
                    <p:nvPicPr>
                      <p:cNvPr id="0" name="Object 4"/>
                      <p:cNvPicPr>
                        <a:picLocks noChangeAspect="1" noChangeArrowheads="1"/>
                      </p:cNvPicPr>
                      <p:nvPr/>
                    </p:nvPicPr>
                    <p:blipFill>
                      <a:blip r:embed="rId5"/>
                      <a:srcRect/>
                      <a:stretch>
                        <a:fillRect/>
                      </a:stretch>
                    </p:blipFill>
                    <p:spPr bwMode="auto">
                      <a:xfrm>
                        <a:off x="606425" y="2290763"/>
                        <a:ext cx="7983538" cy="2660650"/>
                      </a:xfrm>
                      <a:prstGeom prst="rect">
                        <a:avLst/>
                      </a:prstGeom>
                      <a:noFill/>
                      <a:extLst>
                        <a:ext uri="{909E8E84-426E-40DD-AFC4-6F175D3DCCD1}">
                          <a14:hiddenFill xmlns:a14="http://schemas.microsoft.com/office/drawing/2010/main">
                            <a:solidFill>
                              <a:srgbClr val="FFFFFF"/>
                            </a:solidFill>
                          </a14:hiddenFill>
                        </a:ext>
                      </a:extLst>
                    </p:spPr>
                  </p:pic>
                </p:oleObj>
              </mc:Fallback>
            </mc:AlternateContent>
          </a:graphicData>
        </a:graphic>
      </p:graphicFrame>
      <p:sp>
        <p:nvSpPr>
          <p:cNvPr id="1032" name="Rectangle 5"/>
          <p:cNvSpPr>
            <a:spLocks noChangeArrowheads="1"/>
          </p:cNvSpPr>
          <p:nvPr/>
        </p:nvSpPr>
        <p:spPr bwMode="auto">
          <a:xfrm>
            <a:off x="533400" y="1939925"/>
            <a:ext cx="1447800" cy="381000"/>
          </a:xfrm>
          <a:prstGeom prst="rect">
            <a:avLst/>
          </a:prstGeom>
          <a:noFill/>
          <a:ln w="9525">
            <a:noFill/>
            <a:miter lim="800000"/>
            <a:headEnd/>
            <a:tailEnd/>
          </a:ln>
        </p:spPr>
        <p:txBody>
          <a:bodyPr lIns="92075" tIns="46038" rIns="92075" bIns="46038"/>
          <a:lstStyle/>
          <a:p>
            <a:pPr marL="342900" indent="-342900">
              <a:spcBef>
                <a:spcPct val="20000"/>
              </a:spcBef>
            </a:pPr>
            <a:r>
              <a:rPr lang="en-US" sz="2000" b="1"/>
              <a:t>Authors:</a:t>
            </a:r>
            <a:endParaRPr lang="en-US" sz="200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Current IEEE-SA Rule documents</a:t>
            </a:r>
            <a:endParaRPr lang="en-US" dirty="0"/>
          </a:p>
        </p:txBody>
      </p:sp>
      <p:sp>
        <p:nvSpPr>
          <p:cNvPr id="3" name="Content Placeholder 2"/>
          <p:cNvSpPr>
            <a:spLocks noGrp="1"/>
          </p:cNvSpPr>
          <p:nvPr>
            <p:ph idx="1"/>
          </p:nvPr>
        </p:nvSpPr>
        <p:spPr>
          <a:xfrm>
            <a:off x="685800" y="1600200"/>
            <a:ext cx="7772400" cy="4800600"/>
          </a:xfrm>
        </p:spPr>
        <p:txBody>
          <a:bodyPr/>
          <a:lstStyle/>
          <a:p>
            <a:endParaRPr lang="en-US" dirty="0" smtClean="0"/>
          </a:p>
          <a:p>
            <a:r>
              <a:rPr lang="en-US" dirty="0" smtClean="0"/>
              <a:t>The current version of the IEEE-SA Standards Board Bylaws is available at: </a:t>
            </a:r>
          </a:p>
          <a:p>
            <a:pPr lvl="1">
              <a:buNone/>
            </a:pPr>
            <a:r>
              <a:rPr lang="en-US" sz="1600" dirty="0" smtClean="0">
                <a:hlinkClick r:id="rId3"/>
              </a:rPr>
              <a:t>http://standards.ieee.org/develop/policies/bylaws/index.html</a:t>
            </a:r>
            <a:r>
              <a:rPr lang="en-US" sz="1600" dirty="0" smtClean="0"/>
              <a:t> (HTML version) </a:t>
            </a:r>
          </a:p>
          <a:p>
            <a:pPr lvl="1">
              <a:buNone/>
            </a:pPr>
            <a:r>
              <a:rPr lang="en-US" sz="1600" dirty="0" smtClean="0">
                <a:hlinkClick r:id="rId4"/>
              </a:rPr>
              <a:t>http://standards.ieee.org/develop/policies/bylaws/sb_bylaws.pdf</a:t>
            </a:r>
            <a:r>
              <a:rPr lang="en-US" sz="1600" dirty="0" smtClean="0"/>
              <a:t> (PDF version)</a:t>
            </a:r>
            <a:r>
              <a:rPr lang="en-US" sz="1200" dirty="0" smtClean="0"/>
              <a:t> </a:t>
            </a:r>
          </a:p>
          <a:p>
            <a:pPr>
              <a:buNone/>
            </a:pPr>
            <a:r>
              <a:rPr lang="en-US" sz="1600" dirty="0" smtClean="0"/>
              <a:t/>
            </a:r>
            <a:br>
              <a:rPr lang="en-US" sz="1600" dirty="0" smtClean="0"/>
            </a:br>
            <a:endParaRPr lang="en-US" sz="1600" dirty="0" smtClean="0"/>
          </a:p>
          <a:p>
            <a:r>
              <a:rPr lang="en-US" dirty="0" smtClean="0"/>
              <a:t>The current version of the IEEE-SA Standards Board Operations Manual is available at: </a:t>
            </a:r>
          </a:p>
          <a:p>
            <a:pPr lvl="1">
              <a:buNone/>
            </a:pPr>
            <a:r>
              <a:rPr lang="en-US" sz="1600" dirty="0" smtClean="0">
                <a:hlinkClick r:id="rId5"/>
              </a:rPr>
              <a:t>http://standards.ieee.org/develop/policies/opman/index.html</a:t>
            </a:r>
            <a:r>
              <a:rPr lang="en-US" sz="1600" dirty="0" smtClean="0"/>
              <a:t> (HTML version) </a:t>
            </a:r>
          </a:p>
          <a:p>
            <a:pPr lvl="1">
              <a:buNone/>
            </a:pPr>
            <a:r>
              <a:rPr lang="en-US" sz="1600" dirty="0" smtClean="0">
                <a:hlinkClick r:id="rId6"/>
              </a:rPr>
              <a:t>http://standards.ieee.org/develop/policies/opman/sb_om.pdf</a:t>
            </a:r>
            <a:r>
              <a:rPr lang="en-US" sz="1600" dirty="0" smtClean="0"/>
              <a:t> (PDF version) </a:t>
            </a:r>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extLst>
      <p:ext uri="{BB962C8B-B14F-4D97-AF65-F5344CB8AC3E}">
        <p14:creationId xmlns:p14="http://schemas.microsoft.com/office/powerpoint/2010/main" val="4131697752"/>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194" name="Date Placeholder 3"/>
          <p:cNvSpPr>
            <a:spLocks noGrp="1"/>
          </p:cNvSpPr>
          <p:nvPr>
            <p:ph type="dt" sz="quarter" idx="10"/>
          </p:nvPr>
        </p:nvSpPr>
        <p:spPr>
          <a:noFill/>
        </p:spPr>
        <p:txBody>
          <a:bodyPr/>
          <a:lstStyle/>
          <a:p>
            <a:r>
              <a:rPr lang="en-US" smtClean="0"/>
              <a:t>July 2015</a:t>
            </a:r>
            <a:endParaRPr lang="en-US"/>
          </a:p>
        </p:txBody>
      </p:sp>
      <p:sp>
        <p:nvSpPr>
          <p:cNvPr id="8195" name="Footer Placeholder 4"/>
          <p:cNvSpPr>
            <a:spLocks noGrp="1"/>
          </p:cNvSpPr>
          <p:nvPr>
            <p:ph type="ftr" sz="quarter" idx="11"/>
          </p:nvPr>
        </p:nvSpPr>
        <p:spPr>
          <a:noFill/>
        </p:spPr>
        <p:txBody>
          <a:bodyPr/>
          <a:lstStyle/>
          <a:p>
            <a:r>
              <a:rPr lang="en-US" smtClean="0"/>
              <a:t>D. Stanley HP-Aruba Networks</a:t>
            </a:r>
            <a:endParaRPr lang="en-US"/>
          </a:p>
        </p:txBody>
      </p:sp>
      <p:sp>
        <p:nvSpPr>
          <p:cNvPr id="8197" name="Rectangle 2"/>
          <p:cNvSpPr>
            <a:spLocks noGrp="1" noChangeArrowheads="1"/>
          </p:cNvSpPr>
          <p:nvPr>
            <p:ph type="title"/>
          </p:nvPr>
        </p:nvSpPr>
        <p:spPr>
          <a:xfrm>
            <a:off x="685800" y="685800"/>
            <a:ext cx="7772400" cy="609600"/>
          </a:xfrm>
        </p:spPr>
        <p:txBody>
          <a:bodyPr/>
          <a:lstStyle/>
          <a:p>
            <a:r>
              <a:rPr lang="en-US" dirty="0" smtClean="0"/>
              <a:t>Current IEEE 802, 802.11 rules documents </a:t>
            </a:r>
          </a:p>
        </p:txBody>
      </p:sp>
      <p:sp>
        <p:nvSpPr>
          <p:cNvPr id="8198" name="Rectangle 3"/>
          <p:cNvSpPr>
            <a:spLocks noGrp="1" noChangeArrowheads="1"/>
          </p:cNvSpPr>
          <p:nvPr>
            <p:ph type="body" idx="1"/>
          </p:nvPr>
        </p:nvSpPr>
        <p:spPr>
          <a:xfrm>
            <a:off x="685800" y="1371600"/>
            <a:ext cx="8229600" cy="5181600"/>
          </a:xfrm>
          <a:noFill/>
        </p:spPr>
        <p:txBody>
          <a:bodyPr/>
          <a:lstStyle/>
          <a:p>
            <a:r>
              <a:rPr lang="en-US" sz="2000" dirty="0"/>
              <a:t>IEEE 802 Policies &amp; Procedures </a:t>
            </a:r>
          </a:p>
          <a:p>
            <a:pPr lvl="1"/>
            <a:r>
              <a:rPr lang="en-US" sz="1600" dirty="0"/>
              <a:t>(link to </a:t>
            </a:r>
            <a:r>
              <a:rPr lang="en-US" sz="1600" dirty="0" err="1"/>
              <a:t>AudCom</a:t>
            </a:r>
            <a:r>
              <a:rPr lang="en-US" sz="1600" dirty="0"/>
              <a:t>, approved by IEEE-SA Standards Board June 2014) </a:t>
            </a:r>
          </a:p>
          <a:p>
            <a:pPr lvl="1"/>
            <a:r>
              <a:rPr lang="en-US" sz="1600" dirty="0">
                <a:hlinkClick r:id="rId3"/>
              </a:rPr>
              <a:t>http://standards.ieee.org/board/aud/LMSC.pdf</a:t>
            </a:r>
            <a:endParaRPr lang="en-US" sz="1600" dirty="0"/>
          </a:p>
          <a:p>
            <a:r>
              <a:rPr lang="en-US" sz="2000" dirty="0"/>
              <a:t>IEEE 802 Operations Manual (07 November 2014)</a:t>
            </a:r>
          </a:p>
          <a:p>
            <a:pPr lvl="1">
              <a:lnSpc>
                <a:spcPct val="80000"/>
              </a:lnSpc>
              <a:defRPr/>
            </a:pPr>
            <a:r>
              <a:rPr lang="en-US" altLang="en-US" sz="1600" dirty="0">
                <a:hlinkClick r:id="rId4"/>
              </a:rPr>
              <a:t>http://www.ieee802.org/PNP/approved/IEEE_802_OM_v16.pdf</a:t>
            </a:r>
            <a:r>
              <a:rPr lang="en-US" altLang="en-US" sz="1600" dirty="0"/>
              <a:t>    </a:t>
            </a:r>
          </a:p>
          <a:p>
            <a:pPr>
              <a:lnSpc>
                <a:spcPct val="80000"/>
              </a:lnSpc>
              <a:defRPr/>
            </a:pPr>
            <a:r>
              <a:rPr lang="en-US" dirty="0"/>
              <a:t>IEEE 802 Working Group Policies &amp;Procedures (18 July 2014)</a:t>
            </a:r>
          </a:p>
          <a:p>
            <a:pPr lvl="1"/>
            <a:r>
              <a:rPr lang="en-US" altLang="en-US" sz="1600" dirty="0">
                <a:hlinkClick r:id="rId5"/>
              </a:rPr>
              <a:t>http://www.ieee802.org/PNP/approved/IEEE_802_WG_PandP_v16.pdf</a:t>
            </a:r>
            <a:endParaRPr lang="en-US" sz="1600" dirty="0"/>
          </a:p>
          <a:p>
            <a:r>
              <a:rPr lang="en-US" sz="2000" dirty="0"/>
              <a:t>IEEE 802 LMSC Chair's Guidelines (07 November 2014)</a:t>
            </a:r>
            <a:endParaRPr lang="en-US" sz="2000" dirty="0">
              <a:hlinkClick r:id="rId6"/>
            </a:endParaRPr>
          </a:p>
          <a:p>
            <a:pPr lvl="1"/>
            <a:r>
              <a:rPr lang="en-US" sz="1600" dirty="0">
                <a:hlinkClick r:id="rId7"/>
              </a:rPr>
              <a:t>http://www.ieee802.org/PNP/approved/IEEE_802_Chairs_guidelines_v19.pdf</a:t>
            </a:r>
            <a:r>
              <a:rPr lang="en-US" sz="1600" dirty="0"/>
              <a:t>  </a:t>
            </a:r>
          </a:p>
          <a:p>
            <a:r>
              <a:rPr lang="en-US" sz="2000" dirty="0"/>
              <a:t>IEEE 802.11 WG OM: </a:t>
            </a:r>
            <a:r>
              <a:rPr lang="en-US" sz="2000" dirty="0" smtClean="0"/>
              <a:t>(13 March 2015)</a:t>
            </a:r>
            <a:endParaRPr lang="en-US" sz="2000" dirty="0"/>
          </a:p>
          <a:p>
            <a:pPr lvl="1"/>
            <a:r>
              <a:rPr lang="en-US" altLang="en-US" sz="1600" dirty="0">
                <a:hlinkClick r:id="rId8"/>
              </a:rPr>
              <a:t>https://</a:t>
            </a:r>
            <a:r>
              <a:rPr lang="en-US" altLang="en-US" sz="1600" dirty="0" smtClean="0">
                <a:hlinkClick r:id="rId8"/>
              </a:rPr>
              <a:t>mentor.ieee.org/802.11/dcn/14/11-14-0629-10-0000-802-11-operations-manual.docx</a:t>
            </a:r>
            <a:r>
              <a:rPr lang="en-US" altLang="en-US" sz="1600" dirty="0" smtClean="0"/>
              <a:t> </a:t>
            </a:r>
          </a:p>
          <a:p>
            <a:r>
              <a:rPr lang="en-US" sz="2400" dirty="0" smtClean="0"/>
              <a:t>Policies </a:t>
            </a:r>
            <a:r>
              <a:rPr lang="en-US" sz="2400" dirty="0"/>
              <a:t>and Procedures hierarchy</a:t>
            </a:r>
          </a:p>
          <a:p>
            <a:pPr lvl="1"/>
            <a:r>
              <a:rPr lang="en-US" sz="1600" dirty="0">
                <a:hlinkClick r:id="rId9"/>
              </a:rPr>
              <a:t>http://www.ieee802.org/11/Rules/rules.shtml</a:t>
            </a:r>
            <a:endParaRPr lang="en-US" sz="1600" dirty="0"/>
          </a:p>
          <a:p>
            <a:pPr marL="342900" lvl="1" indent="-342900">
              <a:buFontTx/>
              <a:buChar char="•"/>
            </a:pPr>
            <a:r>
              <a:rPr lang="en-US" altLang="en-US" sz="1800" b="1" dirty="0"/>
              <a:t>IEEE 802 Procedural document website: </a:t>
            </a:r>
            <a:r>
              <a:rPr lang="en-US" altLang="en-US" sz="1800" dirty="0">
                <a:hlinkClick r:id="rId10"/>
              </a:rPr>
              <a:t>http://www.ieee802.org/devdocs.shtml</a:t>
            </a:r>
            <a:r>
              <a:rPr lang="en-US" altLang="en-US" sz="1800" dirty="0"/>
              <a:t> </a:t>
            </a:r>
          </a:p>
          <a:p>
            <a:endParaRPr lang="en-US" dirty="0" smtClean="0"/>
          </a:p>
          <a:p>
            <a:pPr lvl="1"/>
            <a:endParaRPr lang="en-US" sz="1800" dirty="0" smtClean="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Known proposed IEEE 802 EC Rule Changes</a:t>
            </a:r>
            <a:endParaRPr lang="en-US" sz="2800" dirty="0"/>
          </a:p>
        </p:txBody>
      </p:sp>
      <p:sp>
        <p:nvSpPr>
          <p:cNvPr id="3" name="Content Placeholder 2"/>
          <p:cNvSpPr>
            <a:spLocks noGrp="1"/>
          </p:cNvSpPr>
          <p:nvPr>
            <p:ph idx="1"/>
          </p:nvPr>
        </p:nvSpPr>
        <p:spPr>
          <a:xfrm>
            <a:off x="609600" y="1600200"/>
            <a:ext cx="8458200" cy="5105400"/>
          </a:xfrm>
        </p:spPr>
        <p:txBody>
          <a:bodyPr/>
          <a:lstStyle/>
          <a:p>
            <a:r>
              <a:rPr lang="en-US" dirty="0" smtClean="0"/>
              <a:t>LMSC P&amp;P – No changes proposed</a:t>
            </a:r>
            <a:endParaRPr lang="en-US" b="0" dirty="0" smtClean="0"/>
          </a:p>
          <a:p>
            <a:r>
              <a:rPr lang="en-US" dirty="0" smtClean="0"/>
              <a:t>802 LMSC  OM  - Approval in July 2015</a:t>
            </a:r>
          </a:p>
          <a:p>
            <a:pPr lvl="1"/>
            <a:r>
              <a:rPr lang="en-GB" dirty="0" smtClean="0"/>
              <a:t>Add Joint working group treasury text (deleted from IEEE 802 WG P&amp;P section14.2)</a:t>
            </a:r>
          </a:p>
          <a:p>
            <a:pPr lvl="1"/>
            <a:r>
              <a:rPr lang="en-GB" dirty="0" smtClean="0"/>
              <a:t>Add subgroup meeting notice </a:t>
            </a:r>
            <a:r>
              <a:rPr lang="en-GB" dirty="0" err="1" smtClean="0"/>
              <a:t>reqs</a:t>
            </a:r>
            <a:r>
              <a:rPr lang="en-GB" dirty="0" smtClean="0"/>
              <a:t> (electronic10 day, 30 day face to face)</a:t>
            </a:r>
            <a:endParaRPr lang="en-GB" dirty="0"/>
          </a:p>
          <a:p>
            <a:r>
              <a:rPr lang="en-US" sz="2400" b="1" dirty="0" smtClean="0"/>
              <a:t>WG </a:t>
            </a:r>
            <a:r>
              <a:rPr lang="en-US" sz="2400" b="1" dirty="0"/>
              <a:t>P&amp;P - </a:t>
            </a:r>
            <a:r>
              <a:rPr lang="en-US" dirty="0"/>
              <a:t>Approval in July 2015</a:t>
            </a:r>
          </a:p>
          <a:p>
            <a:pPr lvl="1"/>
            <a:r>
              <a:rPr lang="en-US" dirty="0" smtClean="0"/>
              <a:t>EC changes under consideration are summarized in </a:t>
            </a:r>
            <a:r>
              <a:rPr lang="en-US" dirty="0">
                <a:hlinkClick r:id="rId4"/>
              </a:rPr>
              <a:t>https://</a:t>
            </a:r>
            <a:r>
              <a:rPr lang="en-US" dirty="0" smtClean="0">
                <a:hlinkClick r:id="rId4"/>
              </a:rPr>
              <a:t>mentor.ieee.org/802-ec/dcn/14/ec-14-0087-06-00EC-overview-of-proposed-wg-p-p-changes.pdf</a:t>
            </a:r>
            <a:r>
              <a:rPr lang="en-US" dirty="0" smtClean="0"/>
              <a:t> </a:t>
            </a:r>
            <a:endParaRPr lang="en-US" dirty="0" smtClean="0"/>
          </a:p>
          <a:p>
            <a:pPr lvl="1"/>
            <a:r>
              <a:rPr lang="en-US" dirty="0" smtClean="0"/>
              <a:t>Many changes, to align with IEEE WG P&amp;P baseline</a:t>
            </a:r>
          </a:p>
          <a:p>
            <a:pPr lvl="1"/>
            <a:r>
              <a:rPr lang="en-US" dirty="0" smtClean="0"/>
              <a:t>Clarification questions, suggested corrections to IEEE P&amp;P baseline were discussed at December </a:t>
            </a:r>
            <a:r>
              <a:rPr lang="en-US" dirty="0" err="1" smtClean="0"/>
              <a:t>AudCom</a:t>
            </a:r>
            <a:r>
              <a:rPr lang="en-US" dirty="0" smtClean="0"/>
              <a:t> meeting</a:t>
            </a:r>
          </a:p>
          <a:p>
            <a:r>
              <a:rPr lang="en-US" dirty="0" smtClean="0"/>
              <a:t>Chair’s Guidelines – no changes proposed</a:t>
            </a:r>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graphicFrame>
        <p:nvGraphicFramePr>
          <p:cNvPr id="6" name="Object 5"/>
          <p:cNvGraphicFramePr>
            <a:graphicFrameLocks noChangeAspect="1"/>
          </p:cNvGraphicFramePr>
          <p:nvPr>
            <p:extLst>
              <p:ext uri="{D42A27DB-BD31-4B8C-83A1-F6EECF244321}">
                <p14:modId xmlns:p14="http://schemas.microsoft.com/office/powerpoint/2010/main" val="4058515268"/>
              </p:ext>
            </p:extLst>
          </p:nvPr>
        </p:nvGraphicFramePr>
        <p:xfrm>
          <a:off x="7772400" y="5638800"/>
          <a:ext cx="914400" cy="771525"/>
        </p:xfrm>
        <a:graphic>
          <a:graphicData uri="http://schemas.openxmlformats.org/presentationml/2006/ole">
            <mc:AlternateContent xmlns:mc="http://schemas.openxmlformats.org/markup-compatibility/2006">
              <mc:Choice xmlns:v="urn:schemas-microsoft-com:vml" Requires="v">
                <p:oleObj spid="_x0000_s2081" name="Document" showAsIcon="1" r:id="rId5" imgW="914400" imgH="771480" progId="Word.Document.8">
                  <p:embed/>
                </p:oleObj>
              </mc:Choice>
              <mc:Fallback>
                <p:oleObj name="Document" showAsIcon="1" r:id="rId5" imgW="914400" imgH="771480" progId="Word.Document.8">
                  <p:embed/>
                  <p:pic>
                    <p:nvPicPr>
                      <p:cNvPr id="0" name=""/>
                      <p:cNvPicPr/>
                      <p:nvPr/>
                    </p:nvPicPr>
                    <p:blipFill>
                      <a:blip r:embed="rId6"/>
                      <a:stretch>
                        <a:fillRect/>
                      </a:stretch>
                    </p:blipFill>
                    <p:spPr>
                      <a:xfrm>
                        <a:off x="7772400" y="5638800"/>
                        <a:ext cx="914400" cy="771525"/>
                      </a:xfrm>
                      <a:prstGeom prst="rect">
                        <a:avLst/>
                      </a:prstGeom>
                    </p:spPr>
                  </p:pic>
                </p:oleObj>
              </mc:Fallback>
            </mc:AlternateContent>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 y="685800"/>
            <a:ext cx="8839200" cy="1066800"/>
          </a:xfrm>
        </p:spPr>
        <p:txBody>
          <a:bodyPr/>
          <a:lstStyle/>
          <a:p>
            <a:r>
              <a:rPr lang="en-US" sz="2800" dirty="0" smtClean="0"/>
              <a:t>LMSC WG P&amp;P Changes</a:t>
            </a:r>
            <a:endParaRPr lang="en-US" sz="2800" dirty="0"/>
          </a:p>
        </p:txBody>
      </p:sp>
      <p:sp>
        <p:nvSpPr>
          <p:cNvPr id="3" name="Content Placeholder 2"/>
          <p:cNvSpPr>
            <a:spLocks noGrp="1"/>
          </p:cNvSpPr>
          <p:nvPr>
            <p:ph idx="1"/>
          </p:nvPr>
        </p:nvSpPr>
        <p:spPr>
          <a:xfrm>
            <a:off x="609600" y="1600200"/>
            <a:ext cx="8458200" cy="4724400"/>
          </a:xfrm>
        </p:spPr>
        <p:txBody>
          <a:bodyPr/>
          <a:lstStyle/>
          <a:p>
            <a:r>
              <a:rPr lang="en-US" dirty="0" smtClean="0"/>
              <a:t>LMSC WG P&amp;P – asked </a:t>
            </a:r>
            <a:r>
              <a:rPr lang="en-US" dirty="0" err="1" smtClean="0"/>
              <a:t>Audcom</a:t>
            </a:r>
            <a:r>
              <a:rPr lang="en-US" dirty="0" smtClean="0"/>
              <a:t> for clarification</a:t>
            </a:r>
          </a:p>
          <a:p>
            <a:pPr lvl="1"/>
            <a:r>
              <a:rPr lang="en-US" dirty="0" smtClean="0"/>
              <a:t>3.4 Fiduciary duty to IEEE</a:t>
            </a:r>
          </a:p>
          <a:p>
            <a:pPr lvl="1"/>
            <a:r>
              <a:rPr lang="en-US" dirty="0" smtClean="0"/>
              <a:t>4.2 Roster information validation</a:t>
            </a:r>
          </a:p>
          <a:p>
            <a:pPr lvl="1"/>
            <a:r>
              <a:rPr lang="en-US" dirty="0" smtClean="0"/>
              <a:t>4.3 Participant definition</a:t>
            </a:r>
          </a:p>
          <a:p>
            <a:pPr lvl="1"/>
            <a:r>
              <a:rPr lang="en-US" dirty="0" smtClean="0"/>
              <a:t>6.0 Electronic meetings</a:t>
            </a:r>
          </a:p>
          <a:p>
            <a:pPr lvl="1"/>
            <a:r>
              <a:rPr lang="en-US" dirty="0" smtClean="0"/>
              <a:t>7.1 Approval of an action (2/3 approval)</a:t>
            </a:r>
          </a:p>
          <a:p>
            <a:pPr lvl="1"/>
            <a:r>
              <a:rPr lang="en-US" dirty="0" smtClean="0"/>
              <a:t>(old 9.7) roll-call votes deleted</a:t>
            </a:r>
          </a:p>
          <a:p>
            <a:pPr lvl="1"/>
            <a:r>
              <a:rPr lang="en-US" dirty="0" smtClean="0"/>
              <a:t>(was 9.6) text deleted, ensure that we still have text regarding duration of WG LBs ballots</a:t>
            </a:r>
          </a:p>
          <a:p>
            <a:r>
              <a:rPr lang="en-GB" dirty="0" smtClean="0"/>
              <a:t>Joint </a:t>
            </a:r>
            <a:r>
              <a:rPr lang="en-GB" dirty="0"/>
              <a:t>working group </a:t>
            </a:r>
            <a:r>
              <a:rPr lang="en-GB" dirty="0" smtClean="0"/>
              <a:t>treasury text deleted: IEEE </a:t>
            </a:r>
            <a:r>
              <a:rPr lang="en-GB" dirty="0"/>
              <a:t>802 WG P&amp;P </a:t>
            </a:r>
            <a:r>
              <a:rPr lang="en-GB" dirty="0" smtClean="0"/>
              <a:t>14.2</a:t>
            </a:r>
          </a:p>
          <a:p>
            <a:pPr lvl="1"/>
            <a:r>
              <a:rPr lang="en-GB" dirty="0" smtClean="0"/>
              <a:t>Move to 802 LMSC Operations Manual</a:t>
            </a:r>
            <a:endParaRPr lang="en-GB" dirty="0"/>
          </a:p>
          <a:p>
            <a:endParaRPr lang="en-US" dirty="0" smtClean="0"/>
          </a:p>
          <a:p>
            <a:pPr marL="0" indent="0">
              <a:buNone/>
            </a:pPr>
            <a:endParaRPr lang="en-US" dirty="0" smtClean="0"/>
          </a:p>
          <a:p>
            <a:pPr marL="0" indent="0">
              <a:buNone/>
            </a:pPr>
            <a:endParaRPr lang="en-US" dirty="0" smtClean="0"/>
          </a:p>
          <a:p>
            <a:pPr lvl="1"/>
            <a:endParaRPr lang="en-US" dirty="0" smtClean="0"/>
          </a:p>
          <a:p>
            <a:pPr lvl="1"/>
            <a:endParaRPr lang="en-US" dirty="0" smtClean="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extLst>
      <p:ext uri="{BB962C8B-B14F-4D97-AF65-F5344CB8AC3E}">
        <p14:creationId xmlns:p14="http://schemas.microsoft.com/office/powerpoint/2010/main" val="1378170659"/>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11-14-0629-10 </a:t>
            </a:r>
            <a:r>
              <a:rPr lang="en-US" dirty="0" smtClean="0"/>
              <a:t>contains </a:t>
            </a:r>
            <a:r>
              <a:rPr lang="en-US" dirty="0"/>
              <a:t>the current IEEE 902.11 Operations Manual (approved </a:t>
            </a:r>
            <a:r>
              <a:rPr lang="en-US" dirty="0" smtClean="0"/>
              <a:t>March 2015). </a:t>
            </a:r>
            <a:r>
              <a:rPr lang="en-US" dirty="0"/>
              <a:t>Changes:</a:t>
            </a:r>
          </a:p>
          <a:p>
            <a:pPr lvl="1"/>
            <a:r>
              <a:rPr lang="en-US" dirty="0" smtClean="0"/>
              <a:t>Reflect </a:t>
            </a:r>
            <a:r>
              <a:rPr lang="en-US" dirty="0"/>
              <a:t>approved extended element ID ANA policy (9.1.3)</a:t>
            </a:r>
          </a:p>
          <a:p>
            <a:pPr lvl="1"/>
            <a:r>
              <a:rPr lang="en-US" dirty="0"/>
              <a:t>Remove requirement for </a:t>
            </a:r>
            <a:r>
              <a:rPr lang="en-US" b="1" dirty="0"/>
              <a:t>local</a:t>
            </a:r>
            <a:r>
              <a:rPr lang="en-US" dirty="0"/>
              <a:t> server access to drafts (8.4</a:t>
            </a:r>
            <a:r>
              <a:rPr lang="en-US" dirty="0" smtClean="0"/>
              <a:t>)</a:t>
            </a:r>
          </a:p>
          <a:p>
            <a:pPr lvl="1"/>
            <a:r>
              <a:rPr lang="en-US" dirty="0" smtClean="0"/>
              <a:t>Change </a:t>
            </a:r>
            <a:r>
              <a:rPr lang="en-US" b="1" dirty="0" smtClean="0"/>
              <a:t>Regulatory SC </a:t>
            </a:r>
            <a:r>
              <a:rPr lang="en-US" dirty="0" smtClean="0"/>
              <a:t>teleconference notice to 5 days (4.6.3)</a:t>
            </a:r>
            <a:endParaRPr lang="en-US" dirty="0"/>
          </a:p>
          <a:p>
            <a:r>
              <a:rPr lang="en-US" b="0" dirty="0"/>
              <a:t>Consider </a:t>
            </a:r>
            <a:r>
              <a:rPr lang="en-US" b="0" dirty="0" smtClean="0"/>
              <a:t>any further changes in July 2015</a:t>
            </a:r>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a:p>
            <a:pPr lvl="1"/>
            <a:r>
              <a:rPr lang="en-US" b="0" dirty="0" smtClean="0"/>
              <a:t>Any other proposed changes?</a:t>
            </a:r>
            <a:endParaRPr lang="en-US" b="0"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extLst>
      <p:ext uri="{BB962C8B-B14F-4D97-AF65-F5344CB8AC3E}">
        <p14:creationId xmlns:p14="http://schemas.microsoft.com/office/powerpoint/2010/main" val="2514636262"/>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3"/>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800" smtClean="0"/>
              <a:t>July 2015</a:t>
            </a:r>
            <a:endParaRPr lang="en-US" altLang="en-US" sz="1800" smtClean="0"/>
          </a:p>
        </p:txBody>
      </p:sp>
      <p:sp>
        <p:nvSpPr>
          <p:cNvPr id="25603" name="Footer Placeholder 4"/>
          <p:cNvSpPr>
            <a:spLocks noGrp="1"/>
          </p:cNvSpPr>
          <p:nvPr>
            <p:ph type="ftr"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Char char="•"/>
              <a:defRPr sz="2400" b="1">
                <a:solidFill>
                  <a:schemeClr val="tx1"/>
                </a:solidFill>
                <a:latin typeface="Times New Roman" pitchFamily="18" charset="0"/>
              </a:defRPr>
            </a:lvl1pPr>
            <a:lvl2pPr marL="742950" indent="-285750">
              <a:spcBef>
                <a:spcPct val="20000"/>
              </a:spcBef>
              <a:buChar char="–"/>
              <a:defRPr sz="2000">
                <a:solidFill>
                  <a:schemeClr val="tx1"/>
                </a:solidFill>
                <a:latin typeface="Times New Roman" pitchFamily="18" charset="0"/>
              </a:defRPr>
            </a:lvl2pPr>
            <a:lvl3pPr marL="1143000" indent="-228600">
              <a:spcBef>
                <a:spcPct val="20000"/>
              </a:spcBef>
              <a:buChar char="•"/>
              <a:defRPr>
                <a:solidFill>
                  <a:schemeClr val="tx1"/>
                </a:solidFill>
                <a:latin typeface="Times New Roman" pitchFamily="18" charset="0"/>
              </a:defRPr>
            </a:lvl3pPr>
            <a:lvl4pPr marL="1600200" indent="-228600">
              <a:spcBef>
                <a:spcPct val="20000"/>
              </a:spcBef>
              <a:buChar char="–"/>
              <a:defRPr sz="1600">
                <a:solidFill>
                  <a:schemeClr val="tx1"/>
                </a:solidFill>
                <a:latin typeface="Times New Roman" pitchFamily="18" charset="0"/>
              </a:defRPr>
            </a:lvl4pPr>
            <a:lvl5pPr marL="2057400" indent="-228600">
              <a:spcBef>
                <a:spcPct val="20000"/>
              </a:spcBef>
              <a:buChar char="•"/>
              <a:defRPr sz="1600">
                <a:solidFill>
                  <a:schemeClr val="tx1"/>
                </a:solidFill>
                <a:latin typeface="Times New Roman" pitchFamily="18" charset="0"/>
              </a:defRPr>
            </a:lvl5pPr>
            <a:lvl6pPr marL="2514600" indent="-228600" eaLnBrk="0" fontAlgn="base" hangingPunct="0">
              <a:spcBef>
                <a:spcPct val="20000"/>
              </a:spcBef>
              <a:spcAft>
                <a:spcPct val="0"/>
              </a:spcAft>
              <a:buChar char="•"/>
              <a:defRPr sz="1600">
                <a:solidFill>
                  <a:schemeClr val="tx1"/>
                </a:solidFill>
                <a:latin typeface="Times New Roman" pitchFamily="18" charset="0"/>
              </a:defRPr>
            </a:lvl6pPr>
            <a:lvl7pPr marL="2971800" indent="-228600" eaLnBrk="0" fontAlgn="base" hangingPunct="0">
              <a:spcBef>
                <a:spcPct val="20000"/>
              </a:spcBef>
              <a:spcAft>
                <a:spcPct val="0"/>
              </a:spcAft>
              <a:buChar char="•"/>
              <a:defRPr sz="1600">
                <a:solidFill>
                  <a:schemeClr val="tx1"/>
                </a:solidFill>
                <a:latin typeface="Times New Roman" pitchFamily="18" charset="0"/>
              </a:defRPr>
            </a:lvl7pPr>
            <a:lvl8pPr marL="3429000" indent="-228600" eaLnBrk="0" fontAlgn="base" hangingPunct="0">
              <a:spcBef>
                <a:spcPct val="20000"/>
              </a:spcBef>
              <a:spcAft>
                <a:spcPct val="0"/>
              </a:spcAft>
              <a:buChar char="•"/>
              <a:defRPr sz="1600">
                <a:solidFill>
                  <a:schemeClr val="tx1"/>
                </a:solidFill>
                <a:latin typeface="Times New Roman" pitchFamily="18" charset="0"/>
              </a:defRPr>
            </a:lvl8pPr>
            <a:lvl9pPr marL="3886200" indent="-228600" eaLnBrk="0" fontAlgn="base" hangingPunct="0">
              <a:spcBef>
                <a:spcPct val="20000"/>
              </a:spcBef>
              <a:spcAft>
                <a:spcPct val="0"/>
              </a:spcAft>
              <a:buChar char="•"/>
              <a:defRPr sz="1600">
                <a:solidFill>
                  <a:schemeClr val="tx1"/>
                </a:solidFill>
                <a:latin typeface="Times New Roman" pitchFamily="18" charset="0"/>
              </a:defRPr>
            </a:lvl9pPr>
          </a:lstStyle>
          <a:p>
            <a:pPr>
              <a:spcBef>
                <a:spcPct val="0"/>
              </a:spcBef>
              <a:buFontTx/>
              <a:buNone/>
            </a:pPr>
            <a:r>
              <a:rPr lang="en-US" altLang="en-US" sz="1200" b="0" smtClean="0"/>
              <a:t>D. Stanley HP-Aruba Networks</a:t>
            </a:r>
            <a:endParaRPr lang="en-US" altLang="en-US" sz="1200" b="0" smtClean="0"/>
          </a:p>
        </p:txBody>
      </p:sp>
      <p:sp>
        <p:nvSpPr>
          <p:cNvPr id="25605" name="Rectangle 2"/>
          <p:cNvSpPr>
            <a:spLocks noGrp="1" noChangeArrowheads="1"/>
          </p:cNvSpPr>
          <p:nvPr>
            <p:ph type="title"/>
          </p:nvPr>
        </p:nvSpPr>
        <p:spPr>
          <a:xfrm>
            <a:off x="685800" y="685800"/>
            <a:ext cx="7772400" cy="685800"/>
          </a:xfrm>
        </p:spPr>
        <p:txBody>
          <a:bodyPr/>
          <a:lstStyle/>
          <a:p>
            <a:r>
              <a:rPr lang="en-GB" altLang="en-US" smtClean="0"/>
              <a:t>Email Reflectors</a:t>
            </a:r>
          </a:p>
        </p:txBody>
      </p:sp>
      <p:sp>
        <p:nvSpPr>
          <p:cNvPr id="25606" name="Rectangle 3"/>
          <p:cNvSpPr>
            <a:spLocks noGrp="1" noChangeArrowheads="1"/>
          </p:cNvSpPr>
          <p:nvPr>
            <p:ph type="body" idx="1"/>
          </p:nvPr>
        </p:nvSpPr>
        <p:spPr>
          <a:xfrm>
            <a:off x="609600" y="1371600"/>
            <a:ext cx="8153400" cy="5105400"/>
          </a:xfrm>
        </p:spPr>
        <p:txBody>
          <a:bodyPr/>
          <a:lstStyle/>
          <a:p>
            <a:r>
              <a:rPr lang="en-GB" altLang="en-US" dirty="0" smtClean="0"/>
              <a:t>There is an email reflector for the working group,  plus one for each task group.</a:t>
            </a:r>
          </a:p>
          <a:p>
            <a:r>
              <a:rPr lang="en-GB" altLang="en-US" dirty="0" smtClean="0"/>
              <a:t>Write access to the reflectors allowed for those who are members with status: aspirant, nearly-voter, potential-voter, voter.</a:t>
            </a:r>
          </a:p>
          <a:p>
            <a:r>
              <a:rPr lang="en-GB" altLang="en-US" dirty="0" smtClean="0"/>
              <a:t>To make a request, visit the reflector request page:</a:t>
            </a:r>
            <a:br>
              <a:rPr lang="en-GB" altLang="en-US" dirty="0" smtClean="0"/>
            </a:br>
            <a:r>
              <a:rPr lang="en-GB" altLang="en-US" dirty="0" smtClean="0"/>
              <a:t>	</a:t>
            </a:r>
            <a:r>
              <a:rPr lang="en-GB" altLang="en-US" dirty="0" smtClean="0">
                <a:hlinkClick r:id="rId3"/>
              </a:rPr>
              <a:t>http://www.ieee802.org/11/Reflector.html</a:t>
            </a:r>
            <a:endParaRPr lang="en-GB" altLang="en-US" dirty="0" smtClean="0"/>
          </a:p>
          <a:p>
            <a:pPr lvl="1"/>
            <a:r>
              <a:rPr lang="en-GB" altLang="en-US" b="1" dirty="0" smtClean="0"/>
              <a:t>Gathers information and sends an email to Vice Chair</a:t>
            </a:r>
          </a:p>
          <a:p>
            <a:r>
              <a:rPr lang="en-GB" altLang="en-US" dirty="0" smtClean="0"/>
              <a:t>If you change your email address – </a:t>
            </a:r>
            <a:r>
              <a:rPr lang="en-GB" altLang="en-US" u="sng" dirty="0" smtClean="0"/>
              <a:t>please let me know</a:t>
            </a:r>
            <a:r>
              <a:rPr lang="en-GB" altLang="en-US" dirty="0" smtClean="0"/>
              <a:t>.  I will perform a global change to the list servers.</a:t>
            </a:r>
          </a:p>
          <a:p>
            <a:r>
              <a:rPr lang="en-GB" altLang="en-US" dirty="0" smtClean="0"/>
              <a:t>Public read access to all reflectors is available via the 802.11 home page </a:t>
            </a:r>
            <a:r>
              <a:rPr lang="en-GB" altLang="en-US" dirty="0" smtClean="0">
                <a:hlinkClick r:id="rId4"/>
              </a:rPr>
              <a:t>http://www.ieee802.org/11</a:t>
            </a:r>
            <a:r>
              <a:rPr lang="en-GB" altLang="en-US" dirty="0" smtClean="0"/>
              <a:t> on the “</a:t>
            </a:r>
            <a:r>
              <a:rPr lang="en-GB" altLang="en-US" i="1" dirty="0" smtClean="0"/>
              <a:t>WG Email</a:t>
            </a:r>
            <a:r>
              <a:rPr lang="en-GB" altLang="en-US" dirty="0" smtClean="0"/>
              <a:t>” menu.</a:t>
            </a:r>
          </a:p>
        </p:txBody>
      </p:sp>
    </p:spTree>
    <p:extLst>
      <p:ext uri="{BB962C8B-B14F-4D97-AF65-F5344CB8AC3E}">
        <p14:creationId xmlns:p14="http://schemas.microsoft.com/office/powerpoint/2010/main" val="1103939468"/>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802-ALL EMAIL List Server</a:t>
            </a:r>
          </a:p>
        </p:txBody>
      </p:sp>
      <p:sp>
        <p:nvSpPr>
          <p:cNvPr id="3" name="Content Placeholder 2"/>
          <p:cNvSpPr>
            <a:spLocks noGrp="1"/>
          </p:cNvSpPr>
          <p:nvPr>
            <p:ph idx="1"/>
          </p:nvPr>
        </p:nvSpPr>
        <p:spPr>
          <a:xfrm>
            <a:off x="685800" y="1981200"/>
            <a:ext cx="7772400" cy="4343400"/>
          </a:xfrm>
        </p:spPr>
        <p:txBody>
          <a:bodyPr/>
          <a:lstStyle/>
          <a:p>
            <a:pPr>
              <a:buNone/>
            </a:pPr>
            <a:r>
              <a:rPr lang="en-US" dirty="0" smtClean="0"/>
              <a:t>IEEE 802-ALL EMAIL List Server</a:t>
            </a:r>
          </a:p>
          <a:p>
            <a:r>
              <a:rPr lang="en-US" b="0" dirty="0" smtClean="0"/>
              <a:t>IEEE 802 only provides e-mailed session announcements. To join this list and stay informed about upcoming plenary sessions, send email to </a:t>
            </a:r>
            <a:r>
              <a:rPr lang="en-US" b="0" u="sng" dirty="0" smtClean="0">
                <a:hlinkClick r:id="rId3"/>
              </a:rPr>
              <a:t>listserv@listserv.ieee.org</a:t>
            </a:r>
            <a:r>
              <a:rPr lang="en-US" b="0" dirty="0" smtClean="0"/>
              <a:t> with no subject and with the following 2 lines appearing first in the body of the message: </a:t>
            </a:r>
          </a:p>
          <a:p>
            <a:pPr lvl="2">
              <a:buNone/>
            </a:pPr>
            <a:r>
              <a:rPr lang="en-US" b="0" dirty="0" smtClean="0"/>
              <a:t/>
            </a:r>
            <a:br>
              <a:rPr lang="en-US" b="0" dirty="0" smtClean="0"/>
            </a:br>
            <a:r>
              <a:rPr lang="en-US" sz="2400" b="1" dirty="0" smtClean="0"/>
              <a:t>subscribe  stds-802-all</a:t>
            </a:r>
          </a:p>
          <a:p>
            <a:pPr lvl="2">
              <a:buNone/>
            </a:pPr>
            <a:r>
              <a:rPr lang="en-US" sz="2400" b="1" dirty="0" smtClean="0"/>
              <a:t>	end</a:t>
            </a:r>
            <a:endParaRPr lang="en-US" sz="2400" b="1"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Reminder for Posting Documents</a:t>
            </a:r>
            <a:endParaRPr lang="en-US" dirty="0"/>
          </a:p>
        </p:txBody>
      </p:sp>
      <p:sp>
        <p:nvSpPr>
          <p:cNvPr id="3" name="Content Placeholder 2"/>
          <p:cNvSpPr>
            <a:spLocks noGrp="1"/>
          </p:cNvSpPr>
          <p:nvPr>
            <p:ph idx="1"/>
          </p:nvPr>
        </p:nvSpPr>
        <p:spPr/>
        <p:txBody>
          <a:bodyPr/>
          <a:lstStyle/>
          <a:p>
            <a:r>
              <a:rPr lang="en-US" dirty="0" smtClean="0"/>
              <a:t>From the 802.11 OM – </a:t>
            </a:r>
          </a:p>
          <a:p>
            <a:pPr lvl="1"/>
            <a:r>
              <a:rPr lang="en-US" sz="2800" dirty="0" smtClean="0"/>
              <a:t>All submissions presented to and all minutes shall be posted to the 802.11 document server.</a:t>
            </a:r>
          </a:p>
          <a:p>
            <a:pPr lvl="1"/>
            <a:r>
              <a:rPr lang="en-US" sz="2800" dirty="0" smtClean="0"/>
              <a:t>Please check to ensure all documents are posted</a:t>
            </a:r>
          </a:p>
          <a:p>
            <a:pPr lvl="2"/>
            <a:r>
              <a:rPr lang="en-US" sz="2600" dirty="0" smtClean="0"/>
              <a:t>If you have a “pending” document that is in error, let Adrian or Jon or Dorothy know.</a:t>
            </a:r>
          </a:p>
          <a:p>
            <a:pPr lvl="1"/>
            <a:r>
              <a:rPr lang="en-US" sz="2800" dirty="0" smtClean="0"/>
              <a:t>Secretaries should put “Minutes” in the lower left corner for “minutes” of meetings.</a:t>
            </a:r>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Wednesday – </a:t>
            </a:r>
            <a:br>
              <a:rPr lang="en-US" sz="3200" dirty="0" smtClean="0"/>
            </a:br>
            <a:r>
              <a:rPr lang="en-US" sz="3200" dirty="0" smtClean="0"/>
              <a:t>802.11 Mid-Week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11-14-0629-10 </a:t>
            </a:r>
            <a:r>
              <a:rPr lang="en-US" dirty="0" smtClean="0"/>
              <a:t>contains </a:t>
            </a:r>
            <a:r>
              <a:rPr lang="en-US" dirty="0"/>
              <a:t>the current IEEE 902.11 Operations Manual (approved </a:t>
            </a:r>
            <a:r>
              <a:rPr lang="en-US" dirty="0" smtClean="0"/>
              <a:t>March 2015). </a:t>
            </a:r>
            <a:r>
              <a:rPr lang="en-US" dirty="0"/>
              <a:t>Changes:</a:t>
            </a:r>
          </a:p>
          <a:p>
            <a:pPr lvl="1"/>
            <a:r>
              <a:rPr lang="en-US" dirty="0" smtClean="0"/>
              <a:t>Reflect </a:t>
            </a:r>
            <a:r>
              <a:rPr lang="en-US" dirty="0"/>
              <a:t>approved extended element ID ANA policy (9.1.3)</a:t>
            </a:r>
          </a:p>
          <a:p>
            <a:pPr lvl="1"/>
            <a:r>
              <a:rPr lang="en-US" dirty="0"/>
              <a:t>Remove requirement for </a:t>
            </a:r>
            <a:r>
              <a:rPr lang="en-US" b="1" dirty="0"/>
              <a:t>local</a:t>
            </a:r>
            <a:r>
              <a:rPr lang="en-US" dirty="0"/>
              <a:t> server access to drafts (8.4</a:t>
            </a:r>
            <a:r>
              <a:rPr lang="en-US" dirty="0" smtClean="0"/>
              <a:t>)</a:t>
            </a:r>
          </a:p>
          <a:p>
            <a:pPr lvl="1"/>
            <a:r>
              <a:rPr lang="en-US" dirty="0" smtClean="0"/>
              <a:t>Change </a:t>
            </a:r>
            <a:r>
              <a:rPr lang="en-US" b="1" dirty="0" smtClean="0"/>
              <a:t>Regulatory SC </a:t>
            </a:r>
            <a:r>
              <a:rPr lang="en-US" dirty="0" smtClean="0"/>
              <a:t>teleconference notice to 5 days (4.6.3)</a:t>
            </a:r>
            <a:endParaRPr lang="en-US" dirty="0"/>
          </a:p>
          <a:p>
            <a:r>
              <a:rPr lang="en-US" b="0" dirty="0"/>
              <a:t>Consider </a:t>
            </a:r>
            <a:r>
              <a:rPr lang="en-US" b="0" dirty="0" smtClean="0"/>
              <a:t>any further changes in July 2015</a:t>
            </a:r>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a:p>
            <a:pPr lvl="1"/>
            <a:r>
              <a:rPr lang="en-US" b="0" dirty="0" smtClean="0"/>
              <a:t>Any other proposed changes?</a:t>
            </a:r>
            <a:endParaRPr lang="en-US" b="0" dirty="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extLst>
      <p:ext uri="{BB962C8B-B14F-4D97-AF65-F5344CB8AC3E}">
        <p14:creationId xmlns:p14="http://schemas.microsoft.com/office/powerpoint/2010/main" val="779697747"/>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4" name="Date Placeholder 3"/>
          <p:cNvSpPr>
            <a:spLocks noGrp="1"/>
          </p:cNvSpPr>
          <p:nvPr>
            <p:ph type="dt" sz="quarter" idx="10"/>
          </p:nvPr>
        </p:nvSpPr>
        <p:spPr>
          <a:noFill/>
        </p:spPr>
        <p:txBody>
          <a:bodyPr/>
          <a:lstStyle/>
          <a:p>
            <a:r>
              <a:rPr lang="en-US" smtClean="0"/>
              <a:t>July 2015</a:t>
            </a:r>
            <a:endParaRPr lang="en-US"/>
          </a:p>
        </p:txBody>
      </p:sp>
      <p:sp>
        <p:nvSpPr>
          <p:cNvPr id="3075" name="Footer Placeholder 4"/>
          <p:cNvSpPr>
            <a:spLocks noGrp="1"/>
          </p:cNvSpPr>
          <p:nvPr>
            <p:ph type="ftr" sz="quarter" idx="11"/>
          </p:nvPr>
        </p:nvSpPr>
        <p:spPr>
          <a:noFill/>
        </p:spPr>
        <p:txBody>
          <a:bodyPr/>
          <a:lstStyle/>
          <a:p>
            <a:r>
              <a:rPr lang="en-US" smtClean="0"/>
              <a:t>D. Stanley HP-Aruba Networks</a:t>
            </a:r>
            <a:endParaRPr lang="en-US"/>
          </a:p>
        </p:txBody>
      </p:sp>
      <p:sp>
        <p:nvSpPr>
          <p:cNvPr id="3077" name="Rectangle 2"/>
          <p:cNvSpPr>
            <a:spLocks noGrp="1" noChangeArrowheads="1"/>
          </p:cNvSpPr>
          <p:nvPr>
            <p:ph type="title"/>
          </p:nvPr>
        </p:nvSpPr>
        <p:spPr>
          <a:xfrm>
            <a:off x="685800" y="685800"/>
            <a:ext cx="7772400" cy="533400"/>
          </a:xfrm>
          <a:noFill/>
        </p:spPr>
        <p:txBody>
          <a:bodyPr/>
          <a:lstStyle/>
          <a:p>
            <a:r>
              <a:rPr lang="en-US" dirty="0" smtClean="0"/>
              <a:t>Abstract</a:t>
            </a:r>
          </a:p>
        </p:txBody>
      </p:sp>
      <p:sp>
        <p:nvSpPr>
          <p:cNvPr id="3078" name="Rectangle 3"/>
          <p:cNvSpPr>
            <a:spLocks noGrp="1" noChangeArrowheads="1"/>
          </p:cNvSpPr>
          <p:nvPr>
            <p:ph type="body" idx="1"/>
          </p:nvPr>
        </p:nvSpPr>
        <p:spPr>
          <a:xfrm>
            <a:off x="685800" y="1295400"/>
            <a:ext cx="7924800" cy="5029200"/>
          </a:xfrm>
          <a:noFill/>
        </p:spPr>
        <p:txBody>
          <a:bodyPr/>
          <a:lstStyle/>
          <a:p>
            <a:pPr>
              <a:buFontTx/>
              <a:buNone/>
            </a:pPr>
            <a:r>
              <a:rPr lang="en-US" dirty="0" smtClean="0"/>
              <a:t>This slide contains requested reports and status from the 802.11 2</a:t>
            </a:r>
            <a:r>
              <a:rPr lang="en-US" baseline="30000" dirty="0" smtClean="0"/>
              <a:t>nd</a:t>
            </a:r>
            <a:r>
              <a:rPr lang="en-US" dirty="0" smtClean="0"/>
              <a:t>  Vice-Chair:</a:t>
            </a:r>
          </a:p>
          <a:p>
            <a:pPr lvl="1">
              <a:buFontTx/>
              <a:buNone/>
            </a:pPr>
            <a:r>
              <a:rPr lang="en-US" dirty="0" smtClean="0"/>
              <a:t>	Current Patent Slides </a:t>
            </a:r>
          </a:p>
          <a:p>
            <a:pPr lvl="1">
              <a:buFontTx/>
              <a:buNone/>
            </a:pPr>
            <a:r>
              <a:rPr lang="en-US" dirty="0" smtClean="0"/>
              <a:t>	Current Policies and Procedures and Operations Manual for IEEE-SA, IEEE 802, and IEEE 802.11</a:t>
            </a:r>
          </a:p>
          <a:p>
            <a:pPr lvl="1">
              <a:buFontTx/>
              <a:buNone/>
            </a:pPr>
            <a:r>
              <a:rPr lang="en-US" dirty="0"/>
              <a:t>	</a:t>
            </a:r>
            <a:r>
              <a:rPr lang="en-US" dirty="0" smtClean="0"/>
              <a:t>Info on IEEE SA Policy changes</a:t>
            </a:r>
          </a:p>
          <a:p>
            <a:pPr lvl="1">
              <a:buFontTx/>
              <a:buNone/>
            </a:pPr>
            <a:r>
              <a:rPr lang="en-US" dirty="0" smtClean="0"/>
              <a:t>	Reminder on Posting Documents</a:t>
            </a:r>
          </a:p>
          <a:p>
            <a:pPr lvl="1">
              <a:buFontTx/>
              <a:buNone/>
            </a:pPr>
            <a:r>
              <a:rPr lang="en-US" dirty="0" smtClean="0"/>
              <a:t>	Joining the 802.11 email reflectors</a:t>
            </a:r>
          </a:p>
          <a:p>
            <a:pPr lvl="1">
              <a:buNone/>
            </a:pPr>
            <a:r>
              <a:rPr lang="en-US" dirty="0"/>
              <a:t>	Joining 802 All List Server</a:t>
            </a:r>
          </a:p>
          <a:p>
            <a:pPr lvl="1">
              <a:buFontTx/>
              <a:buNone/>
            </a:pPr>
            <a:r>
              <a:rPr lang="en-US" dirty="0"/>
              <a:t>	</a:t>
            </a:r>
            <a:r>
              <a:rPr lang="en-US" dirty="0" smtClean="0"/>
              <a:t>Known proposed changes to 802 P&amp;P, 802 OM, 802WG P&amp;P, Chair’s Guidelines</a:t>
            </a:r>
          </a:p>
          <a:p>
            <a:pPr lvl="1">
              <a:buNone/>
            </a:pPr>
            <a:r>
              <a:rPr lang="en-US" dirty="0"/>
              <a:t>	Proposed revisions to 802.11 </a:t>
            </a:r>
            <a:r>
              <a:rPr lang="en-US" dirty="0" smtClean="0"/>
              <a:t>OM </a:t>
            </a:r>
          </a:p>
          <a:p>
            <a:pPr lvl="1">
              <a:buNone/>
            </a:pPr>
            <a:r>
              <a:rPr lang="en-US" dirty="0"/>
              <a:t>	</a:t>
            </a:r>
            <a:endParaRPr lang="en-US" dirty="0" smtClean="0"/>
          </a:p>
          <a:p>
            <a:pPr lvl="1">
              <a:buFontTx/>
              <a:buNone/>
            </a:pPr>
            <a:endParaRPr lang="en-US" dirty="0" smtClean="0"/>
          </a:p>
          <a:p>
            <a:pPr>
              <a:buFontTx/>
              <a:buNone/>
            </a:pPr>
            <a:r>
              <a:rPr lang="en-US" dirty="0" smtClean="0"/>
              <a:t>	</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Friday – </a:t>
            </a:r>
            <a:br>
              <a:rPr lang="en-US" sz="3200" dirty="0" smtClean="0"/>
            </a:br>
            <a:r>
              <a:rPr lang="en-US" sz="3200" dirty="0" smtClean="0"/>
              <a:t>802.11 Closing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2nd Vice Chair Report</a:t>
            </a:r>
            <a:endParaRPr lang="en-US" dirty="0"/>
          </a:p>
        </p:txBody>
      </p:sp>
      <p:sp>
        <p:nvSpPr>
          <p:cNvPr id="4" name="Date Placeholder 3"/>
          <p:cNvSpPr>
            <a:spLocks noGrp="1"/>
          </p:cNvSpPr>
          <p:nvPr>
            <p:ph type="dt" sz="half" idx="10"/>
          </p:nvPr>
        </p:nvSpPr>
        <p:spPr/>
        <p:txBody>
          <a:bodyPr/>
          <a:lstStyle/>
          <a:p>
            <a:pPr>
              <a:defRPr/>
            </a:pPr>
            <a:r>
              <a:rPr lang="en-US" smtClean="0"/>
              <a:t>July 2015</a:t>
            </a:r>
            <a:endParaRPr lang="en-US"/>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 802.11 OM Status and changes</a:t>
            </a:r>
            <a:endParaRPr lang="en-US" dirty="0"/>
          </a:p>
        </p:txBody>
      </p:sp>
      <p:sp>
        <p:nvSpPr>
          <p:cNvPr id="3" name="Content Placeholder 2"/>
          <p:cNvSpPr>
            <a:spLocks noGrp="1"/>
          </p:cNvSpPr>
          <p:nvPr>
            <p:ph idx="1"/>
          </p:nvPr>
        </p:nvSpPr>
        <p:spPr>
          <a:xfrm>
            <a:off x="304800" y="1600200"/>
            <a:ext cx="8382000" cy="4724400"/>
          </a:xfrm>
        </p:spPr>
        <p:txBody>
          <a:bodyPr/>
          <a:lstStyle/>
          <a:p>
            <a:r>
              <a:rPr lang="en-US" dirty="0"/>
              <a:t>Document </a:t>
            </a:r>
            <a:r>
              <a:rPr lang="en-US" dirty="0" smtClean="0">
                <a:hlinkClick r:id="rId3"/>
              </a:rPr>
              <a:t>11-14-0629-10 </a:t>
            </a:r>
            <a:r>
              <a:rPr lang="en-US" dirty="0" smtClean="0"/>
              <a:t>contains </a:t>
            </a:r>
            <a:r>
              <a:rPr lang="en-US" dirty="0"/>
              <a:t>the current IEEE 902.11 Operations Manual (approved </a:t>
            </a:r>
            <a:r>
              <a:rPr lang="en-US" dirty="0" smtClean="0"/>
              <a:t>March 2015). </a:t>
            </a:r>
            <a:endParaRPr lang="en-US" dirty="0" smtClean="0"/>
          </a:p>
          <a:p>
            <a:r>
              <a:rPr lang="en-US" b="0" dirty="0" smtClean="0"/>
              <a:t>Consider motion on 11-14-0629-11</a:t>
            </a:r>
            <a:endParaRPr lang="en-US" b="0" dirty="0" smtClean="0"/>
          </a:p>
          <a:p>
            <a:pPr lvl="1"/>
            <a:r>
              <a:rPr lang="en-US" dirty="0" smtClean="0"/>
              <a:t>Updates to figure D-1: addition of “Former Voter” and correction that Aspirant has access to members area, see </a:t>
            </a:r>
            <a:r>
              <a:rPr lang="en-US" dirty="0" smtClean="0">
                <a:hlinkClick r:id="rId4"/>
              </a:rPr>
              <a:t>11-14-0629-11</a:t>
            </a:r>
            <a:endParaRPr lang="en-US" dirty="0" smtClean="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extLst>
      <p:ext uri="{BB962C8B-B14F-4D97-AF65-F5344CB8AC3E}">
        <p14:creationId xmlns:p14="http://schemas.microsoft.com/office/powerpoint/2010/main" val="155920750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a:xfrm>
            <a:off x="685800" y="2819400"/>
            <a:ext cx="7772400" cy="1362075"/>
          </a:xfrm>
        </p:spPr>
        <p:txBody>
          <a:bodyPr/>
          <a:lstStyle/>
          <a:p>
            <a:r>
              <a:rPr lang="en-US" sz="3200" dirty="0" smtClean="0"/>
              <a:t>Monday– </a:t>
            </a:r>
            <a:br>
              <a:rPr lang="en-US" sz="3200" dirty="0" smtClean="0"/>
            </a:br>
            <a:r>
              <a:rPr lang="en-US" sz="3200" dirty="0" smtClean="0"/>
              <a:t>802.11 Opening Plenary</a:t>
            </a:r>
            <a:endParaRPr lang="en-US" sz="3200" dirty="0"/>
          </a:p>
        </p:txBody>
      </p:sp>
      <p:sp>
        <p:nvSpPr>
          <p:cNvPr id="8" name="Text Placeholder 7"/>
          <p:cNvSpPr>
            <a:spLocks noGrp="1"/>
          </p:cNvSpPr>
          <p:nvPr>
            <p:ph type="body" idx="1"/>
          </p:nvPr>
        </p:nvSpPr>
        <p:spPr>
          <a:xfrm>
            <a:off x="762000" y="1219200"/>
            <a:ext cx="7772400" cy="1500187"/>
          </a:xfrm>
        </p:spPr>
        <p:txBody>
          <a:bodyPr/>
          <a:lstStyle/>
          <a:p>
            <a:r>
              <a:rPr lang="en-US" dirty="0" smtClean="0"/>
              <a:t>802.11 Second Vice Chair Report</a:t>
            </a:r>
            <a:endParaRPr lang="en-US" dirty="0"/>
          </a:p>
        </p:txBody>
      </p:sp>
      <p:sp>
        <p:nvSpPr>
          <p:cNvPr id="4" name="Date Placeholder 3"/>
          <p:cNvSpPr>
            <a:spLocks noGrp="1"/>
          </p:cNvSpPr>
          <p:nvPr>
            <p:ph type="dt" sz="half" idx="10"/>
          </p:nvPr>
        </p:nvSpPr>
        <p:spPr>
          <a:xfrm>
            <a:off x="696913" y="332601"/>
            <a:ext cx="1741487" cy="276999"/>
          </a:xfrm>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Date Placeholder 1"/>
          <p:cNvSpPr>
            <a:spLocks noGrp="1"/>
          </p:cNvSpPr>
          <p:nvPr>
            <p:ph type="dt" sz="quarter" idx="10"/>
          </p:nvPr>
        </p:nvSpPr>
        <p:spPr>
          <a:noFill/>
        </p:spPr>
        <p:txBody>
          <a:bodyPr/>
          <a:lstStyle/>
          <a:p>
            <a:r>
              <a:rPr lang="en-US" smtClean="0"/>
              <a:t>July 2015</a:t>
            </a:r>
            <a:endParaRPr lang="en-US"/>
          </a:p>
        </p:txBody>
      </p:sp>
      <p:sp>
        <p:nvSpPr>
          <p:cNvPr id="4099" name="Footer Placeholder 2"/>
          <p:cNvSpPr>
            <a:spLocks noGrp="1"/>
          </p:cNvSpPr>
          <p:nvPr>
            <p:ph type="ftr" sz="quarter" idx="11"/>
          </p:nvPr>
        </p:nvSpPr>
        <p:spPr>
          <a:noFill/>
        </p:spPr>
        <p:txBody>
          <a:bodyPr/>
          <a:lstStyle/>
          <a:p>
            <a:r>
              <a:rPr lang="en-US" smtClean="0"/>
              <a:t>D. Stanley HP-Aruba Networks</a:t>
            </a:r>
            <a:endParaRPr lang="en-US"/>
          </a:p>
        </p:txBody>
      </p:sp>
      <p:sp>
        <p:nvSpPr>
          <p:cNvPr id="4101" name="Rectangle 1026"/>
          <p:cNvSpPr>
            <a:spLocks noGrp="1" noChangeArrowheads="1"/>
          </p:cNvSpPr>
          <p:nvPr>
            <p:ph type="title" idx="4294967295"/>
          </p:nvPr>
        </p:nvSpPr>
        <p:spPr>
          <a:xfrm>
            <a:off x="304800" y="609600"/>
            <a:ext cx="8839200" cy="381000"/>
          </a:xfrm>
        </p:spPr>
        <p:txBody>
          <a:bodyPr lIns="91440" tIns="45720" rIns="91440" bIns="45720"/>
          <a:lstStyle/>
          <a:p>
            <a:r>
              <a:rPr lang="en-US" sz="2800" u="sng" smtClean="0"/>
              <a:t>Participants, Patents, and Duty to Inform</a:t>
            </a:r>
            <a:endParaRPr lang="en-US" sz="2800" smtClean="0"/>
          </a:p>
        </p:txBody>
      </p:sp>
      <p:sp>
        <p:nvSpPr>
          <p:cNvPr id="4102" name="Rectangle 1027"/>
          <p:cNvSpPr>
            <a:spLocks noGrp="1" noChangeArrowheads="1"/>
          </p:cNvSpPr>
          <p:nvPr>
            <p:ph type="body" idx="4294967295"/>
          </p:nvPr>
        </p:nvSpPr>
        <p:spPr>
          <a:xfrm>
            <a:off x="0" y="1066800"/>
            <a:ext cx="9144000" cy="5334000"/>
          </a:xfrm>
        </p:spPr>
        <p:txBody>
          <a:bodyPr lIns="91440" tIns="45720" rIns="91440" bIns="45720"/>
          <a:lstStyle/>
          <a:p>
            <a:pPr algn="ctr">
              <a:buFont typeface="Monotype Sorts"/>
              <a:buNone/>
            </a:pPr>
            <a:r>
              <a:rPr lang="en-US" altLang="en-US" sz="1800" dirty="0"/>
              <a:t>All participants in this meeting have certain obligations under the IEEE-SA Patent Policy. </a:t>
            </a:r>
          </a:p>
          <a:p>
            <a:pPr lvl="1">
              <a:buFont typeface="Arial" pitchFamily="34" charset="0"/>
              <a:buChar char="•"/>
            </a:pPr>
            <a:r>
              <a:rPr lang="en-US" altLang="en-US" sz="1800" b="1" dirty="0">
                <a:solidFill>
                  <a:srgbClr val="003399"/>
                </a:solidFill>
              </a:rPr>
              <a:t>Participants [Note: </a:t>
            </a:r>
            <a:r>
              <a:rPr lang="en-GB" altLang="en-US" sz="1800" b="1" dirty="0">
                <a:solidFill>
                  <a:srgbClr val="003399"/>
                </a:solidFill>
              </a:rPr>
              <a:t>Quoted text excerpted from IEEE-SA Standards Board Bylaws </a:t>
            </a:r>
            <a:r>
              <a:rPr lang="en-GB" altLang="en-US" sz="1800" b="1" dirty="0" err="1">
                <a:solidFill>
                  <a:srgbClr val="003399"/>
                </a:solidFill>
              </a:rPr>
              <a:t>subclause</a:t>
            </a:r>
            <a:r>
              <a:rPr lang="en-GB" altLang="en-US" sz="1800" b="1" dirty="0">
                <a:solidFill>
                  <a:srgbClr val="003399"/>
                </a:solidFill>
              </a:rPr>
              <a:t> 6.2</a:t>
            </a:r>
            <a:r>
              <a:rPr lang="en-US" altLang="en-US" sz="1800" b="1" dirty="0">
                <a:solidFill>
                  <a:srgbClr val="003399"/>
                </a:solidFill>
              </a:rPr>
              <a:t>]:</a:t>
            </a:r>
          </a:p>
          <a:p>
            <a:pPr lvl="2">
              <a:buFont typeface="Arial" pitchFamily="34" charset="0"/>
              <a:buChar char="•"/>
            </a:pPr>
            <a:r>
              <a:rPr lang="en-US" altLang="en-US" b="1" dirty="0">
                <a:solidFill>
                  <a:srgbClr val="003399"/>
                </a:solidFill>
              </a:rPr>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endParaRPr lang="en-US" altLang="en-US" dirty="0"/>
          </a:p>
          <a:p>
            <a:pPr lvl="2">
              <a:buFont typeface="Arial" pitchFamily="34" charset="0"/>
              <a:buChar char="•"/>
            </a:pPr>
            <a:r>
              <a:rPr lang="en-US" altLang="en-US" b="1" dirty="0">
                <a:solidFill>
                  <a:srgbClr val="003399"/>
                </a:solidFill>
              </a:rPr>
              <a:t>“Should inform the IEEE (or cause the IEEE to be informed)” of the identity of “any other holders of potential Essential Patent Claims” (that is, third parties that are not affiliated with the participant, with the participant’s employer, or with anyone else that the participant is from or otherwise represents)</a:t>
            </a:r>
          </a:p>
          <a:p>
            <a:pPr lvl="1">
              <a:buFont typeface="Arial" pitchFamily="34" charset="0"/>
              <a:buChar char="•"/>
            </a:pPr>
            <a:r>
              <a:rPr lang="en-US" altLang="en-US" sz="1800" b="1" dirty="0">
                <a:solidFill>
                  <a:srgbClr val="003399"/>
                </a:solidFill>
              </a:rPr>
              <a:t>The above does not apply if the patent claim is already the subject of an Accepted Letter of Assurance that applies to the proposed standard(s) under consideration by this group</a:t>
            </a:r>
          </a:p>
          <a:p>
            <a:pPr lvl="1">
              <a:buFont typeface="Arial" pitchFamily="34" charset="0"/>
              <a:buChar char="•"/>
            </a:pPr>
            <a:r>
              <a:rPr lang="en-US" altLang="en-US" sz="1800" b="1" dirty="0">
                <a:solidFill>
                  <a:srgbClr val="003399"/>
                </a:solidFill>
              </a:rPr>
              <a:t>Early identification of holders of potential Essential Patent Claims is strongly encouraged</a:t>
            </a:r>
          </a:p>
          <a:p>
            <a:pPr lvl="1">
              <a:buFont typeface="Arial" pitchFamily="34" charset="0"/>
              <a:buChar char="•"/>
            </a:pPr>
            <a:r>
              <a:rPr lang="en-US" altLang="en-US" sz="1800" b="1" dirty="0">
                <a:solidFill>
                  <a:srgbClr val="003399"/>
                </a:solidFill>
              </a:rPr>
              <a:t>No duty to perform a patent search</a:t>
            </a:r>
            <a:endParaRPr lang="en-US" altLang="en-US" sz="1800"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Date Placeholder 1"/>
          <p:cNvSpPr>
            <a:spLocks noGrp="1"/>
          </p:cNvSpPr>
          <p:nvPr>
            <p:ph type="dt" sz="quarter" idx="10"/>
          </p:nvPr>
        </p:nvSpPr>
        <p:spPr>
          <a:noFill/>
        </p:spPr>
        <p:txBody>
          <a:bodyPr/>
          <a:lstStyle/>
          <a:p>
            <a:r>
              <a:rPr lang="en-US" smtClean="0"/>
              <a:t>July 2015</a:t>
            </a:r>
            <a:endParaRPr lang="en-US"/>
          </a:p>
        </p:txBody>
      </p:sp>
      <p:sp>
        <p:nvSpPr>
          <p:cNvPr id="5123" name="Footer Placeholder 2"/>
          <p:cNvSpPr>
            <a:spLocks noGrp="1"/>
          </p:cNvSpPr>
          <p:nvPr>
            <p:ph type="ftr" sz="quarter" idx="11"/>
          </p:nvPr>
        </p:nvSpPr>
        <p:spPr>
          <a:noFill/>
        </p:spPr>
        <p:txBody>
          <a:bodyPr/>
          <a:lstStyle/>
          <a:p>
            <a:r>
              <a:rPr lang="en-US" smtClean="0"/>
              <a:t>D. Stanley HP-Aruba Networks</a:t>
            </a:r>
            <a:endParaRPr lang="en-US"/>
          </a:p>
        </p:txBody>
      </p:sp>
      <p:sp>
        <p:nvSpPr>
          <p:cNvPr id="5125" name="Rectangle 2"/>
          <p:cNvSpPr>
            <a:spLocks noGrp="1" noChangeArrowheads="1"/>
          </p:cNvSpPr>
          <p:nvPr>
            <p:ph type="title" idx="4294967295"/>
          </p:nvPr>
        </p:nvSpPr>
        <p:spPr>
          <a:xfrm>
            <a:off x="685800" y="762000"/>
            <a:ext cx="7772400" cy="533400"/>
          </a:xfrm>
        </p:spPr>
        <p:txBody>
          <a:bodyPr lIns="91440" tIns="45720" rIns="91440" bIns="45720"/>
          <a:lstStyle/>
          <a:p>
            <a:r>
              <a:rPr lang="en-GB" sz="2800" u="sng" smtClean="0"/>
              <a:t>Patent Related Links</a:t>
            </a:r>
            <a:endParaRPr lang="en-US" sz="2800" u="sng" smtClean="0"/>
          </a:p>
        </p:txBody>
      </p:sp>
      <p:sp>
        <p:nvSpPr>
          <p:cNvPr id="5126" name="Rectangle 3"/>
          <p:cNvSpPr>
            <a:spLocks noGrp="1" noChangeArrowheads="1"/>
          </p:cNvSpPr>
          <p:nvPr>
            <p:ph type="body" idx="4294967295"/>
          </p:nvPr>
        </p:nvSpPr>
        <p:spPr>
          <a:xfrm>
            <a:off x="0" y="1295400"/>
            <a:ext cx="8991600" cy="3886200"/>
          </a:xfrm>
        </p:spPr>
        <p:txBody>
          <a:bodyPr lIns="91440" tIns="45720" rIns="91440" bIns="45720"/>
          <a:lstStyle/>
          <a:p>
            <a:pPr lvl="1">
              <a:lnSpc>
                <a:spcPct val="90000"/>
              </a:lnSpc>
              <a:buFont typeface="Monotype Sorts"/>
              <a:buNone/>
            </a:pPr>
            <a:r>
              <a:rPr lang="en-US" sz="1800" dirty="0" smtClean="0">
                <a:cs typeface="Times New Roman" pitchFamily="18" charset="0"/>
              </a:rPr>
              <a:t>	</a:t>
            </a:r>
            <a:r>
              <a:rPr lang="en-US" altLang="en-US" sz="2400" dirty="0">
                <a:solidFill>
                  <a:schemeClr val="accent6">
                    <a:lumMod val="75000"/>
                  </a:schemeClr>
                </a:solidFill>
                <a:cs typeface="Times New Roman" pitchFamily="18" charset="0"/>
              </a:rPr>
              <a:t>All participants should be familiar with their obligations under the IEEE-SA Policies &amp; Procedures for standards development.</a:t>
            </a:r>
          </a:p>
          <a:p>
            <a:pPr lvl="1">
              <a:lnSpc>
                <a:spcPct val="90000"/>
              </a:lnSpc>
              <a:buFont typeface="Monotype Sorts"/>
              <a:buNone/>
            </a:pPr>
            <a:r>
              <a:rPr lang="en-US" altLang="en-US" sz="2400" dirty="0">
                <a:solidFill>
                  <a:schemeClr val="accent6">
                    <a:lumMod val="75000"/>
                  </a:schemeClr>
                </a:solidFill>
                <a:cs typeface="Times New Roman" pitchFamily="18" charset="0"/>
              </a:rPr>
              <a:t>	Patent Policy is stated in these sources:</a:t>
            </a:r>
          </a:p>
          <a:p>
            <a:pPr lvl="1">
              <a:lnSpc>
                <a:spcPct val="90000"/>
              </a:lnSpc>
              <a:buFont typeface="Monotype Sorts"/>
              <a:buNone/>
            </a:pPr>
            <a:r>
              <a:rPr lang="en-GB" altLang="en-US" sz="2400" dirty="0">
                <a:solidFill>
                  <a:schemeClr val="accent6">
                    <a:lumMod val="75000"/>
                  </a:schemeClr>
                </a:solidFill>
              </a:rPr>
              <a:t>		IEEE-SA Standards Boards Bylaws</a:t>
            </a:r>
          </a:p>
          <a:p>
            <a:pPr lvl="1">
              <a:lnSpc>
                <a:spcPct val="90000"/>
              </a:lnSpc>
              <a:buFont typeface="Monotype Sorts"/>
              <a:buNone/>
            </a:pPr>
            <a:r>
              <a:rPr lang="en-US" altLang="en-US" sz="2100" dirty="0">
                <a:solidFill>
                  <a:schemeClr val="accent6">
                    <a:lumMod val="75000"/>
                  </a:schemeClr>
                </a:solidFill>
              </a:rPr>
              <a:t>		</a:t>
            </a:r>
            <a:r>
              <a:rPr lang="en-US" altLang="en-US" sz="2100" i="1" dirty="0">
                <a:solidFill>
                  <a:schemeClr val="accent6">
                    <a:lumMod val="75000"/>
                  </a:schemeClr>
                </a:solidFill>
                <a:hlinkClick r:id="rId3"/>
              </a:rPr>
              <a:t>http://</a:t>
            </a:r>
            <a:r>
              <a:rPr lang="en-US" altLang="en-US" sz="2100" i="1" dirty="0" smtClean="0">
                <a:solidFill>
                  <a:schemeClr val="accent6">
                    <a:lumMod val="75000"/>
                  </a:schemeClr>
                </a:solidFill>
                <a:hlinkClick r:id="rId3"/>
              </a:rPr>
              <a:t>standards.ieee.org/develop/policies/bylaws/sect6-7.html#6</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a:p>
            <a:pPr lvl="1">
              <a:lnSpc>
                <a:spcPct val="90000"/>
              </a:lnSpc>
              <a:buFont typeface="Monotype Sorts"/>
              <a:buNone/>
            </a:pPr>
            <a:r>
              <a:rPr lang="en-GB" altLang="en-US" sz="2400" dirty="0">
                <a:solidFill>
                  <a:schemeClr val="accent6">
                    <a:lumMod val="75000"/>
                  </a:schemeClr>
                </a:solidFill>
              </a:rPr>
              <a:t>		IEEE-SA Standards Board Operations Manual</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4"/>
              </a:rPr>
              <a:t>http://</a:t>
            </a:r>
            <a:r>
              <a:rPr lang="en-US" altLang="en-US" sz="2100" i="1" dirty="0" smtClean="0">
                <a:solidFill>
                  <a:schemeClr val="accent6">
                    <a:lumMod val="75000"/>
                  </a:schemeClr>
                </a:solidFill>
                <a:hlinkClick r:id="rId4"/>
              </a:rPr>
              <a:t>standards.ieee.org/develop/policies/opman/sect6.html#6.3</a:t>
            </a:r>
            <a:r>
              <a:rPr lang="en-US" altLang="en-US" sz="2100" i="1" dirty="0" smtClean="0">
                <a:solidFill>
                  <a:schemeClr val="accent6">
                    <a:lumMod val="75000"/>
                  </a:schemeClr>
                </a:solidFill>
              </a:rPr>
              <a:t> </a:t>
            </a:r>
            <a:endParaRPr lang="en-US" altLang="en-US" sz="2400" dirty="0">
              <a:solidFill>
                <a:schemeClr val="accent6">
                  <a:lumMod val="75000"/>
                </a:schemeClr>
              </a:solidFill>
            </a:endParaRPr>
          </a:p>
          <a:p>
            <a:pPr lvl="1">
              <a:lnSpc>
                <a:spcPct val="90000"/>
              </a:lnSpc>
              <a:buFont typeface="Monotype Sorts"/>
              <a:buNone/>
            </a:pPr>
            <a:r>
              <a:rPr lang="en-US" altLang="en-US" sz="2400" dirty="0">
                <a:solidFill>
                  <a:schemeClr val="accent6">
                    <a:lumMod val="75000"/>
                  </a:schemeClr>
                </a:solidFill>
                <a:cs typeface="Times New Roman" pitchFamily="18" charset="0"/>
              </a:rPr>
              <a:t>	Material about the patent policy is available at</a:t>
            </a:r>
            <a:r>
              <a:rPr lang="en-US" altLang="en-US" sz="2400" dirty="0">
                <a:solidFill>
                  <a:schemeClr val="accent6">
                    <a:lumMod val="75000"/>
                  </a:schemeClr>
                </a:solidFill>
              </a:rPr>
              <a:t> </a:t>
            </a:r>
          </a:p>
          <a:p>
            <a:pPr lvl="1">
              <a:lnSpc>
                <a:spcPct val="90000"/>
              </a:lnSpc>
              <a:buFont typeface="Monotype Sorts"/>
              <a:buNone/>
            </a:pPr>
            <a:r>
              <a:rPr lang="en-US" altLang="en-US" sz="2400" dirty="0">
                <a:solidFill>
                  <a:schemeClr val="accent6">
                    <a:lumMod val="75000"/>
                  </a:schemeClr>
                </a:solidFill>
              </a:rPr>
              <a:t>		</a:t>
            </a:r>
            <a:r>
              <a:rPr lang="en-US" altLang="en-US" sz="2100" i="1" dirty="0">
                <a:solidFill>
                  <a:schemeClr val="accent6">
                    <a:lumMod val="75000"/>
                  </a:schemeClr>
                </a:solidFill>
                <a:hlinkClick r:id="rId5"/>
              </a:rPr>
              <a:t>http://</a:t>
            </a:r>
            <a:r>
              <a:rPr lang="en-US" altLang="en-US" sz="2100" i="1" dirty="0" smtClean="0">
                <a:solidFill>
                  <a:schemeClr val="accent6">
                    <a:lumMod val="75000"/>
                  </a:schemeClr>
                </a:solidFill>
                <a:hlinkClick r:id="rId5"/>
              </a:rPr>
              <a:t>standards.ieee.org/about/sasb/patcom/materials.html</a:t>
            </a:r>
            <a:r>
              <a:rPr lang="en-US" altLang="en-US" sz="2100" i="1" dirty="0" smtClean="0">
                <a:solidFill>
                  <a:schemeClr val="accent6">
                    <a:lumMod val="75000"/>
                  </a:schemeClr>
                </a:solidFill>
              </a:rPr>
              <a:t> </a:t>
            </a:r>
            <a:endParaRPr lang="en-US" altLang="en-US" sz="2100" i="1" dirty="0">
              <a:solidFill>
                <a:schemeClr val="accent6">
                  <a:lumMod val="75000"/>
                </a:schemeClr>
              </a:solidFill>
            </a:endParaRPr>
          </a:p>
        </p:txBody>
      </p:sp>
      <p:sp>
        <p:nvSpPr>
          <p:cNvPr id="5127" name="Rectangle 7"/>
          <p:cNvSpPr>
            <a:spLocks noChangeArrowheads="1"/>
          </p:cNvSpPr>
          <p:nvPr/>
        </p:nvSpPr>
        <p:spPr bwMode="auto">
          <a:xfrm>
            <a:off x="685800" y="4876800"/>
            <a:ext cx="7772400" cy="1421928"/>
          </a:xfrm>
          <a:prstGeom prst="rect">
            <a:avLst/>
          </a:prstGeom>
          <a:noFill/>
          <a:ln w="9525">
            <a:noFill/>
            <a:miter lim="800000"/>
            <a:headEnd/>
            <a:tailEnd/>
          </a:ln>
        </p:spPr>
        <p:txBody>
          <a:bodyPr>
            <a:spAutoFit/>
          </a:bodyPr>
          <a:lstStyle/>
          <a:p>
            <a:r>
              <a:rPr lang="en-US" altLang="en-US" sz="1600" b="1" dirty="0">
                <a:solidFill>
                  <a:schemeClr val="accent6">
                    <a:lumMod val="75000"/>
                  </a:schemeClr>
                </a:solidFill>
              </a:rPr>
              <a:t>If you have questions, contact the IEEE-SA Standards Board Patent Committee Administrator at patcom@ieee.org or visit http://standards.ieee.org/about/sasb/patcom/index.html</a:t>
            </a:r>
          </a:p>
          <a:p>
            <a:pPr algn="ctr">
              <a:lnSpc>
                <a:spcPct val="80000"/>
              </a:lnSpc>
              <a:buFont typeface="Monotype Sorts"/>
              <a:buNone/>
            </a:pPr>
            <a:endParaRPr lang="en-US" altLang="en-US" sz="1600" b="1" dirty="0">
              <a:solidFill>
                <a:schemeClr val="accent6">
                  <a:lumMod val="75000"/>
                </a:schemeClr>
              </a:solidFill>
            </a:endParaRPr>
          </a:p>
          <a:p>
            <a:pPr algn="ctr">
              <a:lnSpc>
                <a:spcPct val="80000"/>
              </a:lnSpc>
              <a:buFont typeface="Monotype Sorts"/>
              <a:buNone/>
            </a:pPr>
            <a:r>
              <a:rPr lang="en-US" altLang="en-US" sz="1600" b="1" dirty="0">
                <a:solidFill>
                  <a:schemeClr val="accent6">
                    <a:lumMod val="75000"/>
                  </a:schemeClr>
                </a:solidFill>
              </a:rPr>
              <a:t>This slide set is available at </a:t>
            </a:r>
            <a:r>
              <a:rPr lang="en-US" altLang="en-US" sz="1600" b="1" dirty="0">
                <a:solidFill>
                  <a:schemeClr val="accent6">
                    <a:lumMod val="75000"/>
                  </a:schemeClr>
                </a:solidFill>
                <a:hlinkClick r:id="rId6"/>
              </a:rPr>
              <a:t>https://</a:t>
            </a:r>
            <a:r>
              <a:rPr lang="en-US" altLang="en-US" sz="1600" b="1" dirty="0" smtClean="0">
                <a:solidFill>
                  <a:schemeClr val="accent6">
                    <a:lumMod val="75000"/>
                  </a:schemeClr>
                </a:solidFill>
                <a:hlinkClick r:id="rId6"/>
              </a:rPr>
              <a:t>development.standards.ieee.org/myproject/Public/mytools/mob/slideset.ppt</a:t>
            </a:r>
            <a:r>
              <a:rPr lang="en-US" altLang="en-US" sz="1600" b="1" dirty="0" smtClean="0">
                <a:solidFill>
                  <a:schemeClr val="accent6">
                    <a:lumMod val="75000"/>
                  </a:schemeClr>
                </a:solidFill>
              </a:rPr>
              <a:t> </a:t>
            </a:r>
            <a:endParaRPr lang="en-US" altLang="en-US" sz="1600" b="1" dirty="0">
              <a:solidFill>
                <a:schemeClr val="accent6">
                  <a:lumMod val="75000"/>
                </a:schemeClr>
              </a:solidFill>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Date Placeholder 1"/>
          <p:cNvSpPr>
            <a:spLocks noGrp="1"/>
          </p:cNvSpPr>
          <p:nvPr>
            <p:ph type="dt" sz="quarter" idx="10"/>
          </p:nvPr>
        </p:nvSpPr>
        <p:spPr>
          <a:noFill/>
        </p:spPr>
        <p:txBody>
          <a:bodyPr/>
          <a:lstStyle/>
          <a:p>
            <a:r>
              <a:rPr lang="en-US" smtClean="0"/>
              <a:t>July 2015</a:t>
            </a:r>
            <a:endParaRPr lang="en-US"/>
          </a:p>
        </p:txBody>
      </p:sp>
      <p:sp>
        <p:nvSpPr>
          <p:cNvPr id="6147" name="Footer Placeholder 2"/>
          <p:cNvSpPr>
            <a:spLocks noGrp="1"/>
          </p:cNvSpPr>
          <p:nvPr>
            <p:ph type="ftr" sz="quarter" idx="11"/>
          </p:nvPr>
        </p:nvSpPr>
        <p:spPr>
          <a:noFill/>
        </p:spPr>
        <p:txBody>
          <a:bodyPr/>
          <a:lstStyle/>
          <a:p>
            <a:r>
              <a:rPr lang="en-US" smtClean="0"/>
              <a:t>D. Stanley HP-Aruba Networks</a:t>
            </a:r>
            <a:endParaRPr lang="en-US"/>
          </a:p>
        </p:txBody>
      </p:sp>
      <p:sp>
        <p:nvSpPr>
          <p:cNvPr id="6149" name="Rectangle 1026"/>
          <p:cNvSpPr>
            <a:spLocks noGrp="1" noChangeArrowheads="1"/>
          </p:cNvSpPr>
          <p:nvPr>
            <p:ph type="title" idx="4294967295"/>
          </p:nvPr>
        </p:nvSpPr>
        <p:spPr>
          <a:xfrm>
            <a:off x="304800" y="685800"/>
            <a:ext cx="8686800" cy="609600"/>
          </a:xfrm>
        </p:spPr>
        <p:txBody>
          <a:bodyPr lIns="91440" tIns="45720" rIns="91440" bIns="45720"/>
          <a:lstStyle/>
          <a:p>
            <a:r>
              <a:rPr lang="en-US" smtClean="0"/>
              <a:t>Call for Potentially Essential Patents</a:t>
            </a:r>
          </a:p>
        </p:txBody>
      </p:sp>
      <p:sp>
        <p:nvSpPr>
          <p:cNvPr id="6150" name="Rectangle 1027"/>
          <p:cNvSpPr>
            <a:spLocks noGrp="1" noChangeArrowheads="1"/>
          </p:cNvSpPr>
          <p:nvPr>
            <p:ph type="body" idx="4294967295"/>
          </p:nvPr>
        </p:nvSpPr>
        <p:spPr>
          <a:xfrm>
            <a:off x="685800" y="1371600"/>
            <a:ext cx="8077200" cy="4724400"/>
          </a:xfrm>
        </p:spPr>
        <p:txBody>
          <a:bodyPr lIns="91440" tIns="45720" rIns="91440" bIns="45720"/>
          <a:lstStyle/>
          <a:p>
            <a:pPr>
              <a:buFont typeface="Arial" pitchFamily="34" charset="0"/>
              <a:buChar char="•"/>
            </a:pPr>
            <a:r>
              <a:rPr lang="en-US" altLang="en-US" sz="2800" dirty="0">
                <a:solidFill>
                  <a:schemeClr val="accent6">
                    <a:lumMod val="75000"/>
                  </a:schemeClr>
                </a:solidFill>
              </a:rPr>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buFont typeface="Arial" pitchFamily="34" charset="0"/>
              <a:buChar char="•"/>
            </a:pPr>
            <a:r>
              <a:rPr lang="en-US" altLang="en-US" dirty="0">
                <a:solidFill>
                  <a:schemeClr val="accent6">
                    <a:lumMod val="75000"/>
                  </a:schemeClr>
                </a:solidFill>
              </a:rPr>
              <a:t>Either speak up now or</a:t>
            </a:r>
          </a:p>
          <a:p>
            <a:pPr lvl="1">
              <a:buFont typeface="Arial" pitchFamily="34" charset="0"/>
              <a:buChar char="•"/>
            </a:pPr>
            <a:r>
              <a:rPr lang="en-US" altLang="en-US" dirty="0">
                <a:solidFill>
                  <a:schemeClr val="accent6">
                    <a:lumMod val="75000"/>
                  </a:schemeClr>
                </a:solidFill>
              </a:rPr>
              <a:t>Provide the chair of this group with the identity of the holder(s) of any and all such claims as soon as possible or</a:t>
            </a:r>
          </a:p>
          <a:p>
            <a:pPr lvl="1">
              <a:buFont typeface="Arial" pitchFamily="34" charset="0"/>
              <a:buChar char="•"/>
            </a:pPr>
            <a:r>
              <a:rPr lang="en-US" altLang="en-US" dirty="0">
                <a:solidFill>
                  <a:schemeClr val="accent6">
                    <a:lumMod val="75000"/>
                  </a:schemeClr>
                </a:solidFill>
              </a:rPr>
              <a:t>Cause an LOA to be submitted</a:t>
            </a: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Date Placeholder 1"/>
          <p:cNvSpPr>
            <a:spLocks noGrp="1"/>
          </p:cNvSpPr>
          <p:nvPr>
            <p:ph type="dt" sz="quarter" idx="10"/>
          </p:nvPr>
        </p:nvSpPr>
        <p:spPr>
          <a:noFill/>
        </p:spPr>
        <p:txBody>
          <a:bodyPr/>
          <a:lstStyle/>
          <a:p>
            <a:r>
              <a:rPr lang="en-US" smtClean="0"/>
              <a:t>July 2015</a:t>
            </a:r>
            <a:endParaRPr lang="en-US"/>
          </a:p>
        </p:txBody>
      </p:sp>
      <p:sp>
        <p:nvSpPr>
          <p:cNvPr id="7171" name="Footer Placeholder 2"/>
          <p:cNvSpPr>
            <a:spLocks noGrp="1"/>
          </p:cNvSpPr>
          <p:nvPr>
            <p:ph type="ftr" sz="quarter" idx="11"/>
          </p:nvPr>
        </p:nvSpPr>
        <p:spPr>
          <a:noFill/>
        </p:spPr>
        <p:txBody>
          <a:bodyPr/>
          <a:lstStyle/>
          <a:p>
            <a:r>
              <a:rPr lang="en-US" smtClean="0"/>
              <a:t>D. Stanley HP-Aruba Networks</a:t>
            </a:r>
            <a:endParaRPr lang="en-US"/>
          </a:p>
        </p:txBody>
      </p:sp>
      <p:sp>
        <p:nvSpPr>
          <p:cNvPr id="7173" name="Rectangle 2"/>
          <p:cNvSpPr>
            <a:spLocks noGrp="1" noChangeArrowheads="1"/>
          </p:cNvSpPr>
          <p:nvPr>
            <p:ph type="title" idx="4294967295"/>
          </p:nvPr>
        </p:nvSpPr>
        <p:spPr>
          <a:xfrm>
            <a:off x="381000" y="685800"/>
            <a:ext cx="8458200" cy="533400"/>
          </a:xfrm>
        </p:spPr>
        <p:txBody>
          <a:bodyPr lIns="91440" tIns="45720" rIns="91440" bIns="45720"/>
          <a:lstStyle/>
          <a:p>
            <a:r>
              <a:rPr lang="en-US" sz="2800" u="sng" dirty="0" smtClean="0"/>
              <a:t>Other Guidelines for IEEE WG Meetings</a:t>
            </a:r>
          </a:p>
        </p:txBody>
      </p:sp>
      <p:sp>
        <p:nvSpPr>
          <p:cNvPr id="7174" name="Rectangle 3"/>
          <p:cNvSpPr>
            <a:spLocks noChangeArrowheads="1"/>
          </p:cNvSpPr>
          <p:nvPr/>
        </p:nvSpPr>
        <p:spPr bwMode="auto">
          <a:xfrm>
            <a:off x="533400" y="228600"/>
            <a:ext cx="8229600" cy="762000"/>
          </a:xfrm>
          <a:prstGeom prst="rect">
            <a:avLst/>
          </a:prstGeom>
          <a:noFill/>
          <a:ln w="9525">
            <a:noFill/>
            <a:miter lim="800000"/>
            <a:headEnd/>
            <a:tailEnd/>
          </a:ln>
        </p:spPr>
        <p:txBody>
          <a:bodyPr anchor="ctr"/>
          <a:lstStyle/>
          <a:p>
            <a:pPr algn="ctr"/>
            <a:endParaRPr lang="en-GB" sz="2400" b="1" u="sng">
              <a:solidFill>
                <a:srgbClr val="000099"/>
              </a:solidFill>
              <a:latin typeface="Helvetica" pitchFamily="34" charset="0"/>
            </a:endParaRPr>
          </a:p>
        </p:txBody>
      </p:sp>
      <p:sp>
        <p:nvSpPr>
          <p:cNvPr id="7175" name="Rectangle 4"/>
          <p:cNvSpPr>
            <a:spLocks noChangeArrowheads="1"/>
          </p:cNvSpPr>
          <p:nvPr/>
        </p:nvSpPr>
        <p:spPr bwMode="auto">
          <a:xfrm>
            <a:off x="533400" y="1219200"/>
            <a:ext cx="8229600" cy="5181600"/>
          </a:xfrm>
          <a:prstGeom prst="rect">
            <a:avLst/>
          </a:prstGeom>
          <a:noFill/>
          <a:ln w="9525">
            <a:noFill/>
            <a:miter lim="800000"/>
            <a:headEnd/>
            <a:tailEnd/>
          </a:ln>
        </p:spPr>
        <p:txBody>
          <a:bodyPr/>
          <a:lstStyle/>
          <a:p>
            <a:pPr marL="230188" indent="-230188">
              <a:lnSpc>
                <a:spcPct val="80000"/>
              </a:lnSpc>
              <a:spcBef>
                <a:spcPct val="20000"/>
              </a:spcBef>
              <a:buClr>
                <a:srgbClr val="CC3300"/>
              </a:buClr>
              <a:buSzPct val="50000"/>
              <a:buFont typeface="Monotype Sorts" pitchFamily="2" charset="2"/>
              <a:buChar char="l"/>
            </a:pPr>
            <a:endParaRPr lang="en-US" sz="800" u="sng" dirty="0">
              <a:solidFill>
                <a:srgbClr val="FF0000"/>
              </a:solidFill>
              <a:latin typeface="Arial" charset="0"/>
            </a:endParaRPr>
          </a:p>
          <a:p>
            <a:pPr lvl="0" eaLnBrk="1" hangingPunct="1">
              <a:lnSpc>
                <a:spcPct val="80000"/>
              </a:lnSpc>
            </a:pPr>
            <a:endParaRPr lang="en-US" altLang="en-US" sz="800" u="sng" dirty="0">
              <a:solidFill>
                <a:srgbClr val="FF0000"/>
              </a:solidFill>
              <a:cs typeface="Arial" pitchFamily="34" charset="0"/>
            </a:endParaRPr>
          </a:p>
          <a:p>
            <a:pPr lvl="0" eaLnBrk="1" hangingPunct="1">
              <a:lnSpc>
                <a:spcPct val="80000"/>
              </a:lnSpc>
              <a:spcAft>
                <a:spcPct val="40000"/>
              </a:spcAft>
              <a:buFont typeface="Arial" pitchFamily="34" charset="0"/>
              <a:buChar char="•"/>
            </a:pPr>
            <a:r>
              <a:rPr lang="en-US" altLang="en-US" sz="2000" b="1" dirty="0">
                <a:solidFill>
                  <a:schemeClr val="accent6">
                    <a:lumMod val="75000"/>
                  </a:schemeClr>
                </a:solidFill>
                <a:cs typeface="Arial" pitchFamily="34" charset="0"/>
              </a:rPr>
              <a:t>All IEEE-SA standards meetings shall be conducted in compliance with all applicable laws, including antitrust and competition laws.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interpretation, validity, or essentiality of patents/patent claims. </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specific license rates, terms, or conditions.</a:t>
            </a:r>
          </a:p>
          <a:p>
            <a:pPr lvl="2" eaLnBrk="1" hangingPunct="1">
              <a:lnSpc>
                <a:spcPct val="80000"/>
              </a:lnSpc>
              <a:spcAft>
                <a:spcPct val="40000"/>
              </a:spcAft>
              <a:buFont typeface="Arial" pitchFamily="34" charset="0"/>
              <a:buChar char="•"/>
            </a:pPr>
            <a:r>
              <a:rPr lang="en-US" altLang="en-US" sz="1600" dirty="0">
                <a:solidFill>
                  <a:schemeClr val="accent6">
                    <a:lumMod val="75000"/>
                  </a:schemeClr>
                </a:solidFill>
                <a:cs typeface="Arial" pitchFamily="34" charset="0"/>
              </a:rPr>
              <a:t>Relative costs, including licensing costs of essential patent claims, of different technical approaches may be discussed in standards development meetings. </a:t>
            </a:r>
          </a:p>
          <a:p>
            <a:pPr lvl="3" eaLnBrk="1" hangingPunct="1">
              <a:lnSpc>
                <a:spcPct val="80000"/>
              </a:lnSpc>
              <a:spcAft>
                <a:spcPct val="40000"/>
              </a:spcAft>
              <a:buFont typeface="Arial" pitchFamily="34" charset="0"/>
              <a:buChar char="•"/>
            </a:pPr>
            <a:r>
              <a:rPr lang="en-GB" altLang="en-US" sz="1600" dirty="0">
                <a:solidFill>
                  <a:schemeClr val="accent6">
                    <a:lumMod val="75000"/>
                  </a:schemeClr>
                </a:solidFill>
                <a:cs typeface="Arial" pitchFamily="34" charset="0"/>
              </a:rPr>
              <a:t>Technical considerations remain primary focus</a:t>
            </a:r>
            <a:endParaRPr lang="en-US" altLang="en-US" sz="1600" dirty="0">
              <a:solidFill>
                <a:schemeClr val="accent6">
                  <a:lumMod val="75000"/>
                </a:schemeClr>
              </a:solidFill>
              <a:cs typeface="Arial" pitchFamily="34" charset="0"/>
            </a:endParaRP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or engage in the fixing of product prices, allocation of customers, or division of sales markets.</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discuss the status or substance of ongoing or threatened litigation.</a:t>
            </a:r>
          </a:p>
          <a:p>
            <a:pPr lvl="1" eaLnBrk="1" hangingPunct="1">
              <a:lnSpc>
                <a:spcPct val="80000"/>
              </a:lnSpc>
              <a:spcAft>
                <a:spcPct val="40000"/>
              </a:spcAft>
              <a:buFont typeface="Arial" pitchFamily="34" charset="0"/>
              <a:buChar char="•"/>
            </a:pPr>
            <a:r>
              <a:rPr lang="en-US" altLang="en-US" sz="1800" b="1" dirty="0">
                <a:solidFill>
                  <a:schemeClr val="accent6">
                    <a:lumMod val="75000"/>
                  </a:schemeClr>
                </a:solidFill>
                <a:cs typeface="Arial" pitchFamily="34" charset="0"/>
              </a:rPr>
              <a:t>Don’t be silent if inappropriate topics are discussed … do formally object.</a:t>
            </a:r>
          </a:p>
          <a:p>
            <a:pPr lvl="0" algn="ctr" eaLnBrk="1" hangingPunct="1">
              <a:lnSpc>
                <a:spcPct val="80000"/>
              </a:lnSpc>
            </a:pPr>
            <a:r>
              <a:rPr lang="en-US" altLang="en-US" sz="1050" b="1" dirty="0">
                <a:solidFill>
                  <a:schemeClr val="accent6">
                    <a:lumMod val="75000"/>
                  </a:schemeClr>
                </a:solidFill>
                <a:cs typeface="Arial" pitchFamily="34" charset="0"/>
              </a:rPr>
              <a:t>---------------------------------------------------------------   </a:t>
            </a:r>
            <a:endParaRPr lang="en-US" altLang="en-US" sz="1400" b="1" dirty="0">
              <a:solidFill>
                <a:schemeClr val="accent6">
                  <a:lumMod val="75000"/>
                </a:schemeClr>
              </a:solidFill>
              <a:cs typeface="Arial" pitchFamily="34" charset="0"/>
            </a:endParaRPr>
          </a:p>
          <a:p>
            <a:pPr lvl="0" algn="ctr" eaLnBrk="1" hangingPunct="1">
              <a:lnSpc>
                <a:spcPct val="80000"/>
              </a:lnSpc>
            </a:pPr>
            <a:r>
              <a:rPr lang="en-US" altLang="en-US" sz="1400" b="1" dirty="0">
                <a:solidFill>
                  <a:schemeClr val="accent6">
                    <a:lumMod val="75000"/>
                  </a:schemeClr>
                </a:solidFill>
                <a:cs typeface="Arial" pitchFamily="34" charset="0"/>
              </a:rPr>
              <a:t>See </a:t>
            </a:r>
            <a:r>
              <a:rPr lang="en-US" altLang="en-US" sz="1400" b="1" i="1" dirty="0">
                <a:solidFill>
                  <a:schemeClr val="accent6">
                    <a:lumMod val="75000"/>
                  </a:schemeClr>
                </a:solidFill>
                <a:cs typeface="Arial" pitchFamily="34" charset="0"/>
              </a:rPr>
              <a:t>IEEE-SA Standards Board Operations Manual</a:t>
            </a:r>
            <a:r>
              <a:rPr lang="en-US" altLang="en-US" sz="1400" b="1" dirty="0">
                <a:solidFill>
                  <a:schemeClr val="accent6">
                    <a:lumMod val="75000"/>
                  </a:schemeClr>
                </a:solidFill>
                <a:cs typeface="Arial" pitchFamily="34" charset="0"/>
              </a:rPr>
              <a:t>, clause 5.3.10 and </a:t>
            </a:r>
            <a:r>
              <a:rPr lang="en-GB" altLang="en-US" sz="1400" b="1" dirty="0">
                <a:solidFill>
                  <a:schemeClr val="accent6">
                    <a:lumMod val="75000"/>
                  </a:schemeClr>
                </a:solidFill>
                <a:cs typeface="Arial" pitchFamily="34" charset="0"/>
              </a:rPr>
              <a:t>“Promoting Competition and Innovation: What You Need to Know about the IEEE Standards Association's Antitrust and Competition Policy”</a:t>
            </a:r>
            <a:r>
              <a:rPr lang="en-US" altLang="en-US" sz="1400" b="1" dirty="0">
                <a:solidFill>
                  <a:schemeClr val="accent6">
                    <a:lumMod val="75000"/>
                  </a:schemeClr>
                </a:solidFill>
                <a:cs typeface="Arial" pitchFamily="34" charset="0"/>
              </a:rPr>
              <a:t> for more details.</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CustomShape 1"/>
          <p:cNvSpPr>
            <a:spLocks noChangeArrowheads="1"/>
          </p:cNvSpPr>
          <p:nvPr/>
        </p:nvSpPr>
        <p:spPr bwMode="auto">
          <a:xfrm>
            <a:off x="762000" y="609600"/>
            <a:ext cx="7696200" cy="731838"/>
          </a:xfrm>
          <a:prstGeom prst="rect">
            <a:avLst/>
          </a:prstGeom>
          <a:noFill/>
          <a:ln w="9525">
            <a:noFill/>
            <a:miter lim="800000"/>
            <a:headEnd/>
            <a:tailEnd/>
          </a:ln>
        </p:spPr>
        <p:txBody>
          <a:bodyPr lIns="90004" tIns="44997" rIns="90004" bIns="44997" anchor="ctr" anchorCtr="1"/>
          <a:lstStyle/>
          <a:p>
            <a:pPr algn="ctr"/>
            <a:r>
              <a:rPr lang="en-US" sz="4400" dirty="0" smtClean="0">
                <a:solidFill>
                  <a:srgbClr val="000000"/>
                </a:solidFill>
                <a:latin typeface="Arial" pitchFamily="34" charset="0"/>
                <a:cs typeface="DejaVu Sans" pitchFamily="34" charset="0"/>
              </a:rPr>
              <a:t>802 Ground </a:t>
            </a:r>
            <a:r>
              <a:rPr lang="en-US" sz="4400" dirty="0">
                <a:solidFill>
                  <a:srgbClr val="000000"/>
                </a:solidFill>
                <a:latin typeface="Arial" pitchFamily="34" charset="0"/>
                <a:cs typeface="DejaVu Sans" pitchFamily="34" charset="0"/>
              </a:rPr>
              <a:t>rules</a:t>
            </a:r>
            <a:endParaRPr lang="en-US" dirty="0">
              <a:solidFill>
                <a:srgbClr val="000000"/>
              </a:solidFill>
              <a:latin typeface="Arial" pitchFamily="34" charset="0"/>
              <a:cs typeface="DejaVu Sans" pitchFamily="34" charset="0"/>
            </a:endParaRPr>
          </a:p>
        </p:txBody>
      </p:sp>
      <p:sp>
        <p:nvSpPr>
          <p:cNvPr id="26627" name="CustomShape 2"/>
          <p:cNvSpPr>
            <a:spLocks noChangeArrowheads="1"/>
          </p:cNvSpPr>
          <p:nvPr/>
        </p:nvSpPr>
        <p:spPr bwMode="auto">
          <a:xfrm>
            <a:off x="609600" y="1600200"/>
            <a:ext cx="8229600" cy="4525963"/>
          </a:xfrm>
          <a:prstGeom prst="rect">
            <a:avLst/>
          </a:prstGeom>
          <a:noFill/>
          <a:ln w="9525">
            <a:noFill/>
            <a:miter lim="800000"/>
            <a:headEnd/>
            <a:tailEnd/>
          </a:ln>
        </p:spPr>
        <p:txBody>
          <a:bodyPr lIns="90004" tIns="44997" rIns="90004" bIns="44997"/>
          <a:lstStyle/>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Respect … give it, get it</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product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corporate pitches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prices</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NO restrictive notices – </a:t>
            </a:r>
            <a:endParaRPr lang="en-US" sz="3200" dirty="0" smtClean="0">
              <a:solidFill>
                <a:srgbClr val="000000"/>
              </a:solidFill>
              <a:latin typeface="Arial" pitchFamily="34" charset="0"/>
              <a:cs typeface="DejaVu Sans" pitchFamily="34" charset="0"/>
            </a:endParaRPr>
          </a:p>
          <a:p>
            <a:pPr lvl="2" indent="-457200">
              <a:buClr>
                <a:srgbClr val="FF0000"/>
              </a:buClr>
              <a:buSzPct val="100000"/>
            </a:pPr>
            <a:r>
              <a:rPr lang="en-US" sz="3200" dirty="0" smtClean="0">
                <a:solidFill>
                  <a:srgbClr val="000000"/>
                </a:solidFill>
                <a:latin typeface="Arial" pitchFamily="34" charset="0"/>
                <a:cs typeface="DejaVu Sans" pitchFamily="34" charset="0"/>
              </a:rPr>
              <a:t>presentations </a:t>
            </a:r>
            <a:r>
              <a:rPr lang="en-US" sz="3200" dirty="0">
                <a:solidFill>
                  <a:srgbClr val="000000"/>
                </a:solidFill>
                <a:latin typeface="Arial" pitchFamily="34" charset="0"/>
                <a:cs typeface="DejaVu Sans" pitchFamily="34" charset="0"/>
              </a:rPr>
              <a:t>must be openly available</a:t>
            </a:r>
            <a:endParaRPr lang="en-US" dirty="0">
              <a:solidFill>
                <a:srgbClr val="000000"/>
              </a:solidFill>
              <a:latin typeface="Arial" pitchFamily="34" charset="0"/>
              <a:cs typeface="DejaVu Sans" pitchFamily="34" charset="0"/>
            </a:endParaRPr>
          </a:p>
          <a:p>
            <a:pPr indent="-457200">
              <a:buClr>
                <a:srgbClr val="FF0000"/>
              </a:buClr>
              <a:buSzPct val="100000"/>
              <a:buFont typeface="Wingdings" pitchFamily="2" charset="2"/>
              <a:buChar char="Ø"/>
            </a:pPr>
            <a:r>
              <a:rPr lang="en-US" sz="3200" dirty="0">
                <a:solidFill>
                  <a:srgbClr val="000000"/>
                </a:solidFill>
                <a:latin typeface="Arial" pitchFamily="34" charset="0"/>
                <a:cs typeface="DejaVu Sans" pitchFamily="34" charset="0"/>
              </a:rPr>
              <a:t>Silence your cell phone </a:t>
            </a:r>
            <a:r>
              <a:rPr lang="en-US" sz="3200" dirty="0" smtClean="0">
                <a:solidFill>
                  <a:srgbClr val="000000"/>
                </a:solidFill>
                <a:latin typeface="Arial" pitchFamily="34" charset="0"/>
                <a:cs typeface="DejaVu Sans" pitchFamily="34" charset="0"/>
              </a:rPr>
              <a:t>ringers</a:t>
            </a:r>
          </a:p>
          <a:p>
            <a:pPr indent="-457200">
              <a:buClr>
                <a:srgbClr val="FF0000"/>
              </a:buClr>
              <a:buSzPct val="100000"/>
              <a:buFont typeface="Wingdings" pitchFamily="2" charset="2"/>
              <a:buChar char="Ø"/>
            </a:pPr>
            <a:r>
              <a:rPr lang="en-US" sz="3200" dirty="0" smtClean="0">
                <a:solidFill>
                  <a:srgbClr val="000000"/>
                </a:solidFill>
                <a:latin typeface="Arial" pitchFamily="34" charset="0"/>
                <a:cs typeface="DejaVu Sans" pitchFamily="34" charset="0"/>
              </a:rPr>
              <a:t>Silence your electronic devices</a:t>
            </a:r>
          </a:p>
          <a:p>
            <a:pPr indent="-457200">
              <a:buClr>
                <a:srgbClr val="FF0000"/>
              </a:buClr>
              <a:buSzPct val="100000"/>
            </a:pPr>
            <a:endParaRPr lang="en-US" dirty="0">
              <a:solidFill>
                <a:srgbClr val="000000"/>
              </a:solidFill>
              <a:latin typeface="Arial" pitchFamily="34" charset="0"/>
              <a:cs typeface="DejaVu Sans" pitchFamily="34" charset="0"/>
            </a:endParaRPr>
          </a:p>
        </p:txBody>
      </p:sp>
      <p:sp>
        <p:nvSpPr>
          <p:cNvPr id="9" name="Date Placeholder 8"/>
          <p:cNvSpPr>
            <a:spLocks noGrp="1"/>
          </p:cNvSpPr>
          <p:nvPr>
            <p:ph type="dt" sz="half" idx="10"/>
          </p:nvPr>
        </p:nvSpPr>
        <p:spPr/>
        <p:txBody>
          <a:bodyPr/>
          <a:lstStyle/>
          <a:p>
            <a:pPr>
              <a:defRPr/>
            </a:pPr>
            <a:r>
              <a:rPr lang="en-US" smtClean="0"/>
              <a:t>July 2015</a:t>
            </a:r>
            <a:endParaRPr lang="en-US"/>
          </a:p>
        </p:txBody>
      </p:sp>
      <p:sp>
        <p:nvSpPr>
          <p:cNvPr id="11" name="Footer Placeholder 10"/>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ransition/>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IEEE-SA </a:t>
            </a:r>
            <a:r>
              <a:rPr lang="en-US" dirty="0"/>
              <a:t>p</a:t>
            </a:r>
            <a:r>
              <a:rPr lang="en-US" dirty="0" smtClean="0"/>
              <a:t>olicy documents</a:t>
            </a:r>
            <a:endParaRPr lang="en-US" dirty="0"/>
          </a:p>
        </p:txBody>
      </p:sp>
      <p:sp>
        <p:nvSpPr>
          <p:cNvPr id="3" name="Content Placeholder 2"/>
          <p:cNvSpPr>
            <a:spLocks noGrp="1"/>
          </p:cNvSpPr>
          <p:nvPr>
            <p:ph idx="1"/>
          </p:nvPr>
        </p:nvSpPr>
        <p:spPr>
          <a:xfrm>
            <a:off x="685800" y="1143000"/>
            <a:ext cx="8229600" cy="5562600"/>
          </a:xfrm>
        </p:spPr>
        <p:txBody>
          <a:bodyPr/>
          <a:lstStyle/>
          <a:p>
            <a:endParaRPr lang="en-US" dirty="0" smtClean="0"/>
          </a:p>
          <a:p>
            <a:r>
              <a:rPr lang="en-US" dirty="0" smtClean="0"/>
              <a:t>IEEE Code of Ethics</a:t>
            </a:r>
          </a:p>
          <a:p>
            <a:pPr lvl="1"/>
            <a:r>
              <a:rPr lang="en-US" dirty="0" smtClean="0">
                <a:hlinkClick r:id="rId3"/>
              </a:rPr>
              <a:t>http://www.ieee.org/about/corporate/governance/p7-8.html</a:t>
            </a:r>
            <a:r>
              <a:rPr lang="en-US" dirty="0" smtClean="0"/>
              <a:t> </a:t>
            </a:r>
          </a:p>
          <a:p>
            <a:r>
              <a:rPr lang="en-US" dirty="0" smtClean="0"/>
              <a:t>IEEE Standards Association (IEEE-SA) Affiliation FAQ</a:t>
            </a:r>
          </a:p>
          <a:p>
            <a:pPr lvl="1"/>
            <a:r>
              <a:rPr lang="en-US" dirty="0" smtClean="0">
                <a:hlinkClick r:id="rId4"/>
              </a:rPr>
              <a:t>http</a:t>
            </a:r>
            <a:r>
              <a:rPr lang="en-US" dirty="0">
                <a:hlinkClick r:id="rId4"/>
              </a:rPr>
              <a:t>://</a:t>
            </a:r>
            <a:r>
              <a:rPr lang="en-US" dirty="0" smtClean="0">
                <a:hlinkClick r:id="rId4"/>
              </a:rPr>
              <a:t>standards.ieee.org/faqs/affiliation.html</a:t>
            </a:r>
            <a:r>
              <a:rPr lang="en-US" dirty="0" smtClean="0"/>
              <a:t> </a:t>
            </a:r>
          </a:p>
          <a:p>
            <a:r>
              <a:rPr lang="en-US" dirty="0" smtClean="0"/>
              <a:t>Antitrust and </a:t>
            </a:r>
            <a:r>
              <a:rPr lang="en-US" dirty="0"/>
              <a:t>Competition </a:t>
            </a:r>
            <a:r>
              <a:rPr lang="en-US" dirty="0" smtClean="0"/>
              <a:t>Policy</a:t>
            </a:r>
          </a:p>
          <a:p>
            <a:pPr lvl="1"/>
            <a:r>
              <a:rPr lang="en-US" dirty="0" smtClean="0">
                <a:hlinkClick r:id="rId5"/>
              </a:rPr>
              <a:t>http</a:t>
            </a:r>
            <a:r>
              <a:rPr lang="en-US" dirty="0">
                <a:hlinkClick r:id="rId5"/>
              </a:rPr>
              <a:t>://</a:t>
            </a:r>
            <a:r>
              <a:rPr lang="en-US" dirty="0" smtClean="0">
                <a:hlinkClick r:id="rId5"/>
              </a:rPr>
              <a:t>standards.ieee.org/resources/antitrust-guidelines.pdf</a:t>
            </a:r>
            <a:r>
              <a:rPr lang="en-US" dirty="0" smtClean="0"/>
              <a:t>  </a:t>
            </a:r>
            <a:endParaRPr lang="en-US" dirty="0" smtClean="0">
              <a:hlinkClick r:id="rId6"/>
            </a:endParaRPr>
          </a:p>
          <a:p>
            <a:r>
              <a:rPr lang="en-US" dirty="0" smtClean="0"/>
              <a:t>Letter of Assurance Form</a:t>
            </a:r>
          </a:p>
          <a:p>
            <a:pPr lvl="1"/>
            <a:r>
              <a:rPr lang="en-US" dirty="0" smtClean="0">
                <a:hlinkClick r:id="rId7"/>
              </a:rPr>
              <a:t>http</a:t>
            </a:r>
            <a:r>
              <a:rPr lang="en-US" dirty="0">
                <a:hlinkClick r:id="rId7"/>
              </a:rPr>
              <a:t>://</a:t>
            </a:r>
            <a:r>
              <a:rPr lang="en-US" dirty="0" smtClean="0">
                <a:hlinkClick r:id="rId7"/>
              </a:rPr>
              <a:t>standards.ieee.org/board/pat/loa.pdf</a:t>
            </a:r>
            <a:r>
              <a:rPr lang="en-US" dirty="0" smtClean="0"/>
              <a:t>   </a:t>
            </a:r>
            <a:endParaRPr lang="en-US" dirty="0" smtClean="0">
              <a:hlinkClick r:id="rId6"/>
            </a:endParaRPr>
          </a:p>
          <a:p>
            <a:r>
              <a:rPr lang="en-US" dirty="0" smtClean="0"/>
              <a:t>IEEE-SA Patent Committee FAQ &amp; Patent slides</a:t>
            </a:r>
          </a:p>
          <a:p>
            <a:pPr lvl="1"/>
            <a:r>
              <a:rPr lang="en-US" dirty="0" smtClean="0">
                <a:hlinkClick r:id="rId8"/>
              </a:rPr>
              <a:t>http</a:t>
            </a:r>
            <a:r>
              <a:rPr lang="en-US" dirty="0">
                <a:hlinkClick r:id="rId8"/>
              </a:rPr>
              <a:t>://</a:t>
            </a:r>
            <a:r>
              <a:rPr lang="en-US" dirty="0" smtClean="0">
                <a:hlinkClick r:id="rId8"/>
              </a:rPr>
              <a:t>standards.ieee.org/board/pat/faq.pdf</a:t>
            </a:r>
            <a:r>
              <a:rPr lang="en-US" dirty="0" smtClean="0"/>
              <a:t> and </a:t>
            </a:r>
            <a:r>
              <a:rPr lang="en-US" dirty="0" smtClean="0">
                <a:hlinkClick r:id="rId6"/>
              </a:rPr>
              <a:t>http</a:t>
            </a:r>
            <a:r>
              <a:rPr lang="en-US" dirty="0">
                <a:hlinkClick r:id="rId6"/>
              </a:rPr>
              <a:t>://</a:t>
            </a:r>
            <a:r>
              <a:rPr lang="en-US" dirty="0" smtClean="0">
                <a:hlinkClick r:id="rId6"/>
              </a:rPr>
              <a:t>standards.ieee.org/board/pat/pat-slideset.ppt</a:t>
            </a:r>
            <a:r>
              <a:rPr lang="en-US" dirty="0" smtClean="0"/>
              <a:t> </a:t>
            </a:r>
            <a:endParaRPr lang="en-US" dirty="0"/>
          </a:p>
          <a:p>
            <a:pPr>
              <a:buNone/>
            </a:pPr>
            <a:endParaRPr lang="en-GB" sz="1200" dirty="0" smtClean="0"/>
          </a:p>
        </p:txBody>
      </p:sp>
      <p:sp>
        <p:nvSpPr>
          <p:cNvPr id="4" name="Date Placeholder 3"/>
          <p:cNvSpPr>
            <a:spLocks noGrp="1"/>
          </p:cNvSpPr>
          <p:nvPr>
            <p:ph type="dt" sz="half" idx="10"/>
          </p:nvPr>
        </p:nvSpPr>
        <p:spPr/>
        <p:txBody>
          <a:bodyPr/>
          <a:lstStyle/>
          <a:p>
            <a:pPr>
              <a:defRPr/>
            </a:pPr>
            <a:r>
              <a:rPr lang="en-US" smtClean="0"/>
              <a:t>July 2015</a:t>
            </a:r>
            <a:endParaRPr lang="en-US" dirty="0"/>
          </a:p>
        </p:txBody>
      </p:sp>
      <p:sp>
        <p:nvSpPr>
          <p:cNvPr id="5" name="Footer Placeholder 4"/>
          <p:cNvSpPr>
            <a:spLocks noGrp="1"/>
          </p:cNvSpPr>
          <p:nvPr>
            <p:ph type="ftr" sz="quarter" idx="11"/>
          </p:nvPr>
        </p:nvSpPr>
        <p:spPr/>
        <p:txBody>
          <a:bodyPr/>
          <a:lstStyle/>
          <a:p>
            <a:pPr>
              <a:defRPr/>
            </a:pPr>
            <a:r>
              <a:rPr lang="en-US" smtClean="0"/>
              <a:t>D. Stanley HP-Aruba Networks</a:t>
            </a:r>
            <a:endParaRPr lang="en-US"/>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28879</TotalTime>
  <Words>1709</Words>
  <Application>Microsoft Office PowerPoint</Application>
  <PresentationFormat>On-screen Show (4:3)</PresentationFormat>
  <Paragraphs>296</Paragraphs>
  <Slides>21</Slides>
  <Notes>21</Notes>
  <HiddenSlides>0</HiddenSlides>
  <MMClips>0</MMClips>
  <ScaleCrop>false</ScaleCrop>
  <HeadingPairs>
    <vt:vector size="6" baseType="variant">
      <vt:variant>
        <vt:lpstr>Theme</vt:lpstr>
      </vt:variant>
      <vt:variant>
        <vt:i4>1</vt:i4>
      </vt:variant>
      <vt:variant>
        <vt:lpstr>Embedded OLE Servers</vt:lpstr>
      </vt:variant>
      <vt:variant>
        <vt:i4>1</vt:i4>
      </vt:variant>
      <vt:variant>
        <vt:lpstr>Slide Titles</vt:lpstr>
      </vt:variant>
      <vt:variant>
        <vt:i4>21</vt:i4>
      </vt:variant>
    </vt:vector>
  </HeadingPairs>
  <TitlesOfParts>
    <vt:vector size="23" baseType="lpstr">
      <vt:lpstr>802-11-Submission</vt:lpstr>
      <vt:lpstr>Microsoft Word 97 - 2003 Document</vt:lpstr>
      <vt:lpstr>2nd  Vice Chair Report July 2015</vt:lpstr>
      <vt:lpstr>Abstract</vt:lpstr>
      <vt:lpstr>Monday–  802.11 Opening Plenary</vt:lpstr>
      <vt:lpstr>Participants, Patents, and Duty to Inform</vt:lpstr>
      <vt:lpstr>Patent Related Links</vt:lpstr>
      <vt:lpstr>Call for Potentially Essential Patents</vt:lpstr>
      <vt:lpstr>Other Guidelines for IEEE WG Meetings</vt:lpstr>
      <vt:lpstr>PowerPoint Presentation</vt:lpstr>
      <vt:lpstr>IEEE-SA policy documents</vt:lpstr>
      <vt:lpstr>Current IEEE-SA Rule documents</vt:lpstr>
      <vt:lpstr>Current IEEE 802, 802.11 rules documents </vt:lpstr>
      <vt:lpstr>Known proposed IEEE 802 EC Rule Changes</vt:lpstr>
      <vt:lpstr>LMSC WG P&amp;P Changes</vt:lpstr>
      <vt:lpstr>IEEE 802.11 OM Status and changes</vt:lpstr>
      <vt:lpstr>Email Reflectors</vt:lpstr>
      <vt:lpstr>IEEE 802-ALL EMAIL List Server</vt:lpstr>
      <vt:lpstr>Reminder for Posting Documents</vt:lpstr>
      <vt:lpstr>Wednesday –  802.11 Mid-Week Plenary</vt:lpstr>
      <vt:lpstr>IEEE 802.11 OM Status and changes</vt:lpstr>
      <vt:lpstr>Friday –  802.11 Closing Plenary</vt:lpstr>
      <vt:lpstr>IEEE 802.11 OM Status and changes</vt:lpstr>
    </vt:vector>
  </TitlesOfParts>
  <Company>Aruba Networks</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2nd Vice Chair Report</dc:title>
  <dc:subject>11-15/-223r0</dc:subject>
  <dc:creator>dstanley@arubanetworks.com</dc:creator>
  <cp:keywords>March 2015</cp:keywords>
  <dc:description>Dorothy Stanley (Aruba Networks)</dc:description>
  <cp:lastModifiedBy>Dorothy Stanley</cp:lastModifiedBy>
  <cp:revision>153</cp:revision>
  <cp:lastPrinted>2014-04-08T14:44:21Z</cp:lastPrinted>
  <dcterms:created xsi:type="dcterms:W3CDTF">2012-03-12T21:29:33Z</dcterms:created>
  <dcterms:modified xsi:type="dcterms:W3CDTF">2015-07-12T02:47:44Z</dcterms:modified>
</cp:coreProperties>
</file>