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48" r:id="rId5"/>
    <p:sldId id="2360" r:id="rId6"/>
    <p:sldId id="2352" r:id="rId7"/>
    <p:sldId id="2350" r:id="rId8"/>
    <p:sldId id="2313" r:id="rId9"/>
    <p:sldId id="2355" r:id="rId10"/>
    <p:sldId id="2349" r:id="rId11"/>
    <p:sldId id="2358" r:id="rId12"/>
    <p:sldId id="2322" r:id="rId13"/>
    <p:sldId id="2288" r:id="rId14"/>
    <p:sldId id="2345" r:id="rId15"/>
    <p:sldId id="2353" r:id="rId16"/>
    <p:sldId id="2354" r:id="rId17"/>
    <p:sldId id="2359" r:id="rId18"/>
    <p:sldId id="2361" r:id="rId19"/>
    <p:sldId id="2362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93" d="100"/>
          <a:sy n="93" d="100"/>
        </p:scale>
        <p:origin x="-1182" y="-13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802.11-15/0745r0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802.11-15/0745r0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802.11-15/0745r0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(HP-Aruba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802.11-15/0745r0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2015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802.11-15/0745r0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May 2015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(HP-Aruba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802.11-15/0745r0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802.11-15/0745r0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802.11-15/0745r0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802.11-15/0745r0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(HP-Aruba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May 2015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(HP-Aruba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802.11-15/0745r0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802.11-15/0745r0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802.11-15/0745r0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802.11-15/0745r0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32-05-00ax-spec-framework.docx" TargetMode="External"/><Relationship Id="rId7" Type="http://schemas.openxmlformats.org/officeDocument/2006/relationships/hyperlink" Target="https://mentor.ieee.org/802.11/dcn/14/11-14-1009-02-00ax-proposed-802-11ax-functional-requirements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882-04-00ax-tgax-channel-model-document.docx" TargetMode="External"/><Relationship Id="rId5" Type="http://schemas.openxmlformats.org/officeDocument/2006/relationships/hyperlink" Target="https://mentor.ieee.org/802.11/dcn/14/11-14-0980-12-00ax-simulation-scenarios.docx" TargetMode="External"/><Relationship Id="rId4" Type="http://schemas.openxmlformats.org/officeDocument/2006/relationships/hyperlink" Target="https://mentor.ieee.org/802.11/dcn/14/11-14-0571-09-00ax-evaluation-methodology.docx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93-02-0arc-802-11-as-a-componen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540-01-0arc-updates-to-revmc-5-1-5.docx" TargetMode="External"/><Relationship Id="rId5" Type="http://schemas.openxmlformats.org/officeDocument/2006/relationships/hyperlink" Target="https://mentor.ieee.org/802.11/dcn/15/11-15-0540-00-0arc-updates-to-revmc-5-1-5.docx" TargetMode="External"/><Relationship Id="rId4" Type="http://schemas.openxmlformats.org/officeDocument/2006/relationships/hyperlink" Target="https://mentor.ieee.org/802.11/dcn/15/11-15-0355-02-0arc-mib-truthvalue-usage-patterns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eee802.org/1/files/public/docs2015/cn-yizhou-qbg-ext-for-nvo3-csd-v03.pdf" TargetMode="External"/><Relationship Id="rId13" Type="http://schemas.openxmlformats.org/officeDocument/2006/relationships/hyperlink" Target="https://mentor.ieee.org/802.11/dcn/15/11-15-0030-08-0ngp-ngp-par-draft.docx" TargetMode="External"/><Relationship Id="rId18" Type="http://schemas.openxmlformats.org/officeDocument/2006/relationships/hyperlink" Target="https://mentor.ieee.org/802.15/dcn/15/15-15-0406-00-0009-5c-changes.doc" TargetMode="External"/><Relationship Id="rId3" Type="http://schemas.openxmlformats.org/officeDocument/2006/relationships/hyperlink" Target="http://ieee802.org/1/files/public/docs2015/new-P802-1CM-draft-PAR-0515-v02.pdf" TargetMode="External"/><Relationship Id="rId21" Type="http://schemas.openxmlformats.org/officeDocument/2006/relationships/hyperlink" Target="https://mentor.ieee.org/802.24/dcn/15/24-15-0003-00-0000-iot-scope-form.docx" TargetMode="External"/><Relationship Id="rId7" Type="http://schemas.openxmlformats.org/officeDocument/2006/relationships/hyperlink" Target="http://ieee802.org/1/files/public/docs2015/cn-thaler-Qcn-draft-PAR.pdf" TargetMode="External"/><Relationship Id="rId12" Type="http://schemas.openxmlformats.org/officeDocument/2006/relationships/hyperlink" Target="http://www.ieee802.org/3/25GBASET/draft_P802.3bq_modified_CSD.pdf" TargetMode="External"/><Relationship Id="rId17" Type="http://schemas.openxmlformats.org/officeDocument/2006/relationships/hyperlink" Target="https://mentor.ieee.org/802.15/dcn/15/15-15-0464-00-0009-p802-15-9-par-detail-draft-change-2015-05.pdf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https://mentor.ieee.org/802.15/dcn/15/15-15-0332-00-0000-15-3r1-draft-csd.docx" TargetMode="External"/><Relationship Id="rId20" Type="http://schemas.openxmlformats.org/officeDocument/2006/relationships/hyperlink" Target="https://mentor.ieee.org/802.19/dcn/15/19-15-0029-05-0CUB-draft-cub-csd.doc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802.org/1/files/public/docs2015/cl-draft-Qcl-csd-0615-v1.docx" TargetMode="External"/><Relationship Id="rId11" Type="http://schemas.openxmlformats.org/officeDocument/2006/relationships/hyperlink" Target="http://www.ieee802.org/3/25GBASET/draft_P802.3bq_PAR_modification_300115.pdf" TargetMode="External"/><Relationship Id="rId5" Type="http://schemas.openxmlformats.org/officeDocument/2006/relationships/hyperlink" Target="http://www.ieee802.org/1/files/public/docs2015/cl-draft-1Q-YANG-par-0615-v02.pdf" TargetMode="External"/><Relationship Id="rId15" Type="http://schemas.openxmlformats.org/officeDocument/2006/relationships/hyperlink" Target="https://mentor.ieee.org/802.15/dcn/15/15-15-0324-00-0000-p802-15-3-revision-par-detail-draft.pdf" TargetMode="External"/><Relationship Id="rId23" Type="http://schemas.openxmlformats.org/officeDocument/2006/relationships/hyperlink" Target="https://mentor.ieee.org/privecsg/dcn/15/privecsg-15-0004-04-0000-privacy-recommendation-par-csd-proposal.pptx" TargetMode="External"/><Relationship Id="rId10" Type="http://schemas.openxmlformats.org/officeDocument/2006/relationships/hyperlink" Target="http://www.ieee802.org/1/files/public/docs2015/ck-draft-Xck-csd-0615-v1.docx" TargetMode="External"/><Relationship Id="rId19" Type="http://schemas.openxmlformats.org/officeDocument/2006/relationships/hyperlink" Target="http://grouper.ieee.org/groups/802/PARs/2015_07/P802_19_1a_PAR_Detail.pdf" TargetMode="External"/><Relationship Id="rId4" Type="http://schemas.openxmlformats.org/officeDocument/2006/relationships/hyperlink" Target="http://ieee802.org/1/files/public/docs2015/new-P802-1CM-draft-CSD-0515-v02.pdf" TargetMode="External"/><Relationship Id="rId9" Type="http://schemas.openxmlformats.org/officeDocument/2006/relationships/hyperlink" Target="http://www.ieee802.org/1/files/public/docs2015/ck-draft-1X-YANG-par-0615-v02.pdf" TargetMode="External"/><Relationship Id="rId14" Type="http://schemas.openxmlformats.org/officeDocument/2006/relationships/hyperlink" Target="https://mentor.ieee.org/802.11/dcn/15/11-15-0262-04-0ngp-csd-working-draft.docx" TargetMode="External"/><Relationship Id="rId22" Type="http://schemas.openxmlformats.org/officeDocument/2006/relationships/hyperlink" Target="https://mentor.ieee.org/privecsg/dcn/15/privecsg-15-0006-01-ecsg-privacy-recommendation-par-proposal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2015-07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2015-07-11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295516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July 2015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4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May 2015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err="1" smtClean="0"/>
              <a:t>TGmc</a:t>
            </a:r>
            <a:r>
              <a:rPr lang="en-US" altLang="ja-JP" dirty="0" smtClean="0"/>
              <a:t> acting as a </a:t>
            </a:r>
            <a:r>
              <a:rPr lang="en-US" dirty="0"/>
              <a:t>sponsor Ballot Resolution Committee (BRC</a:t>
            </a:r>
            <a:r>
              <a:rPr lang="en-US" dirty="0" smtClean="0"/>
              <a:t>) </a:t>
            </a:r>
          </a:p>
          <a:p>
            <a:pPr lvl="1">
              <a:defRPr/>
            </a:pPr>
            <a:r>
              <a:rPr lang="en-US" altLang="ja-JP" dirty="0" smtClean="0"/>
              <a:t>1899 comments received (initial SB, 89% approval) on P802.11REVmc D4.0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/>
              <a:t>Three teleconferences and a Portland face-to-face (with teleconference facilities) held: comment resolution</a:t>
            </a:r>
          </a:p>
          <a:p>
            <a:pPr>
              <a:defRPr/>
            </a:pPr>
            <a:r>
              <a:rPr lang="en-US" altLang="ja-JP" dirty="0" smtClean="0"/>
              <a:t>Goal </a:t>
            </a:r>
            <a:r>
              <a:rPr lang="en-US" altLang="ja-JP" dirty="0"/>
              <a:t>for </a:t>
            </a:r>
            <a:r>
              <a:rPr lang="en-US" altLang="ja-JP" dirty="0" smtClean="0"/>
              <a:t>July Meeting: </a:t>
            </a:r>
          </a:p>
          <a:p>
            <a:pPr lvl="1">
              <a:defRPr/>
            </a:pPr>
            <a:r>
              <a:rPr lang="en-US" altLang="ja-JP" dirty="0"/>
              <a:t>C</a:t>
            </a:r>
            <a:r>
              <a:rPr lang="en-US" altLang="ja-JP" dirty="0" smtClean="0"/>
              <a:t>omment resolution, agenda in 11-15-0726</a:t>
            </a:r>
          </a:p>
          <a:p>
            <a:pPr lvl="1">
              <a:defRPr/>
            </a:pPr>
            <a:r>
              <a:rPr lang="en-US" altLang="ja-JP" dirty="0" smtClean="0"/>
              <a:t>Schedule additional meetings, review schedule</a:t>
            </a: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July 2015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HP-Aruba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11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altLang="ja-JP" sz="3600" dirty="0" smtClean="0"/>
              <a:t>Jul</a:t>
            </a:r>
            <a:r>
              <a:rPr lang="en-US" sz="3600" dirty="0" smtClean="0"/>
              <a:t>y</a:t>
            </a:r>
            <a:r>
              <a:rPr sz="3600" dirty="0" smtClean="0"/>
              <a:t> 201</a:t>
            </a:r>
            <a:r>
              <a:rPr lang="en-US" sz="3600" dirty="0" smtClean="0"/>
              <a:t>5</a:t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Since May 2015 meeting:</a:t>
            </a:r>
          </a:p>
          <a:p>
            <a:pPr lvl="1"/>
            <a:r>
              <a:rPr lang="en-US" sz="1800" dirty="0"/>
              <a:t>Continue to address comments received from LB211</a:t>
            </a:r>
          </a:p>
          <a:p>
            <a:pPr lvl="1"/>
            <a:r>
              <a:rPr lang="en-US" altLang="ko-KR" sz="1800" dirty="0">
                <a:ea typeface="Times New Roman"/>
                <a:cs typeface="Times New Roman"/>
                <a:sym typeface="Times New Roman"/>
              </a:rPr>
              <a:t>Total 107 comments received in LB211: 73 editorial comments, 34 technical comments </a:t>
            </a:r>
            <a:endParaRPr lang="en-US" sz="1800" dirty="0"/>
          </a:p>
          <a:p>
            <a:pPr lvl="1"/>
            <a:r>
              <a:rPr lang="en-US" altLang="ko-KR" sz="1800" dirty="0">
                <a:ea typeface="Times New Roman"/>
                <a:cs typeface="Times New Roman"/>
                <a:sym typeface="Times New Roman"/>
              </a:rPr>
              <a:t>Except for 4 comments related with an intellectual property (IP), all other comments received from LB211 have been resolved </a:t>
            </a:r>
          </a:p>
          <a:p>
            <a:pPr lvl="1"/>
            <a:r>
              <a:rPr lang="en-US" altLang="ko-KR" sz="1800" dirty="0">
                <a:ea typeface="Times New Roman"/>
                <a:cs typeface="Times New Roman"/>
                <a:sym typeface="Times New Roman"/>
              </a:rPr>
              <a:t>And, there were no technical submissions to address the IP related comments</a:t>
            </a:r>
            <a:endParaRPr lang="en-US" sz="1800" dirty="0"/>
          </a:p>
          <a:p>
            <a:pPr lvl="0"/>
            <a:r>
              <a:rPr lang="en-US" sz="2000" dirty="0"/>
              <a:t>Goals for July 2015 Meeting:</a:t>
            </a:r>
          </a:p>
          <a:p>
            <a:pPr lvl="1"/>
            <a:r>
              <a:rPr lang="en-US" altLang="ko-KR" sz="1800" dirty="0">
                <a:ea typeface="Times New Roman"/>
                <a:cs typeface="Times New Roman"/>
                <a:sym typeface="Times New Roman"/>
              </a:rPr>
              <a:t>Resolve 4 remaining comments (CID 7001, 7002, 7003 and </a:t>
            </a:r>
            <a:r>
              <a:rPr lang="en-US" altLang="ko-KR" sz="1800" dirty="0" smtClean="0">
                <a:ea typeface="Times New Roman"/>
                <a:cs typeface="Times New Roman"/>
                <a:sym typeface="Times New Roman"/>
              </a:rPr>
              <a:t>7012)</a:t>
            </a:r>
          </a:p>
          <a:p>
            <a:pPr lvl="1"/>
            <a:r>
              <a:rPr lang="en-US" sz="1800" dirty="0" smtClean="0">
                <a:ea typeface="Times New Roman"/>
                <a:cs typeface="Times New Roman"/>
                <a:sym typeface="Times New Roman"/>
              </a:rPr>
              <a:t>Approve </a:t>
            </a:r>
            <a:r>
              <a:rPr lang="en-US" sz="1800" dirty="0">
                <a:ea typeface="Times New Roman"/>
                <a:cs typeface="Times New Roman"/>
                <a:sym typeface="Times New Roman"/>
              </a:rPr>
              <a:t>comment resolution of the comments received from LB 211 and </a:t>
            </a:r>
            <a:r>
              <a:rPr lang="en-US" altLang="ko-KR" sz="1800" dirty="0">
                <a:ea typeface="Times New Roman"/>
                <a:cs typeface="Times New Roman"/>
                <a:sym typeface="Times New Roman"/>
              </a:rPr>
              <a:t>move to forward WG Recirculation LB with an unchanged draft (</a:t>
            </a:r>
            <a:r>
              <a:rPr lang="en-US" altLang="ko-KR" sz="1800" dirty="0" smtClean="0">
                <a:ea typeface="Times New Roman"/>
                <a:cs typeface="Times New Roman"/>
                <a:sym typeface="Times New Roman"/>
              </a:rPr>
              <a:t>D5.0)</a:t>
            </a:r>
          </a:p>
          <a:p>
            <a:pPr lvl="1"/>
            <a:r>
              <a:rPr lang="en-US" altLang="ko-KR" sz="1800" dirty="0" smtClean="0">
                <a:ea typeface="Times New Roman"/>
                <a:cs typeface="Times New Roman"/>
                <a:sym typeface="Times New Roman"/>
              </a:rPr>
              <a:t>Go </a:t>
            </a:r>
            <a:r>
              <a:rPr lang="en-US" altLang="ko-KR" sz="1800" dirty="0">
                <a:ea typeface="Times New Roman"/>
                <a:cs typeface="Times New Roman"/>
                <a:sym typeface="Times New Roman"/>
              </a:rPr>
              <a:t>to a sponsor ballot after July meeting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July</a:t>
            </a:r>
            <a:r>
              <a:rPr lang="en-US" altLang="en-US" dirty="0" smtClean="0"/>
              <a:t> 2015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July 2015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HP-Aruba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dirty="0"/>
              <a:t>Approve minutes of past meeting and teleconference</a:t>
            </a:r>
          </a:p>
          <a:p>
            <a:pPr lvl="1"/>
            <a:r>
              <a:rPr lang="en-US" altLang="ja-JP" dirty="0"/>
              <a:t>Comment resolution of WG </a:t>
            </a:r>
            <a:r>
              <a:rPr lang="en-US" altLang="ja-JP" dirty="0" err="1"/>
              <a:t>Recirc</a:t>
            </a:r>
            <a:r>
              <a:rPr lang="en-US" altLang="ja-JP" dirty="0"/>
              <a:t> LB 213</a:t>
            </a:r>
          </a:p>
          <a:p>
            <a:pPr lvl="1"/>
            <a:r>
              <a:rPr lang="en-US" altLang="ja-JP" dirty="0"/>
              <a:t>Approve to forward the draft to Sponsor </a:t>
            </a:r>
            <a:r>
              <a:rPr lang="en-US" altLang="ja-JP" dirty="0" smtClean="0"/>
              <a:t>Ballot </a:t>
            </a:r>
            <a:endParaRPr lang="en-US" altLang="ja-JP" dirty="0"/>
          </a:p>
          <a:p>
            <a:pPr lvl="1"/>
            <a:r>
              <a:rPr lang="en-US" altLang="ja-JP" dirty="0"/>
              <a:t>Approve Timeline</a:t>
            </a:r>
          </a:p>
          <a:p>
            <a:pPr lvl="1"/>
            <a:r>
              <a:rPr lang="en-US" altLang="ja-JP" dirty="0"/>
              <a:t>Approve Teleconference schedule</a:t>
            </a:r>
          </a:p>
          <a:p>
            <a:pPr lvl="1"/>
            <a:r>
              <a:rPr lang="en-US" altLang="ja-JP" dirty="0"/>
              <a:t>Approve Plan for  </a:t>
            </a:r>
            <a:r>
              <a:rPr lang="en-US" altLang="ja-JP" dirty="0" smtClean="0"/>
              <a:t>September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</a:t>
            </a:r>
            <a:r>
              <a:rPr lang="en-US" dirty="0" smtClean="0"/>
              <a:t>Jul</a:t>
            </a:r>
            <a:r>
              <a:rPr lang="en-US" dirty="0" smtClean="0"/>
              <a:t>y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r>
              <a:rPr lang="en-US" dirty="0" err="1"/>
              <a:t>Jiamin</a:t>
            </a:r>
            <a:r>
              <a:rPr lang="en-US" dirty="0"/>
              <a:t> </a:t>
            </a:r>
            <a:r>
              <a:rPr lang="en-US" dirty="0" smtClean="0"/>
              <a:t>Chen (Vice chair) </a:t>
            </a:r>
            <a:r>
              <a:rPr lang="en-US" dirty="0"/>
              <a:t>to chair this </a:t>
            </a:r>
            <a:r>
              <a:rPr lang="en-US" dirty="0" smtClean="0"/>
              <a:t>session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altLang="zh-CN" dirty="0" smtClean="0"/>
              <a:t>Create </a:t>
            </a:r>
            <a:r>
              <a:rPr lang="en-US" altLang="zh-CN" dirty="0"/>
              <a:t>merged baseline technical draft for 45 GHz for Comment Collecting after July meeting</a:t>
            </a:r>
          </a:p>
          <a:p>
            <a:endParaRPr lang="en-US" altLang="zh-CN" dirty="0"/>
          </a:p>
          <a:p>
            <a:r>
              <a:rPr lang="en-US" altLang="zh-CN" dirty="0"/>
              <a:t>Open up a position of sub-editor for 45GHz and election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altLang="ja-JP" dirty="0" smtClean="0"/>
              <a:t>Jul</a:t>
            </a:r>
            <a:r>
              <a:rPr lang="en-US" dirty="0" smtClean="0"/>
              <a:t>y 2015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4572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May meeting, 11ak Draft D1.1 has been posted, 3 teleconferences were held, and a 2 day ad hoc meeting was held in Santa Clara, California to work on resolution of comments from LB 212.</a:t>
            </a:r>
          </a:p>
          <a:p>
            <a:pPr marL="609600" indent="-609600"/>
            <a:r>
              <a:rPr lang="en-US" dirty="0"/>
              <a:t>July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more comments from WG LB #212 and any other issues on P802.11ak Draft D1.1. See 11-15/556 for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 IWK and 802.11 ARC SC Thursday morning.</a:t>
            </a:r>
          </a:p>
          <a:p>
            <a:pPr marL="609600" indent="-609600"/>
            <a:r>
              <a:rPr lang="en-US" dirty="0"/>
              <a:t>Agenda: See 11-15/0734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July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July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July 2015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208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Comment Resolutions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Draft 1.1: resolved editorial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Draft 1.2: resolved &amp; approved technical comments from March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Presentations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Use of Proxy Server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Further discussion on service identifiers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Agenda for this meeting is 11-15/0723r1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July 2015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133600"/>
            <a:ext cx="8534400" cy="41148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May 2015.</a:t>
            </a:r>
          </a:p>
          <a:p>
            <a:r>
              <a:rPr lang="en-CA" sz="2000" dirty="0"/>
              <a:t>Continue with technical presentations and Ad Hoc meetings.</a:t>
            </a:r>
          </a:p>
          <a:p>
            <a:r>
              <a:rPr lang="en-CA" sz="2000" dirty="0"/>
              <a:t>Continue to advance TG documents with emphasize on the TG Specification Framework document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https://mentor.ieee.org/802.11/dcn/15/11-15-0132-05-00ax-spec-framework.docx</a:t>
            </a:r>
            <a:r>
              <a:rPr lang="en-CA" sz="1600" dirty="0"/>
              <a:t>  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https://mentor.ieee.org/802.11/dcn/14/11-14-0571-09-00ax-evaluation-methodology.docx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5"/>
              </a:rPr>
              <a:t>https://mentor.ieee.org/802.11/dcn/14/11-14-0980-12-00ax-simulation-scenarios.docx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6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r>
              <a:rPr lang="en-US" sz="2000" dirty="0"/>
              <a:t>Agenda for this meeting is available  in document 11-15/0735r1.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802.11ay  – July 2015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(TBC)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minutes of May Interim</a:t>
            </a:r>
          </a:p>
          <a:p>
            <a:r>
              <a:rPr lang="en-CA" dirty="0"/>
              <a:t>Technical Presentations</a:t>
            </a:r>
            <a:endParaRPr lang="en-CA" sz="1800" dirty="0"/>
          </a:p>
          <a:p>
            <a:r>
              <a:rPr lang="en-US" dirty="0"/>
              <a:t>Task group documents</a:t>
            </a:r>
          </a:p>
          <a:p>
            <a:r>
              <a:rPr lang="en-US" dirty="0"/>
              <a:t>Task group chair recommendation</a:t>
            </a:r>
          </a:p>
          <a:p>
            <a:r>
              <a:rPr lang="en-US" dirty="0"/>
              <a:t>Agenda for this meeting is available in document 11-15/0718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SG </a:t>
            </a:r>
            <a:r>
              <a:rPr lang="en-US" altLang="ja-JP" dirty="0"/>
              <a:t>– </a:t>
            </a:r>
            <a:r>
              <a:rPr lang="en-US" altLang="ja-JP" dirty="0" smtClean="0"/>
              <a:t>Jul</a:t>
            </a:r>
            <a:r>
              <a:rPr lang="en-US" dirty="0" smtClean="0"/>
              <a:t>y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609600" indent="-609600"/>
            <a:r>
              <a:rPr lang="en-US" dirty="0"/>
              <a:t>Current status:</a:t>
            </a:r>
          </a:p>
          <a:p>
            <a:pPr marL="1009650" lvl="1" indent="-609600"/>
            <a:r>
              <a:rPr lang="en-US" dirty="0"/>
              <a:t>During the May meeting the WG approved the PAR and CSD for review and feedback by other WGs and the IEEE EC.</a:t>
            </a:r>
          </a:p>
          <a:p>
            <a:pPr marL="609600" indent="-609600"/>
            <a:r>
              <a:rPr lang="en-US" dirty="0" smtClean="0"/>
              <a:t>July </a:t>
            </a:r>
            <a:r>
              <a:rPr lang="en-US" dirty="0"/>
              <a:t>Goals:</a:t>
            </a:r>
          </a:p>
          <a:p>
            <a:pPr marL="1009650" lvl="1" indent="-609600"/>
            <a:r>
              <a:rPr lang="en-US" dirty="0"/>
              <a:t>Review and resolve WGs and EC feedback on draft PAR and CSD.</a:t>
            </a:r>
          </a:p>
          <a:p>
            <a:pPr marL="1009650" lvl="1" indent="-609600"/>
            <a:r>
              <a:rPr lang="en-US" dirty="0"/>
              <a:t>Approve modified PAR and CSD by the WG.</a:t>
            </a:r>
          </a:p>
          <a:p>
            <a:pPr marL="1009650" lvl="1" indent="-609600"/>
            <a:r>
              <a:rPr lang="en-US" dirty="0"/>
              <a:t>Presentations on use cases, simulation and performance analysis moving towards the solution domain.</a:t>
            </a:r>
          </a:p>
          <a:p>
            <a:pPr marL="609600" indent="-609600"/>
            <a:r>
              <a:rPr lang="en-US" dirty="0" smtClean="0"/>
              <a:t>Agenda</a:t>
            </a:r>
            <a:r>
              <a:rPr lang="en-US" dirty="0"/>
              <a:t>: See 11-15/752.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July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SG </a:t>
            </a:r>
            <a:r>
              <a:rPr lang="en-US" altLang="ja-JP" dirty="0"/>
              <a:t>– </a:t>
            </a:r>
            <a:r>
              <a:rPr lang="en-US" altLang="ja-JP" dirty="0" smtClean="0"/>
              <a:t>Jul</a:t>
            </a:r>
            <a:r>
              <a:rPr lang="en-US" dirty="0" smtClean="0"/>
              <a:t>y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July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464311"/>
              </p:ext>
            </p:extLst>
          </p:nvPr>
        </p:nvGraphicFramePr>
        <p:xfrm>
          <a:off x="609600" y="3048000"/>
          <a:ext cx="7620000" cy="29725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MON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TUE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WED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THU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FRI</a:t>
                      </a:r>
                      <a:endParaRPr lang="en-US" sz="16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AM1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NGP</a:t>
                      </a:r>
                      <a:endParaRPr lang="en-US" sz="16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AM2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/>
                        <a:t>WG mid week plenary</a:t>
                      </a:r>
                      <a:r>
                        <a:rPr lang="en-US" sz="900" baseline="0" dirty="0" smtClean="0"/>
                        <a:t> – </a:t>
                      </a:r>
                      <a:r>
                        <a:rPr lang="en-US" sz="900" dirty="0" smtClean="0"/>
                        <a:t>approve </a:t>
                      </a:r>
                      <a:r>
                        <a:rPr lang="en-US" sz="900" baseline="0" dirty="0" smtClean="0"/>
                        <a:t>modified PAR and CSD</a:t>
                      </a:r>
                      <a:endParaRPr lang="en-US" sz="9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PM1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NGP</a:t>
                      </a:r>
                    </a:p>
                    <a:p>
                      <a:pPr algn="ctr"/>
                      <a:r>
                        <a:rPr lang="en-US" sz="900" dirty="0" smtClean="0"/>
                        <a:t>Review</a:t>
                      </a:r>
                      <a:r>
                        <a:rPr lang="en-US" sz="900" baseline="0" dirty="0" smtClean="0"/>
                        <a:t> and resolve any available EC and WGs feedback</a:t>
                      </a:r>
                      <a:endParaRPr lang="en-US" sz="9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PM2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EVE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NGP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Review</a:t>
                      </a:r>
                      <a:r>
                        <a:rPr lang="en-US" sz="900" baseline="0" dirty="0" smtClean="0"/>
                        <a:t> and resolve EC and WGs feedback</a:t>
                      </a:r>
                      <a:endParaRPr lang="en-US" sz="900" dirty="0" smtClean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1600" y="2286000"/>
            <a:ext cx="63035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NGP SG Plan for the week: PAR and CSD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6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July 2015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NGP (Next Generation Positioning Study Group)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July 2015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HP-Aruba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MDR Status</a:t>
            </a:r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July 2015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342900" lvl="2" indent="-342900">
              <a:lnSpc>
                <a:spcPct val="80000"/>
              </a:lnSpc>
            </a:pPr>
            <a:r>
              <a:rPr lang="en-US" altLang="en-US" sz="2400" b="1" dirty="0"/>
              <a:t>802.11 as a component </a:t>
            </a:r>
            <a:r>
              <a:rPr lang="en-US" altLang="en-US" sz="2400" dirty="0"/>
              <a:t>- </a:t>
            </a:r>
            <a:r>
              <a:rPr lang="en-US" altLang="en-US" sz="2400" b="1" i="1" dirty="0">
                <a:solidFill>
                  <a:srgbClr val="FF0000"/>
                </a:solidFill>
              </a:rPr>
              <a:t>TUTORIAL TONIGHT</a:t>
            </a:r>
            <a:r>
              <a:rPr lang="en-US" altLang="en-US" sz="2400" dirty="0">
                <a:solidFill>
                  <a:srgbClr val="FF0000"/>
                </a:solidFill>
              </a:rPr>
              <a:t>  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Can/should implementations use 802.11 as a “plug in”: </a:t>
            </a:r>
            <a:r>
              <a:rPr lang="en-US" altLang="en-US" dirty="0">
                <a:hlinkClick r:id="rId3"/>
              </a:rPr>
              <a:t>11-15-0593-02-0arc-802-11-as-a-component.ppt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>
                <a:ea typeface="MS PGothic" pitchFamily="34" charset="-128"/>
              </a:rPr>
              <a:t>MIB attributes Design Pattern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ea typeface="MS PGothic" pitchFamily="34" charset="-128"/>
              </a:rPr>
              <a:t>Nearly complete. Start to get feedback/give guidance to upcoming amendments (</a:t>
            </a:r>
            <a:r>
              <a:rPr lang="en-US" altLang="en-US" dirty="0" err="1">
                <a:ea typeface="MS PGothic" pitchFamily="34" charset="-128"/>
              </a:rPr>
              <a:t>ai</a:t>
            </a:r>
            <a:r>
              <a:rPr lang="en-US" altLang="en-US" dirty="0">
                <a:ea typeface="MS PGothic" pitchFamily="34" charset="-128"/>
              </a:rPr>
              <a:t>, ah, </a:t>
            </a:r>
            <a:r>
              <a:rPr lang="en-US" altLang="en-US" dirty="0" err="1">
                <a:ea typeface="MS PGothic" pitchFamily="34" charset="-128"/>
              </a:rPr>
              <a:t>aq</a:t>
            </a:r>
            <a:r>
              <a:rPr lang="en-US" altLang="en-US" dirty="0">
                <a:ea typeface="MS PGothic" pitchFamily="34" charset="-128"/>
              </a:rPr>
              <a:t>, </a:t>
            </a:r>
            <a:r>
              <a:rPr lang="en-US" altLang="en-US" dirty="0" err="1">
                <a:ea typeface="MS PGothic" pitchFamily="34" charset="-128"/>
              </a:rPr>
              <a:t>aj</a:t>
            </a:r>
            <a:r>
              <a:rPr lang="en-US" altLang="en-US" dirty="0">
                <a:ea typeface="MS PGothic" pitchFamily="34" charset="-128"/>
              </a:rPr>
              <a:t>, </a:t>
            </a:r>
            <a:r>
              <a:rPr lang="en-US" altLang="en-US" dirty="0" err="1">
                <a:ea typeface="MS PGothic" pitchFamily="34" charset="-128"/>
              </a:rPr>
              <a:t>ak</a:t>
            </a:r>
            <a:r>
              <a:rPr lang="en-US" altLang="en-US" dirty="0">
                <a:ea typeface="MS PGothic" pitchFamily="34" charset="-128"/>
              </a:rPr>
              <a:t>). </a:t>
            </a:r>
            <a:r>
              <a:rPr lang="en-US" altLang="en-US" dirty="0">
                <a:ea typeface="MS PGothic" pitchFamily="34" charset="-128"/>
                <a:hlinkClick r:id="rId4"/>
              </a:rPr>
              <a:t>11-15-0355-02-0arc-mib-truthvalue-usage-patterns.docx</a:t>
            </a:r>
            <a:r>
              <a:rPr lang="en-US" altLang="en-US" dirty="0">
                <a:ea typeface="MS PGothic" pitchFamily="34" charset="-128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Clause 5 (Figure 5-1, et al) architecture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Updates to 11-13/115, from May review. </a:t>
            </a:r>
            <a:r>
              <a:rPr lang="en-US" altLang="en-US" dirty="0">
                <a:hlinkClick r:id="rId5"/>
              </a:rPr>
              <a:t>11-15-0540-00-0arc-updates-to-revmc-5-1-5.docx</a:t>
            </a:r>
            <a:r>
              <a:rPr lang="en-US" altLang="en-US" dirty="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AP/DS architecture (for 802.11 </a:t>
            </a:r>
            <a:r>
              <a:rPr lang="en-US" altLang="en-US" dirty="0" err="1"/>
              <a:t>REVmc</a:t>
            </a:r>
            <a:r>
              <a:rPr lang="en-US" altLang="en-US" dirty="0"/>
              <a:t>):</a:t>
            </a:r>
            <a:r>
              <a:rPr lang="en-US" altLang="en-US" b="0" dirty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i="1" dirty="0"/>
              <a:t>An AP doesn’t have a MAC SAP?!?:  </a:t>
            </a:r>
            <a:r>
              <a:rPr lang="en-US" altLang="en-US" dirty="0">
                <a:hlinkClick r:id="rId6"/>
              </a:rPr>
              <a:t>https://mentor.ieee.org/802.11/dcn/15/11-15-0540-01-0arc-updates-to-revmc-5-1-5.docx</a:t>
            </a:r>
            <a:r>
              <a:rPr lang="en-US" altLang="en-US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Review/Discussion of 802.1AC draft and ballot comments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>
                <a:ea typeface="MS PGothic" pitchFamily="34" charset="-128"/>
              </a:rPr>
              <a:t>Joint session Thurs AM1 with </a:t>
            </a:r>
            <a:r>
              <a:rPr lang="en-US" altLang="en-US" dirty="0" err="1">
                <a:ea typeface="MS PGothic" pitchFamily="34" charset="-128"/>
              </a:rPr>
              <a:t>Tgak</a:t>
            </a:r>
            <a:r>
              <a:rPr lang="en-US" altLang="en-US" dirty="0">
                <a:ea typeface="MS PGothic" pitchFamily="34" charset="-128"/>
              </a:rPr>
              <a:t>/802.1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HP-Aruba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2015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400" dirty="0"/>
              <a:t>Review of Proposed 802 PAR documents   -- </a:t>
            </a:r>
            <a:r>
              <a:rPr lang="en-US" sz="1400" dirty="0"/>
              <a:t>Jul  12-17, Waikoloa, Hawaii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802.1CM- Standard: Time-Sensitive Networking for </a:t>
            </a:r>
            <a:r>
              <a:rPr lang="en-US" sz="1400" dirty="0" err="1"/>
              <a:t>Fronthaul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4"/>
              </a:rPr>
              <a:t>CSD</a:t>
            </a:r>
            <a:endParaRPr lang="en-US" sz="1400" dirty="0"/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802.1Qcl- Amendment, YANG Data Model, </a:t>
            </a:r>
            <a:r>
              <a:rPr lang="en-US" sz="1400" dirty="0">
                <a:hlinkClick r:id="rId5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6"/>
              </a:rPr>
              <a:t>CSD</a:t>
            </a:r>
            <a:endParaRPr lang="en-US" sz="1400" dirty="0"/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802.1Qcn- Amendment, VSI/VDP extensions for NVO3, </a:t>
            </a:r>
            <a:r>
              <a:rPr lang="en-US" sz="1400" dirty="0">
                <a:hlinkClick r:id="rId7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8"/>
              </a:rPr>
              <a:t>CSD</a:t>
            </a:r>
            <a:endParaRPr lang="en-US" sz="1400" dirty="0"/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802.1Xck- Amendment,  YANG Data Model, </a:t>
            </a:r>
            <a:r>
              <a:rPr lang="en-US" sz="1400" dirty="0">
                <a:hlinkClick r:id="rId9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10"/>
              </a:rPr>
              <a:t>CSD</a:t>
            </a:r>
            <a:endParaRPr lang="en-US" sz="1400" dirty="0"/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802.3bq- Amendment, Addition of 25GBASE, </a:t>
            </a:r>
            <a:r>
              <a:rPr lang="en-US" sz="1400" dirty="0">
                <a:hlinkClick r:id="rId11"/>
              </a:rPr>
              <a:t>PAR Modification Request</a:t>
            </a:r>
            <a:r>
              <a:rPr lang="en-US" sz="1400" dirty="0"/>
              <a:t> and </a:t>
            </a:r>
            <a:r>
              <a:rPr lang="en-US" sz="1400" dirty="0">
                <a:hlinkClick r:id="rId12"/>
              </a:rPr>
              <a:t>CSD</a:t>
            </a:r>
            <a:endParaRPr lang="en-US" sz="1400" dirty="0"/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802.11az- Amendment: Positioning Enhancements, </a:t>
            </a:r>
            <a:r>
              <a:rPr lang="en-US" sz="1400" dirty="0">
                <a:hlinkClick r:id="rId13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14"/>
              </a:rPr>
              <a:t>CSD</a:t>
            </a:r>
            <a:r>
              <a:rPr lang="en-US" sz="1400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802.15.3- Revision, </a:t>
            </a:r>
            <a:r>
              <a:rPr lang="en-US" sz="1400" dirty="0">
                <a:hlinkClick r:id="rId15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16"/>
              </a:rPr>
              <a:t>CSD</a:t>
            </a:r>
            <a:r>
              <a:rPr lang="en-US" sz="1400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802.15.9- Amendment, Recommended Practice for Transport of Key Management Protocol (KMP) Datagrams, </a:t>
            </a:r>
            <a:r>
              <a:rPr lang="en-US" sz="1400" dirty="0">
                <a:hlinkClick r:id="rId17"/>
              </a:rPr>
              <a:t>PAR Modification</a:t>
            </a:r>
            <a:r>
              <a:rPr lang="en-US" sz="1400" dirty="0"/>
              <a:t> and </a:t>
            </a:r>
            <a:r>
              <a:rPr lang="en-US" sz="1400" dirty="0">
                <a:hlinkClick r:id="rId18"/>
              </a:rPr>
              <a:t>5C</a:t>
            </a:r>
            <a:endParaRPr lang="en-US" sz="1400" dirty="0"/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 802.19.1a - Amendment, Coexistence Methods for geo-location capable devices operating under general authorization, </a:t>
            </a:r>
            <a:r>
              <a:rPr lang="en-US" sz="1400" dirty="0">
                <a:hlinkClick r:id="rId19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20"/>
              </a:rPr>
              <a:t>CSD</a:t>
            </a:r>
            <a:r>
              <a:rPr lang="en-US" sz="1400" dirty="0"/>
              <a:t>. </a:t>
            </a:r>
            <a:r>
              <a:rPr lang="en-US" sz="1400" dirty="0">
                <a:hlinkClick r:id="rId21"/>
              </a:rPr>
              <a:t> </a:t>
            </a:r>
            <a:endParaRPr lang="en-US" sz="1400" dirty="0"/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Privacy Recommendation EC Study Group - Recommended Practice, Privacy Considerations for IEEE 802 Technologies, </a:t>
            </a:r>
            <a:r>
              <a:rPr lang="en-US" sz="1400" dirty="0">
                <a:hlinkClick r:id="rId22"/>
              </a:rPr>
              <a:t>PAR (pdf)</a:t>
            </a:r>
            <a:r>
              <a:rPr lang="en-US" sz="1400" dirty="0"/>
              <a:t> and </a:t>
            </a:r>
            <a:r>
              <a:rPr lang="en-US" sz="1400" dirty="0">
                <a:hlinkClick r:id="rId23"/>
              </a:rPr>
              <a:t>PAR / CSD (</a:t>
            </a:r>
            <a:r>
              <a:rPr lang="en-US" sz="1400" dirty="0" err="1">
                <a:hlinkClick r:id="rId23"/>
              </a:rPr>
              <a:t>PPTx</a:t>
            </a:r>
            <a:r>
              <a:rPr lang="en-US" sz="1400" dirty="0">
                <a:hlinkClick r:id="rId23"/>
              </a:rPr>
              <a:t>)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400" dirty="0"/>
              <a:t>Meeting times: Monday PM2, Tuesday AM2, Thursday AM</a:t>
            </a:r>
            <a:r>
              <a:rPr lang="en-US" altLang="en-US" sz="1100" dirty="0"/>
              <a:t>2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Submission </a:t>
            </a:r>
            <a:r>
              <a:rPr lang="en-US" altLang="en-US" sz="1400" b="1" dirty="0"/>
              <a:t>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WG </a:t>
            </a:r>
            <a:r>
              <a:rPr lang="en-US" sz="1200" dirty="0"/>
              <a:t>PAR submission to 802 EC:        </a:t>
            </a:r>
            <a:r>
              <a:rPr lang="en-US" sz="1200" dirty="0" smtClean="0"/>
              <a:t>13 June </a:t>
            </a:r>
            <a:r>
              <a:rPr lang="en-US" sz="1200" dirty="0"/>
              <a:t>2015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WG PAR Submission to </a:t>
            </a:r>
            <a:r>
              <a:rPr lang="en-US" sz="1200" dirty="0" err="1"/>
              <a:t>NesCom</a:t>
            </a:r>
            <a:r>
              <a:rPr lang="en-US" sz="1200" dirty="0"/>
              <a:t>:     </a:t>
            </a:r>
            <a:r>
              <a:rPr lang="en-US" sz="1200" dirty="0" smtClean="0"/>
              <a:t>24 July </a:t>
            </a:r>
            <a:r>
              <a:rPr lang="en-US" sz="1200" dirty="0"/>
              <a:t>2015 (for </a:t>
            </a:r>
            <a:r>
              <a:rPr lang="en-US" sz="1200" dirty="0" err="1"/>
              <a:t>NesCom</a:t>
            </a:r>
            <a:r>
              <a:rPr lang="en-US" sz="1200" dirty="0"/>
              <a:t> </a:t>
            </a:r>
            <a:r>
              <a:rPr lang="en-US" sz="1200" dirty="0" smtClean="0"/>
              <a:t>Sept </a:t>
            </a:r>
            <a:r>
              <a:rPr lang="en-US" sz="1200" dirty="0"/>
              <a:t>F2F meeting)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WG PAR Submission to </a:t>
            </a:r>
            <a:r>
              <a:rPr lang="en-US" sz="1200" dirty="0" err="1"/>
              <a:t>NesCom</a:t>
            </a:r>
            <a:r>
              <a:rPr lang="en-US" sz="1200" dirty="0"/>
              <a:t>:      </a:t>
            </a:r>
            <a:r>
              <a:rPr lang="en-US" sz="1200" dirty="0" smtClean="0"/>
              <a:t>04 Sept </a:t>
            </a:r>
            <a:r>
              <a:rPr lang="en-US" sz="1200" dirty="0"/>
              <a:t>2015 (for  </a:t>
            </a:r>
            <a:r>
              <a:rPr lang="en-US" sz="1200" dirty="0" err="1"/>
              <a:t>NesCom</a:t>
            </a:r>
            <a:r>
              <a:rPr lang="en-US" sz="1200" dirty="0"/>
              <a:t> </a:t>
            </a:r>
            <a:r>
              <a:rPr lang="en-US" sz="1200" dirty="0" smtClean="0"/>
              <a:t>Oct 16th </a:t>
            </a:r>
            <a:r>
              <a:rPr lang="en-US" sz="1200" dirty="0" err="1"/>
              <a:t>Telecon</a:t>
            </a:r>
            <a:r>
              <a:rPr lang="en-US" sz="1200" dirty="0" smtClean="0"/>
              <a:t>)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July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July 2015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Updated </a:t>
            </a:r>
            <a:r>
              <a:rPr lang="en-US" altLang="en-US" dirty="0"/>
              <a:t>scope of Publicity</a:t>
            </a:r>
          </a:p>
          <a:p>
            <a:pPr lvl="1"/>
            <a:r>
              <a:rPr lang="en-GB" altLang="en-US" dirty="0"/>
              <a:t>To produce IEEE 802.11 material for convention and educational purposes</a:t>
            </a:r>
          </a:p>
          <a:p>
            <a:pPr lvl="1"/>
            <a:endParaRPr lang="en-US" altLang="en-US" dirty="0"/>
          </a:p>
          <a:p>
            <a:r>
              <a:rPr lang="en-GB" altLang="en-US" dirty="0"/>
              <a:t>Plans for this week</a:t>
            </a:r>
          </a:p>
          <a:p>
            <a:pPr lvl="1"/>
            <a:r>
              <a:rPr lang="en-US" altLang="en-US" dirty="0"/>
              <a:t>Work on IEEE 802.11 25</a:t>
            </a:r>
            <a:r>
              <a:rPr lang="en-US" altLang="en-US" baseline="30000" dirty="0"/>
              <a:t>th</a:t>
            </a:r>
            <a:r>
              <a:rPr lang="en-US" altLang="en-US" dirty="0"/>
              <a:t> Anniversary Celebration Press Release</a:t>
            </a:r>
          </a:p>
          <a:p>
            <a:pPr lvl="1"/>
            <a:endParaRPr lang="en-US" altLang="en-US" dirty="0"/>
          </a:p>
          <a:p>
            <a:r>
              <a:rPr lang="en-GB" altLang="en-US" dirty="0"/>
              <a:t>Meeting:</a:t>
            </a:r>
          </a:p>
          <a:p>
            <a:pPr lvl="2"/>
            <a:r>
              <a:rPr lang="en-GB" altLang="en-US" sz="2000" dirty="0"/>
              <a:t>Thursday AM1</a:t>
            </a:r>
          </a:p>
          <a:p>
            <a:pPr lvl="2"/>
            <a:r>
              <a:rPr lang="en-GB" altLang="en-US" sz="2000" dirty="0"/>
              <a:t>Agenda 11-15/0737r1</a:t>
            </a:r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July 2015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Regulatory updates</a:t>
            </a:r>
          </a:p>
          <a:p>
            <a:r>
              <a:rPr lang="en-US" altLang="en-US" dirty="0" smtClean="0"/>
              <a:t>Updates </a:t>
            </a:r>
            <a:r>
              <a:rPr lang="en-US" altLang="en-US" dirty="0"/>
              <a:t>from ETSI TC BRAN and ERM TG11</a:t>
            </a:r>
          </a:p>
          <a:p>
            <a:pPr lvl="1"/>
            <a:r>
              <a:rPr lang="en-US" altLang="en-US" dirty="0"/>
              <a:t>LAA-LTE / 802.11 coexistence work progress</a:t>
            </a:r>
          </a:p>
          <a:p>
            <a:pPr lvl="1"/>
            <a:r>
              <a:rPr lang="en-US" altLang="en-US" dirty="0" smtClean="0"/>
              <a:t>RE-D </a:t>
            </a:r>
            <a:r>
              <a:rPr lang="en-US" altLang="en-US" dirty="0"/>
              <a:t>Day is coming!</a:t>
            </a:r>
          </a:p>
          <a:p>
            <a:r>
              <a:rPr lang="en-US" altLang="en-US" dirty="0"/>
              <a:t>Changing the approval and submittal process</a:t>
            </a:r>
          </a:p>
          <a:p>
            <a:pPr lvl="1"/>
            <a:r>
              <a:rPr lang="en-US" altLang="en-US" dirty="0"/>
              <a:t>Previous two FCC efforts approved by this group never made it to the FCC</a:t>
            </a:r>
          </a:p>
          <a:p>
            <a:pPr lvl="1"/>
            <a:r>
              <a:rPr lang="en-US" altLang="en-US" dirty="0"/>
              <a:t>What are our options for improved processing</a:t>
            </a:r>
            <a:r>
              <a:rPr lang="en-US" altLang="en-US" dirty="0" smtClean="0"/>
              <a:t>?</a:t>
            </a:r>
            <a:r>
              <a:rPr lang="en-US" altLang="en-US" dirty="0"/>
              <a:t> Can we still meet regulator deadlines?</a:t>
            </a:r>
          </a:p>
          <a:p>
            <a:pPr lvl="1"/>
            <a:r>
              <a:rPr lang="en-US" altLang="en-US" dirty="0" smtClean="0"/>
              <a:t>Consider </a:t>
            </a:r>
            <a:r>
              <a:rPr lang="en-US" altLang="en-US" dirty="0" smtClean="0"/>
              <a:t>alternate process of 802.11 WG 75% approval of communication directly to the FCC; requires majority of EC to </a:t>
            </a:r>
            <a:r>
              <a:rPr lang="en-US" altLang="en-US" dirty="0" smtClean="0"/>
              <a:t>object</a:t>
            </a:r>
            <a:endParaRPr lang="en-US" altLang="en-US" dirty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HP-Aruba Networks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July 2015</a:t>
            </a:r>
            <a:br>
              <a:rPr lang="en-US" altLang="en-US" dirty="0" smtClean="0"/>
            </a:br>
            <a:r>
              <a:rPr lang="en-US" altLang="en-US" dirty="0" smtClean="0"/>
              <a:t>Chair: Clint Chaplin, V-C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Tuesday AM1 (08:00-10:00)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Traffic </a:t>
            </a:r>
            <a:r>
              <a:rPr lang="en-US" altLang="en-US" sz="2000" dirty="0"/>
              <a:t>steering between 802.11 and LTE on Self-Organizing Networks use case from SEMAFOUR () – Thomas </a:t>
            </a:r>
            <a:r>
              <a:rPr lang="en-US" altLang="en-US" sz="2000" dirty="0" err="1" smtClean="0"/>
              <a:t>Kuerner</a:t>
            </a:r>
            <a:endParaRPr lang="en-US" alt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Integrated </a:t>
            </a:r>
            <a:r>
              <a:rPr lang="en-US" altLang="en-US" sz="2000" dirty="0"/>
              <a:t>Long Range Mode () - Tim Godfrey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HP-Aruba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8458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 lvl="2">
              <a:defRPr/>
            </a:pPr>
            <a:r>
              <a:rPr lang="en-AU" dirty="0"/>
              <a:t>FDIS on 802.11ac/</a:t>
            </a:r>
            <a:r>
              <a:rPr lang="en-AU" dirty="0" err="1"/>
              <a:t>af</a:t>
            </a:r>
            <a:r>
              <a:rPr lang="en-AU" dirty="0"/>
              <a:t> closed on 11 July – awaiting results</a:t>
            </a:r>
          </a:p>
          <a:p>
            <a:pPr lvl="2">
              <a:defRPr/>
            </a:pPr>
            <a:r>
              <a:rPr lang="en-AU" dirty="0"/>
              <a:t>802.3.1 has completed entire process</a:t>
            </a:r>
          </a:p>
          <a:p>
            <a:pPr>
              <a:defRPr/>
            </a:pPr>
            <a:r>
              <a:rPr lang="en-AU" altLang="en-US" dirty="0"/>
              <a:t>Discuss various matters relating to Belgium SC6  meeting </a:t>
            </a:r>
          </a:p>
          <a:p>
            <a:pPr lvl="1">
              <a:defRPr/>
            </a:pPr>
            <a:r>
              <a:rPr lang="en-AU" dirty="0"/>
              <a:t>Review  outcomes</a:t>
            </a:r>
          </a:p>
          <a:p>
            <a:pPr lvl="2">
              <a:defRPr/>
            </a:pPr>
            <a:r>
              <a:rPr lang="en-AU" dirty="0"/>
              <a:t>Not much happened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315861</TotalTime>
  <Words>1475</Words>
  <Application>Microsoft Office PowerPoint</Application>
  <PresentationFormat>On-screen Show (4:3)</PresentationFormat>
  <Paragraphs>320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2015-07</vt:lpstr>
      <vt:lpstr>Abstract</vt:lpstr>
      <vt:lpstr>Editors Meeting – July 2015 Chairs: Peter Ecclesine, Adrian Stephens</vt:lpstr>
      <vt:lpstr>802.11 ARC – July 2015 Chair: Mark Hamilton</vt:lpstr>
      <vt:lpstr>PAR SC –  July 2015 Project Authorization Request  Chair: Jon Rosdahl</vt:lpstr>
      <vt:lpstr>IEEE 802.11 Publicity SC– July 2015 Chair: Stephen McCann</vt:lpstr>
      <vt:lpstr>Regulatory SC – July 2015 Chair: Richard Kennedy</vt:lpstr>
      <vt:lpstr>WNG SC –  July 2015 Chair: Clint Chaplin, V-C Jim Lansford</vt:lpstr>
      <vt:lpstr>IEEE 802 JTC1 SC – July 2015 Chair: Andrew Myles</vt:lpstr>
      <vt:lpstr>TGmc 802.11 Revision – July 2015 Chair: Dorothy Stanley</vt:lpstr>
      <vt:lpstr>IEEE 802.11ah  – July 2015 sub 1GHz PHY Chair: Yongho Seok</vt:lpstr>
      <vt:lpstr>IEEE 802.11 FILS TGai – July 2015 Fast Initial Link Setup  Chair: Hiroshi Mano</vt:lpstr>
      <vt:lpstr>IEEE 802.11aj – July 2015 China Millimeter Wave Chair: Xiaoming Peng</vt:lpstr>
      <vt:lpstr>Task Group 802.11ak – July 2015 Enhancements For Transit Links Within Bridged Networks Chair: Donald Eastlake</vt:lpstr>
      <vt:lpstr>IEEE 802.11aq – July 2015 Pre-Association Discovery Chair: Stephen McCann</vt:lpstr>
      <vt:lpstr>IEEE 802.11ax – July 2015 High Efficiency WLAN Chair: Osama Aboul-Magd </vt:lpstr>
      <vt:lpstr>IEEE 802.11ay  – July 2015 Next Generation 60GHz Chair: Edward Au (TBC) </vt:lpstr>
      <vt:lpstr>NGP SG – July 2015 Next Generation Positioning Study Group Chair: Jonathan Segev</vt:lpstr>
      <vt:lpstr>NGP SG – July 2015 Next Generation Positioning Study Group Chair: Jonathan Segev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January 2015</dc:title>
  <dc:creator>dstanley@arubanetworks.com;802.11CAC</dc:creator>
  <cp:lastModifiedBy>Dorothy Stanley</cp:lastModifiedBy>
  <cp:revision>3141</cp:revision>
  <cp:lastPrinted>2014-03-15T03:57:02Z</cp:lastPrinted>
  <dcterms:created xsi:type="dcterms:W3CDTF">1998-02-10T13:07:52Z</dcterms:created>
  <dcterms:modified xsi:type="dcterms:W3CDTF">2015-07-12T01:49:24Z</dcterms:modified>
</cp:coreProperties>
</file>