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9" r:id="rId2"/>
    <p:sldId id="271" r:id="rId3"/>
    <p:sldId id="358" r:id="rId4"/>
    <p:sldId id="460" r:id="rId5"/>
    <p:sldId id="443" r:id="rId6"/>
    <p:sldId id="414" r:id="rId7"/>
    <p:sldId id="470" r:id="rId8"/>
    <p:sldId id="471" r:id="rId9"/>
    <p:sldId id="472" r:id="rId10"/>
    <p:sldId id="474" r:id="rId11"/>
    <p:sldId id="499" r:id="rId12"/>
    <p:sldId id="432" r:id="rId13"/>
    <p:sldId id="495" r:id="rId14"/>
    <p:sldId id="496" r:id="rId15"/>
    <p:sldId id="498" r:id="rId16"/>
    <p:sldId id="476" r:id="rId17"/>
    <p:sldId id="502" r:id="rId18"/>
    <p:sldId id="500" r:id="rId19"/>
    <p:sldId id="501" r:id="rId20"/>
    <p:sldId id="503" r:id="rId21"/>
    <p:sldId id="430" r:id="rId22"/>
    <p:sldId id="493" r:id="rId23"/>
    <p:sldId id="477" r:id="rId24"/>
    <p:sldId id="494" r:id="rId25"/>
    <p:sldId id="39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8109" autoAdjust="0"/>
  </p:normalViewPr>
  <p:slideViewPr>
    <p:cSldViewPr>
      <p:cViewPr varScale="1">
        <p:scale>
          <a:sx n="94" d="100"/>
          <a:sy n="94" d="100"/>
        </p:scale>
        <p:origin x="-96" y="-1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8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P802.11-15/0734r7</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P802.11-15/0734r7</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P802.11-15/0734r7</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0734r7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2015-07-15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Stephen Pope (Self) volunteered to be temporary Secretary for this session.</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Agenda (734r4) approved by unanimous consent</a:t>
            </a:r>
          </a:p>
          <a:p>
            <a:pPr>
              <a:lnSpc>
                <a:spcPct val="80000"/>
              </a:lnSpc>
            </a:pPr>
            <a:r>
              <a:rPr lang="en-US" b="0" dirty="0" smtClean="0"/>
              <a:t>Discussion of timing relative to 802.1AC revision and possibilities of referencing or not references 802.11ak at various states.</a:t>
            </a:r>
          </a:p>
          <a:p>
            <a:pPr>
              <a:lnSpc>
                <a:spcPct val="80000"/>
              </a:lnSpc>
            </a:pPr>
            <a:r>
              <a:rPr lang="en-US" b="0" dirty="0"/>
              <a:t>Approval of the Minutes of the May 802.11ak Meeting in Vancouver, British Columbia: 11-15/0690r0.</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Teleconferences since Vancouver:</a:t>
            </a:r>
          </a:p>
          <a:p>
            <a:pPr lvl="1">
              <a:lnSpc>
                <a:spcPct val="80000"/>
              </a:lnSpc>
            </a:pPr>
            <a:r>
              <a:rPr lang="en-US" dirty="0" smtClean="0"/>
              <a:t>June 1</a:t>
            </a:r>
            <a:r>
              <a:rPr lang="en-US" baseline="30000" dirty="0" smtClean="0"/>
              <a:t>st</a:t>
            </a:r>
            <a:r>
              <a:rPr lang="en-US" dirty="0" smtClean="0"/>
              <a:t>, 11</a:t>
            </a:r>
            <a:r>
              <a:rPr lang="en-US" dirty="0"/>
              <a:t>-15/750r0, “11ak </a:t>
            </a:r>
            <a:r>
              <a:rPr lang="en-US" dirty="0" err="1"/>
              <a:t>Telecon</a:t>
            </a:r>
            <a:r>
              <a:rPr lang="en-US" dirty="0"/>
              <a:t> Minutes 20150601”</a:t>
            </a:r>
          </a:p>
          <a:p>
            <a:pPr lvl="1">
              <a:lnSpc>
                <a:spcPct val="80000"/>
              </a:lnSpc>
            </a:pPr>
            <a:r>
              <a:rPr lang="en-US" dirty="0" smtClean="0"/>
              <a:t>June 15</a:t>
            </a:r>
            <a:r>
              <a:rPr lang="en-US" baseline="30000" dirty="0" smtClean="0"/>
              <a:t>th</a:t>
            </a:r>
            <a:r>
              <a:rPr lang="en-US" dirty="0" smtClean="0"/>
              <a:t>, 11</a:t>
            </a:r>
            <a:r>
              <a:rPr lang="en-US" dirty="0"/>
              <a:t>-15/765r0, “11ak </a:t>
            </a:r>
            <a:r>
              <a:rPr lang="en-US" dirty="0" err="1"/>
              <a:t>Telecon</a:t>
            </a:r>
            <a:r>
              <a:rPr lang="en-US" dirty="0"/>
              <a:t> Minutes 20150615”</a:t>
            </a:r>
          </a:p>
          <a:p>
            <a:pPr lvl="1">
              <a:lnSpc>
                <a:spcPct val="80000"/>
              </a:lnSpc>
            </a:pPr>
            <a:r>
              <a:rPr lang="en-US" dirty="0" smtClean="0"/>
              <a:t>June 29</a:t>
            </a:r>
            <a:r>
              <a:rPr lang="en-US" baseline="30000" dirty="0" smtClean="0"/>
              <a:t>th</a:t>
            </a:r>
            <a:r>
              <a:rPr lang="en-US" dirty="0" smtClean="0"/>
              <a:t>, 11</a:t>
            </a:r>
            <a:r>
              <a:rPr lang="en-US" dirty="0"/>
              <a:t>-15/782r0, “11ak </a:t>
            </a:r>
            <a:r>
              <a:rPr lang="en-US" dirty="0" err="1"/>
              <a:t>Telecon</a:t>
            </a:r>
            <a:r>
              <a:rPr lang="en-US" dirty="0"/>
              <a:t> Minutes 20150629”</a:t>
            </a:r>
          </a:p>
          <a:p>
            <a:pPr lvl="1">
              <a:lnSpc>
                <a:spcPct val="80000"/>
              </a:lnSpc>
            </a:pPr>
            <a:r>
              <a:rPr lang="en-US" dirty="0" smtClean="0"/>
              <a:t>Approved by unanimous consent.</a:t>
            </a:r>
          </a:p>
          <a:p>
            <a:pPr>
              <a:lnSpc>
                <a:spcPct val="80000"/>
              </a:lnSpc>
            </a:pPr>
            <a:r>
              <a:rPr lang="en-US" b="0" dirty="0"/>
              <a:t>Approval of the Minutes of the Santa Clara, California, ad hoc meeting (9&amp;10 July), 11-15/0792r2, “</a:t>
            </a:r>
            <a:r>
              <a:rPr lang="de-DE" b="0" dirty="0" err="1"/>
              <a:t>July</a:t>
            </a:r>
            <a:r>
              <a:rPr lang="de-DE" b="0" dirty="0"/>
              <a:t> 2015 802.11ak Ad Hoc</a:t>
            </a:r>
            <a:r>
              <a:rPr lang="en-US" b="0" dirty="0"/>
              <a:t>”</a:t>
            </a:r>
          </a:p>
          <a:p>
            <a:pPr lvl="1">
              <a:lnSpc>
                <a:spcPct val="80000"/>
              </a:lnSpc>
            </a:pPr>
            <a:r>
              <a:rPr lang="en-US" dirty="0" smtClean="0"/>
              <a:t>Approved by unanimous consent.</a:t>
            </a:r>
          </a:p>
          <a:p>
            <a:pPr>
              <a:lnSpc>
                <a:spcPct val="80000"/>
              </a:lnSpc>
            </a:pPr>
            <a:r>
              <a:rPr lang="en-US" b="0" dirty="0"/>
              <a:t>Approval of the Minutes of the Monday ad hoc meeting:</a:t>
            </a:r>
          </a:p>
          <a:p>
            <a:pPr lvl="1">
              <a:lnSpc>
                <a:spcPct val="80000"/>
              </a:lnSpc>
            </a:pPr>
            <a:r>
              <a:rPr lang="en-US" dirty="0"/>
              <a:t>11-15/0893r0, “11ak 13 July ad hoc meeting minutes”</a:t>
            </a:r>
          </a:p>
          <a:p>
            <a:pPr lvl="1">
              <a:lnSpc>
                <a:spcPct val="80000"/>
              </a:lnSpc>
            </a:pPr>
            <a:r>
              <a:rPr lang="en-US" dirty="0" smtClean="0"/>
              <a:t>Approved by unanimous consent.</a:t>
            </a:r>
            <a:endParaRPr lang="en-US" dirty="0"/>
          </a:p>
          <a:p>
            <a:pPr>
              <a:lnSpc>
                <a:spcPct val="80000"/>
              </a:lnSpc>
            </a:pPr>
            <a:endParaRPr lang="en-US"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Initial discussion of timeline.</a:t>
            </a:r>
            <a:endParaRPr lang="en-US" b="0" dirty="0"/>
          </a:p>
          <a:p>
            <a:pPr>
              <a:lnSpc>
                <a:spcPct val="80000"/>
              </a:lnSpc>
            </a:pPr>
            <a:r>
              <a:rPr lang="en-US" b="0" dirty="0"/>
              <a:t>Presentation of submissions to resolve LB212 comments and improve the P802.11ak </a:t>
            </a:r>
            <a:r>
              <a:rPr lang="en-US" b="0" dirty="0" smtClean="0"/>
              <a:t>draft:</a:t>
            </a:r>
            <a:endParaRPr lang="en-US" b="0" dirty="0"/>
          </a:p>
          <a:p>
            <a:pPr>
              <a:lnSpc>
                <a:spcPct val="80000"/>
              </a:lnSpc>
            </a:pPr>
            <a:r>
              <a:rPr lang="en-US" b="0" dirty="0"/>
              <a:t>11-15/725r3, “11ak PICS Fix”, Donald </a:t>
            </a:r>
            <a:r>
              <a:rPr lang="en-US" b="0" dirty="0" smtClean="0"/>
              <a:t>Eastlake (Huawei).</a:t>
            </a:r>
            <a:endParaRPr lang="en-US" dirty="0" smtClean="0"/>
          </a:p>
          <a:p>
            <a:pPr>
              <a:lnSpc>
                <a:spcPct val="80000"/>
              </a:lnSpc>
            </a:pPr>
            <a:r>
              <a:rPr lang="en-US" b="0" dirty="0"/>
              <a:t>11-15/798r1, “</a:t>
            </a:r>
            <a:r>
              <a:rPr lang="en-GB" b="0" dirty="0"/>
              <a:t>11ak Vancouver Resolution Fixes”</a:t>
            </a:r>
            <a:r>
              <a:rPr lang="en-US" b="0" dirty="0"/>
              <a:t>, Donald </a:t>
            </a:r>
            <a:r>
              <a:rPr lang="en-US" b="0" dirty="0" smtClean="0"/>
              <a:t>Eastlake (Huawei).</a:t>
            </a:r>
          </a:p>
          <a:p>
            <a:pPr>
              <a:lnSpc>
                <a:spcPct val="80000"/>
              </a:lnSpc>
            </a:pPr>
            <a:r>
              <a:rPr lang="en-US" b="0" dirty="0" smtClean="0"/>
              <a:t>11-15</a:t>
            </a:r>
            <a:r>
              <a:rPr lang="en-US" b="0" dirty="0"/>
              <a:t>/0795r0, “Addressing Comment </a:t>
            </a:r>
            <a:r>
              <a:rPr lang="en-US" b="0" dirty="0" smtClean="0"/>
              <a:t>Resolutions” (doc), David </a:t>
            </a:r>
            <a:r>
              <a:rPr lang="en-US" b="0" dirty="0" err="1" smtClean="0"/>
              <a:t>Kloper</a:t>
            </a:r>
            <a:r>
              <a:rPr lang="en-US" b="0" dirty="0" smtClean="0"/>
              <a:t> (Cisco)</a:t>
            </a:r>
          </a:p>
          <a:p>
            <a:pPr>
              <a:lnSpc>
                <a:spcPct val="80000"/>
              </a:lnSpc>
            </a:pPr>
            <a:r>
              <a:rPr lang="en-US" b="0" dirty="0" smtClean="0"/>
              <a:t>11-15/791, “</a:t>
            </a:r>
            <a:r>
              <a:rPr lang="en-US" b="0" dirty="0"/>
              <a:t>Addressing </a:t>
            </a:r>
            <a:r>
              <a:rPr lang="en-US" b="0" dirty="0" smtClean="0"/>
              <a:t>Simplifications”, David </a:t>
            </a:r>
            <a:r>
              <a:rPr lang="en-US" b="0" dirty="0" err="1" smtClean="0"/>
              <a:t>Kloper</a:t>
            </a:r>
            <a:r>
              <a:rPr lang="en-US" b="0" dirty="0" smtClean="0"/>
              <a:t> (Cisco)</a:t>
            </a:r>
            <a:endParaRPr lang="en-US" b="0" dirty="0"/>
          </a:p>
          <a:p>
            <a:pPr>
              <a:lnSpc>
                <a:spcPct val="80000"/>
              </a:lnSpc>
            </a:pPr>
            <a:r>
              <a:rPr lang="en-US" b="0" dirty="0"/>
              <a:t>Recess until </a:t>
            </a:r>
            <a:r>
              <a:rPr lang="en-US" b="0" dirty="0" smtClean="0"/>
              <a:t>18:30.</a:t>
            </a: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Queens 4</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Michael Fisher (Fisher Consulting) </a:t>
            </a:r>
            <a:r>
              <a:rPr lang="en-US" b="0" dirty="0"/>
              <a:t>volunteered to be temporary Secretary for this session</a:t>
            </a:r>
            <a:r>
              <a:rPr lang="en-US" b="0" dirty="0" smtClean="0"/>
              <a:t>.</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endParaRPr lang="en-US" b="0" dirty="0"/>
          </a:p>
          <a:p>
            <a:pPr>
              <a:lnSpc>
                <a:spcPct val="80000"/>
              </a:lnSpc>
            </a:pPr>
            <a:r>
              <a:rPr lang="en-US" b="0" dirty="0" smtClean="0"/>
              <a:t>Moved</a:t>
            </a:r>
            <a:r>
              <a:rPr lang="en-US" b="0" dirty="0"/>
              <a:t>, </a:t>
            </a:r>
            <a:r>
              <a:rPr lang="en-US" sz="2000" b="0" dirty="0"/>
              <a:t>to approve the comment resolutions in 11-15/735r3 “11ak PICS Fix”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smtClean="0"/>
              <a:t>Mover: David </a:t>
            </a:r>
            <a:r>
              <a:rPr lang="en-US" dirty="0" err="1" smtClean="0"/>
              <a:t>Kloper</a:t>
            </a:r>
            <a:r>
              <a:rPr lang="en-US" dirty="0" smtClean="0"/>
              <a:t>		Seconder: Michael Fisher</a:t>
            </a:r>
          </a:p>
          <a:p>
            <a:pPr lvl="1">
              <a:lnSpc>
                <a:spcPct val="80000"/>
              </a:lnSpc>
            </a:pPr>
            <a:r>
              <a:rPr lang="en-US" dirty="0" smtClean="0"/>
              <a:t>Vote</a:t>
            </a:r>
            <a:r>
              <a:rPr lang="en-US" dirty="0"/>
              <a:t>: 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Queens 4</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Moved, </a:t>
            </a:r>
            <a:r>
              <a:rPr lang="en-US" sz="2000" b="0" dirty="0"/>
              <a:t>to approve the comment resolutions in 11-15/798r1 </a:t>
            </a:r>
            <a:r>
              <a:rPr lang="en-US" sz="2000" b="0" dirty="0" smtClean="0"/>
              <a:t>“11</a:t>
            </a:r>
            <a:r>
              <a:rPr lang="en-GB" sz="2000" b="0" dirty="0" err="1" smtClean="0"/>
              <a:t>ak</a:t>
            </a:r>
            <a:r>
              <a:rPr lang="en-GB" sz="2000" b="0" dirty="0" smtClean="0"/>
              <a:t> </a:t>
            </a:r>
            <a:r>
              <a:rPr lang="en-GB" sz="2000" b="0" dirty="0"/>
              <a:t>Vancouver Resolution Fixes</a:t>
            </a:r>
            <a:r>
              <a:rPr lang="en-US" sz="2000" b="0" dirty="0"/>
              <a:t>”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a:t>Mover: </a:t>
            </a:r>
            <a:r>
              <a:rPr lang="en-US" dirty="0" smtClean="0"/>
              <a:t>David </a:t>
            </a:r>
            <a:r>
              <a:rPr lang="en-US" dirty="0" err="1" smtClean="0"/>
              <a:t>Kloper</a:t>
            </a:r>
            <a:r>
              <a:rPr lang="en-US" dirty="0"/>
              <a:t>		Seconder: </a:t>
            </a:r>
            <a:r>
              <a:rPr lang="en-US" dirty="0" smtClean="0"/>
              <a:t>Michael Fisher</a:t>
            </a:r>
            <a:endParaRPr lang="en-US" dirty="0"/>
          </a:p>
          <a:p>
            <a:pPr lvl="1">
              <a:lnSpc>
                <a:spcPct val="80000"/>
              </a:lnSpc>
            </a:pPr>
            <a:r>
              <a:rPr lang="en-US" dirty="0" smtClean="0"/>
              <a:t>Vote</a:t>
            </a:r>
            <a:r>
              <a:rPr lang="en-US" dirty="0"/>
              <a:t>: Yes: </a:t>
            </a:r>
            <a:r>
              <a:rPr lang="en-US" dirty="0" smtClean="0"/>
              <a:t>4   </a:t>
            </a:r>
            <a:r>
              <a:rPr lang="en-US" dirty="0"/>
              <a:t>No</a:t>
            </a:r>
            <a:r>
              <a:rPr lang="en-US" dirty="0" smtClean="0"/>
              <a:t>: 0   </a:t>
            </a:r>
            <a:r>
              <a:rPr lang="en-US" dirty="0"/>
              <a:t>Abstain: </a:t>
            </a:r>
            <a:r>
              <a:rPr lang="en-US" dirty="0" smtClean="0"/>
              <a:t>0</a:t>
            </a:r>
          </a:p>
          <a:p>
            <a:pPr>
              <a:lnSpc>
                <a:spcPct val="80000"/>
              </a:lnSpc>
            </a:pPr>
            <a:r>
              <a:rPr lang="en-US" b="0" dirty="0" smtClean="0"/>
              <a:t>No objection to asking for the Wednesday PM1 slot that was released by </a:t>
            </a:r>
            <a:r>
              <a:rPr lang="en-US" b="0" dirty="0" err="1" smtClean="0"/>
              <a:t>TGaj</a:t>
            </a:r>
            <a:r>
              <a:rPr lang="en-US" b="0" dirty="0" smtClean="0"/>
              <a:t>.</a:t>
            </a:r>
            <a:endParaRPr lang="en-US" b="0" dirty="0"/>
          </a:p>
          <a:p>
            <a:pPr>
              <a:lnSpc>
                <a:spcPct val="80000"/>
              </a:lnSpc>
            </a:pPr>
            <a:r>
              <a:rPr lang="en-US" b="0" dirty="0"/>
              <a:t>Presentation of submissions to resolve LB212 comments and improve the P802.11ak draft:</a:t>
            </a:r>
          </a:p>
          <a:p>
            <a:pPr>
              <a:lnSpc>
                <a:spcPct val="80000"/>
              </a:lnSpc>
            </a:pPr>
            <a:r>
              <a:rPr lang="en-US" b="0" dirty="0"/>
              <a:t>11-15/0795r0, “Addressing Comment Resolutions” (doc), David </a:t>
            </a:r>
            <a:r>
              <a:rPr lang="en-US" b="0" dirty="0" err="1"/>
              <a:t>Kloper</a:t>
            </a:r>
            <a:r>
              <a:rPr lang="en-US" b="0" dirty="0"/>
              <a:t> (Cisco</a:t>
            </a:r>
            <a:r>
              <a:rPr lang="en-US" b="0" dirty="0" smtClean="0"/>
              <a:t>)</a:t>
            </a:r>
            <a:endParaRPr lang="en-US" b="0" dirty="0"/>
          </a:p>
          <a:p>
            <a:pPr>
              <a:lnSpc>
                <a:spcPct val="80000"/>
              </a:lnSpc>
            </a:pPr>
            <a:r>
              <a:rPr lang="en-US" altLang="ja-JP" b="0" dirty="0">
                <a:cs typeface="ＭＳ Ｐゴシック" charset="0"/>
              </a:rPr>
              <a:t>Recess until </a:t>
            </a:r>
            <a:r>
              <a:rPr lang="en-US" altLang="ja-JP" b="0" dirty="0" smtClean="0">
                <a:cs typeface="ＭＳ Ｐゴシック" charset="0"/>
              </a:rPr>
              <a:t>16:00 Wednesday</a:t>
            </a:r>
          </a:p>
          <a:p>
            <a:pPr lvl="1">
              <a:lnSpc>
                <a:spcPct val="80000"/>
              </a:lnSpc>
            </a:pPr>
            <a:r>
              <a:rPr lang="en-US" altLang="ja-JP" b="0" dirty="0" smtClean="0">
                <a:cs typeface="ＭＳ Ｐゴシック" charset="0"/>
              </a:rPr>
              <a:t>[At the mid week WG plenary, a PM1 session for </a:t>
            </a:r>
            <a:r>
              <a:rPr lang="en-US" altLang="ja-JP" b="0" dirty="0" err="1" smtClean="0">
                <a:cs typeface="ＭＳ Ｐゴシック" charset="0"/>
              </a:rPr>
              <a:t>TGak</a:t>
            </a:r>
            <a:r>
              <a:rPr lang="en-US" altLang="ja-JP" b="0" dirty="0" smtClean="0">
                <a:cs typeface="ＭＳ Ｐゴシック" charset="0"/>
              </a:rPr>
              <a:t> Wednesday was approved.]</a:t>
            </a:r>
            <a:endParaRPr lang="en-US" altLang="ja-JP" b="0" dirty="0">
              <a:cs typeface="ＭＳ Ｐゴシック" charset="0"/>
            </a:endParaRPr>
          </a:p>
        </p:txBody>
      </p:sp>
    </p:spTree>
    <p:extLst>
      <p:ext uri="{BB962C8B-B14F-4D97-AF65-F5344CB8AC3E}">
        <p14:creationId xmlns:p14="http://schemas.microsoft.com/office/powerpoint/2010/main" val="25934077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a:t>
            </a:r>
            <a:r>
              <a:rPr lang="en-US" b="0" dirty="0" smtClean="0"/>
              <a:t>Order</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a:t>11-15/0939/r0, “Ra! Ra! SYNRA”, Donald Eastlake, David </a:t>
            </a:r>
            <a:r>
              <a:rPr lang="en-US" b="0" dirty="0" err="1"/>
              <a:t>Kloper</a:t>
            </a:r>
            <a:endParaRPr lang="en-US" b="0" dirty="0"/>
          </a:p>
          <a:p>
            <a:pPr lvl="1">
              <a:lnSpc>
                <a:spcPct val="80000"/>
              </a:lnSpc>
            </a:pPr>
            <a:r>
              <a:rPr lang="en-US" dirty="0" smtClean="0"/>
              <a:t>Edited to r1 based on discussion.</a:t>
            </a: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Straw Polls from 11-15/939:</a:t>
            </a:r>
          </a:p>
          <a:p>
            <a:pPr lvl="1"/>
            <a:r>
              <a:rPr lang="en-US" dirty="0" smtClean="0"/>
              <a:t>Should </a:t>
            </a:r>
            <a:r>
              <a:rPr lang="en-US" dirty="0"/>
              <a:t>we pursue the type of SYNRA shown on slide 4 at least for the GLK-only case?</a:t>
            </a:r>
          </a:p>
          <a:p>
            <a:pPr marL="457200" lvl="1" indent="0">
              <a:buNone/>
            </a:pPr>
            <a:r>
              <a:rPr lang="en-US" dirty="0" smtClean="0"/>
              <a:t>	Yes</a:t>
            </a:r>
            <a:r>
              <a:rPr lang="en-US" dirty="0"/>
              <a:t>: 7   No: 0   Abstain: </a:t>
            </a:r>
            <a:r>
              <a:rPr lang="en-US" dirty="0" smtClean="0"/>
              <a:t>0</a:t>
            </a:r>
            <a:endParaRPr lang="en-US" dirty="0"/>
          </a:p>
          <a:p>
            <a:pPr lvl="1"/>
            <a:r>
              <a:rPr lang="en-US" dirty="0"/>
              <a:t>Do we also need a backwards compatible SYNRA2 with a newly allocated OUI for the mixed GLK and non-GLK case?</a:t>
            </a:r>
          </a:p>
          <a:p>
            <a:pPr lvl="2"/>
            <a:r>
              <a:rPr lang="en-US" dirty="0"/>
              <a:t>No support.</a:t>
            </a:r>
          </a:p>
          <a:p>
            <a:pPr>
              <a:lnSpc>
                <a:spcPct val="80000"/>
              </a:lnSpc>
            </a:pPr>
            <a:r>
              <a:rPr lang="en-US" b="0" dirty="0" smtClean="0"/>
              <a:t>11-15/556r7 work on comment assignment and resolution drafting.</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16:</a:t>
            </a:r>
            <a:r>
              <a:rPr lang="en-US" altLang="ja-JP" b="0" dirty="0">
                <a:cs typeface="ＭＳ Ｐゴシック" charset="0"/>
              </a:rPr>
              <a:t>00 </a:t>
            </a:r>
            <a:r>
              <a:rPr lang="en-US" altLang="ja-JP" b="0" dirty="0" smtClean="0">
                <a:cs typeface="ＭＳ Ｐゴシック" charset="0"/>
              </a:rPr>
              <a:t>today</a:t>
            </a:r>
            <a:endParaRPr lang="en-US" altLang="ja-JP" b="0" dirty="0">
              <a:cs typeface="ＭＳ Ｐゴシック" charset="0"/>
            </a:endParaRPr>
          </a:p>
          <a:p>
            <a:pPr>
              <a:lnSpc>
                <a:spcPct val="80000"/>
              </a:lnSpc>
            </a:pPr>
            <a:endParaRPr lang="en-US" dirty="0"/>
          </a:p>
        </p:txBody>
      </p:sp>
    </p:spTree>
    <p:extLst>
      <p:ext uri="{BB962C8B-B14F-4D97-AF65-F5344CB8AC3E}">
        <p14:creationId xmlns:p14="http://schemas.microsoft.com/office/powerpoint/2010/main" val="261558653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Pending Presentations</a:t>
            </a:r>
            <a:endParaRPr lang="en-US" dirty="0"/>
          </a:p>
        </p:txBody>
      </p:sp>
      <p:sp>
        <p:nvSpPr>
          <p:cNvPr id="9" name="Content Placeholder 8"/>
          <p:cNvSpPr>
            <a:spLocks noGrp="1"/>
          </p:cNvSpPr>
          <p:nvPr>
            <p:ph idx="1"/>
          </p:nvPr>
        </p:nvSpPr>
        <p:spPr/>
        <p:txBody>
          <a:bodyPr/>
          <a:lstStyle/>
          <a:p>
            <a:pPr>
              <a:lnSpc>
                <a:spcPct val="80000"/>
              </a:lnSpc>
            </a:pPr>
            <a:r>
              <a:rPr lang="en-US" b="0" dirty="0" smtClean="0"/>
              <a:t>11</a:t>
            </a:r>
            <a:r>
              <a:rPr lang="en-US" b="0" dirty="0"/>
              <a:t>-15/0795r0, “Addressing Comment Resolutions” (doc), David </a:t>
            </a:r>
            <a:r>
              <a:rPr lang="en-US" b="0" dirty="0" err="1"/>
              <a:t>Kloper</a:t>
            </a:r>
            <a:r>
              <a:rPr lang="en-US" b="0" dirty="0"/>
              <a:t> (Cisco)</a:t>
            </a:r>
          </a:p>
          <a:p>
            <a:pPr>
              <a:lnSpc>
                <a:spcPct val="80000"/>
              </a:lnSpc>
            </a:pPr>
            <a:r>
              <a:rPr lang="en-US" b="0" dirty="0"/>
              <a:t>11-15/791, “Addressing Simplifications”, David </a:t>
            </a:r>
            <a:r>
              <a:rPr lang="en-US" b="0" dirty="0" err="1"/>
              <a:t>Kloper</a:t>
            </a:r>
            <a:r>
              <a:rPr lang="en-US" b="0" dirty="0"/>
              <a:t> (Cisco</a:t>
            </a:r>
            <a:r>
              <a:rPr lang="en-US" b="0" dirty="0" smtClean="0"/>
              <a:t>)</a:t>
            </a:r>
          </a:p>
          <a:p>
            <a:pPr>
              <a:lnSpc>
                <a:spcPct val="80000"/>
              </a:lnSpc>
            </a:pPr>
            <a:r>
              <a:rPr lang="en-US" b="0" dirty="0" smtClean="0"/>
              <a:t>11-15/556r7</a:t>
            </a:r>
            <a:endParaRPr lang="en-US" b="0" dirty="0"/>
          </a:p>
          <a:p>
            <a:endParaRPr lang="en-US" dirty="0"/>
          </a:p>
        </p:txBody>
      </p:sp>
      <p:sp>
        <p:nvSpPr>
          <p:cNvPr id="5" name="Date Placeholder 4"/>
          <p:cNvSpPr>
            <a:spLocks noGrp="1"/>
          </p:cNvSpPr>
          <p:nvPr>
            <p:ph type="dt" sz="half" idx="10"/>
          </p:nvPr>
        </p:nvSpPr>
        <p:spPr/>
        <p:txBody>
          <a:bodyPr/>
          <a:lstStyle/>
          <a:p>
            <a:r>
              <a:rPr lang="en-US" smtClean="0"/>
              <a:t>July 2015</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18</a:t>
            </a:fld>
            <a:endParaRPr lang="en-US"/>
          </a:p>
        </p:txBody>
      </p:sp>
    </p:spTree>
    <p:extLst>
      <p:ext uri="{BB962C8B-B14F-4D97-AF65-F5344CB8AC3E}">
        <p14:creationId xmlns:p14="http://schemas.microsoft.com/office/powerpoint/2010/main" val="2372957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Norm Finn (Cisco): Talked about status of 802.1Qbz and 802.1AC.</a:t>
            </a:r>
            <a:endParaRPr lang="en-US" b="0" dirty="0" smtClean="0"/>
          </a:p>
          <a:p>
            <a:pPr>
              <a:lnSpc>
                <a:spcPct val="80000"/>
              </a:lnSpc>
            </a:pPr>
            <a:r>
              <a:rPr lang="en-US" b="0" dirty="0"/>
              <a:t>Presentation of submissions to resolve LB212 comments and improve the P802.11ak draft</a:t>
            </a:r>
            <a:r>
              <a:rPr lang="en-US" b="0" dirty="0" smtClean="0"/>
              <a:t>:</a:t>
            </a:r>
            <a:endParaRPr lang="en-US" b="0" dirty="0"/>
          </a:p>
          <a:p>
            <a:pPr>
              <a:lnSpc>
                <a:spcPct val="80000"/>
              </a:lnSpc>
            </a:pPr>
            <a:endParaRPr lang="en-US" dirty="0"/>
          </a:p>
        </p:txBody>
      </p:sp>
    </p:spTree>
    <p:extLst>
      <p:ext uri="{BB962C8B-B14F-4D97-AF65-F5344CB8AC3E}">
        <p14:creationId xmlns:p14="http://schemas.microsoft.com/office/powerpoint/2010/main" val="37118357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Hawai‘i</a:t>
            </a:r>
            <a:endParaRPr lang="en-US" sz="2800" dirty="0">
              <a:latin typeface="Arial" charset="0"/>
            </a:endParaRPr>
          </a:p>
          <a:p>
            <a:pPr algn="ctr">
              <a:lnSpc>
                <a:spcPct val="90000"/>
              </a:lnSpc>
              <a:buFontTx/>
              <a:buNone/>
            </a:pPr>
            <a:r>
              <a:rPr lang="en-US" sz="2800" dirty="0" smtClean="0">
                <a:latin typeface="Arial" charset="0"/>
              </a:rPr>
              <a:t>13-16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Moved</a:t>
            </a:r>
            <a:r>
              <a:rPr lang="en-US" b="0" dirty="0" smtClean="0"/>
              <a:t>, </a:t>
            </a:r>
            <a:r>
              <a:rPr lang="en-US" sz="2000" b="0" dirty="0" smtClean="0"/>
              <a:t>to approve the comment resolutions in the Santa Clara tab of 11</a:t>
            </a:r>
            <a:r>
              <a:rPr lang="en-US" sz="2000" b="0" dirty="0" smtClean="0"/>
              <a:t>-15</a:t>
            </a:r>
            <a:r>
              <a:rPr lang="en-US" sz="2000" b="0" dirty="0" smtClean="0"/>
              <a:t>/556r7 and direct the Editor to incorporate them into the draft.</a:t>
            </a:r>
          </a:p>
          <a:p>
            <a:pPr lvl="1">
              <a:lnSpc>
                <a:spcPct val="80000"/>
              </a:lnSpc>
            </a:pPr>
            <a:r>
              <a:rPr lang="en-US" b="0" dirty="0" smtClean="0"/>
              <a:t>Mover: Michael Fisher    Seconder: Richard Roy</a:t>
            </a:r>
          </a:p>
          <a:p>
            <a:pPr lvl="1">
              <a:lnSpc>
                <a:spcPct val="80000"/>
              </a:lnSpc>
            </a:pPr>
            <a:r>
              <a:rPr lang="en-US" b="0" dirty="0" smtClean="0"/>
              <a:t>Yes</a:t>
            </a:r>
            <a:r>
              <a:rPr lang="en-US" b="0" dirty="0" smtClean="0"/>
              <a:t>: </a:t>
            </a:r>
            <a:r>
              <a:rPr lang="en-US" b="0" dirty="0" smtClean="0"/>
              <a:t>4   </a:t>
            </a:r>
            <a:r>
              <a:rPr lang="en-US" b="0" dirty="0" smtClean="0"/>
              <a:t>No: </a:t>
            </a:r>
            <a:r>
              <a:rPr lang="en-US" b="0" dirty="0" smtClean="0"/>
              <a:t>0   </a:t>
            </a:r>
            <a:r>
              <a:rPr lang="en-US" b="0" dirty="0" smtClean="0"/>
              <a:t>Abstain: </a:t>
            </a:r>
            <a:r>
              <a:rPr lang="en-US" b="0" dirty="0" smtClean="0"/>
              <a:t>0</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233883791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sz="2800" dirty="0" smtClean="0">
                <a:latin typeface="Arial" charset="0"/>
                <a:cs typeface="Arial" charset="0"/>
              </a:rPr>
              <a:t>08:00 – 10:00, Kings 2 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and 802.1Qbz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September 2015 </a:t>
            </a:r>
            <a:r>
              <a:rPr lang="en-US" dirty="0"/>
              <a:t>802.11 meeting on </a:t>
            </a:r>
            <a:r>
              <a:rPr lang="en-US" dirty="0" smtClean="0"/>
              <a:t>Mondays the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31</a:t>
            </a:r>
            <a:r>
              <a:rPr lang="en-US" baseline="30000" dirty="0" smtClean="0"/>
              <a:t>st</a:t>
            </a:r>
            <a:r>
              <a:rPr lang="en-US" dirty="0" smtClean="0"/>
              <a:t> of August at 10am </a:t>
            </a:r>
            <a:r>
              <a:rPr lang="en-US" dirty="0"/>
              <a:t>Eastern time.</a:t>
            </a:r>
          </a:p>
          <a:p>
            <a:pPr lvl="1">
              <a:lnSpc>
                <a:spcPct val="80000"/>
              </a:lnSpc>
            </a:pPr>
            <a:r>
              <a:rPr lang="en-US" dirty="0" smtClean="0"/>
              <a:t>Yes:    No:    Abstain: </a:t>
            </a:r>
          </a:p>
          <a:p>
            <a:pPr>
              <a:lnSpc>
                <a:spcPct val="80000"/>
              </a:lnSpc>
            </a:pPr>
            <a:r>
              <a:rPr lang="en-GB" b="0" dirty="0" smtClean="0"/>
              <a:t>Presentation and discussion of submissions and issues</a:t>
            </a:r>
          </a:p>
          <a:p>
            <a:pPr>
              <a:lnSpc>
                <a:spcPct val="80000"/>
              </a:lnSpc>
            </a:pPr>
            <a:r>
              <a:rPr lang="en-US" b="0" dirty="0"/>
              <a:t>Recess </a:t>
            </a:r>
            <a:r>
              <a:rPr lang="en-US" b="0" dirty="0" err="1"/>
              <a:t>TGk</a:t>
            </a:r>
            <a:r>
              <a:rPr lang="en-US" b="0" dirty="0"/>
              <a:t> until 10:30 </a:t>
            </a:r>
            <a:r>
              <a:rPr lang="en-US" b="0" dirty="0" smtClean="0"/>
              <a:t>today</a:t>
            </a: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a:t>GLK-GCR</a:t>
            </a:r>
            <a:r>
              <a:rPr lang="en-US" b="0" dirty="0" smtClean="0"/>
              <a:t>:</a:t>
            </a:r>
          </a:p>
          <a:p>
            <a:pPr lvl="1">
              <a:lnSpc>
                <a:spcPct val="80000"/>
              </a:lnSpc>
            </a:pPr>
            <a:r>
              <a:rPr lang="en-US" b="0" dirty="0" smtClean="0"/>
              <a:t>11</a:t>
            </a:r>
            <a:r>
              <a:rPr lang="en-US" b="0" dirty="0"/>
              <a:t>-15/724r2 (doc), 11-15/150r9 (</a:t>
            </a:r>
            <a:r>
              <a:rPr lang="en-US" b="0" dirty="0" err="1"/>
              <a:t>ppt</a:t>
            </a:r>
            <a:r>
              <a:rPr lang="en-US" b="0" dirty="0" smtClean="0"/>
              <a:t>)</a:t>
            </a:r>
            <a:r>
              <a:rPr lang="en-US" dirty="0"/>
              <a:t> , Ganesh </a:t>
            </a:r>
            <a:r>
              <a:rPr lang="en-US" dirty="0" err="1"/>
              <a:t>Venkatesan</a:t>
            </a:r>
            <a:r>
              <a:rPr lang="en-US" dirty="0"/>
              <a:t> (Intel</a:t>
            </a:r>
            <a:r>
              <a:rPr lang="en-US" dirty="0" smtClean="0"/>
              <a:t>)</a:t>
            </a:r>
            <a:endParaRPr lang="en-US" dirty="0"/>
          </a:p>
          <a:p>
            <a:pPr lvl="1">
              <a:lnSpc>
                <a:spcPct val="80000"/>
              </a:lnSpc>
            </a:pPr>
            <a:r>
              <a:rPr lang="en-US" b="0" dirty="0" smtClean="0"/>
              <a:t>11</a:t>
            </a:r>
            <a:r>
              <a:rPr lang="en-US" b="0" dirty="0"/>
              <a:t>-15/796r0 (doc), Ganesh </a:t>
            </a:r>
            <a:r>
              <a:rPr lang="en-US" b="0" dirty="0" err="1"/>
              <a:t>Venkatesan</a:t>
            </a:r>
            <a:r>
              <a:rPr lang="en-US" b="0" dirty="0"/>
              <a:t> (Intel)</a:t>
            </a:r>
          </a:p>
          <a:p>
            <a:pPr>
              <a:lnSpc>
                <a:spcPct val="80000"/>
              </a:lnSpc>
            </a:pPr>
            <a:endParaRPr lang="en-US" b="0" dirty="0"/>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16 July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90000"/>
              </a:lnSpc>
            </a:pPr>
            <a:r>
              <a:rPr lang="en-US" b="0" dirty="0" smtClean="0">
                <a:cs typeface="ＭＳ Ｐゴシック" charset="0"/>
              </a:rPr>
              <a:t>Motions</a:t>
            </a:r>
          </a:p>
          <a:p>
            <a:pPr lvl="1">
              <a:lnSpc>
                <a:spcPct val="90000"/>
              </a:lnSpc>
            </a:pPr>
            <a:r>
              <a:rPr lang="en-US" dirty="0" smtClean="0">
                <a:cs typeface="ＭＳ Ｐゴシック" charset="0"/>
              </a:rPr>
              <a:t>Change the </a:t>
            </a:r>
            <a:r>
              <a:rPr lang="en-US" dirty="0" err="1" smtClean="0">
                <a:cs typeface="ＭＳ Ｐゴシック" charset="0"/>
              </a:rPr>
              <a:t>TGak</a:t>
            </a:r>
            <a:r>
              <a:rPr lang="en-US" dirty="0" smtClean="0">
                <a:cs typeface="ＭＳ Ｐゴシック" charset="0"/>
              </a:rPr>
              <a:t> timeline by moving WG recirculation from September 2015 to November 2015.</a:t>
            </a:r>
            <a:endParaRPr lang="en-US"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400" b="1" dirty="0" smtClean="0">
                <a:cs typeface="ＭＳ Ｐゴシック" charset="0"/>
              </a:rPr>
              <a:t>Moved, </a:t>
            </a:r>
            <a:r>
              <a:rPr lang="en-US" sz="2400" b="0" dirty="0" smtClean="0">
                <a:cs typeface="ＭＳ Ｐゴシック" charset="0"/>
              </a:rPr>
              <a:t>to approve the comment resolutions in the Waikoloa tab of 11-15/556rTBD and direct the Editor to produce a Draft P802.11ak_D1.2 incorporating all P802.11ak resolutions approved at this meeting through and including those approved by this motion.</a:t>
            </a:r>
          </a:p>
          <a:p>
            <a:pPr lvl="1">
              <a:lnSpc>
                <a:spcPct val="90000"/>
              </a:lnSpc>
            </a:pPr>
            <a:r>
              <a:rPr lang="en-US" dirty="0" smtClean="0">
                <a:cs typeface="ＭＳ Ｐゴシック" charset="0"/>
              </a:rPr>
              <a:t>Moved:    Seconded: </a:t>
            </a:r>
            <a:r>
              <a:rPr lang="en-US" dirty="0">
                <a:cs typeface="ＭＳ Ｐゴシック" charset="0"/>
              </a:rPr>
              <a:t> </a:t>
            </a:r>
            <a:endParaRPr lang="en-US"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r>
              <a:rPr lang="en-US" b="0" dirty="0" smtClean="0"/>
              <a:t>Further work on comment assignment 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571500" y="1270000"/>
            <a:ext cx="8001000" cy="474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30426480"/>
              </p:ext>
            </p:extLst>
          </p:nvPr>
        </p:nvGraphicFramePr>
        <p:xfrm>
          <a:off x="685800" y="1905000"/>
          <a:ext cx="7696199" cy="4153990"/>
        </p:xfrm>
        <a:graphic>
          <a:graphicData uri="http://schemas.openxmlformats.org/drawingml/2006/table">
            <a:tbl>
              <a:tblPr firstRow="1" bandRow="1">
                <a:tableStyleId>{5C22544A-7EE6-4342-B048-85BDC9FD1C3A}</a:tableStyleId>
              </a:tblPr>
              <a:tblGrid>
                <a:gridCol w="1600200"/>
                <a:gridCol w="3657600"/>
                <a:gridCol w="24383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 Ad Hoc</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434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533712">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Kings 2</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13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err="1" smtClean="0">
                <a:latin typeface="Arial" charset="0"/>
                <a:cs typeface="Arial" charset="0"/>
              </a:rPr>
              <a:t>Wakoloa</a:t>
            </a:r>
            <a:r>
              <a:rPr lang="en-US" dirty="0" smtClean="0">
                <a:latin typeface="Arial" charset="0"/>
                <a:cs typeface="Arial" charset="0"/>
              </a:rPr>
              <a:t> 2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Call for essential patent claims: no response.</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of submissions to resolve comments, discussion of comments</a:t>
            </a:r>
          </a:p>
          <a:p>
            <a:pPr lvl="1">
              <a:lnSpc>
                <a:spcPct val="80000"/>
              </a:lnSpc>
            </a:pPr>
            <a:r>
              <a:rPr lang="en-US" b="0" dirty="0" smtClean="0">
                <a:solidFill>
                  <a:srgbClr val="000000"/>
                </a:solidFill>
                <a:ea typeface="MS Gothic"/>
              </a:rPr>
              <a:t>11-15/791r0, “Addressing Simplifications”, David </a:t>
            </a:r>
            <a:r>
              <a:rPr lang="en-US" b="0" dirty="0" err="1" smtClean="0">
                <a:solidFill>
                  <a:srgbClr val="000000"/>
                </a:solidFill>
                <a:ea typeface="MS Gothic"/>
              </a:rPr>
              <a:t>Kloper</a:t>
            </a:r>
            <a:endParaRPr lang="en-US" b="0" dirty="0" smtClean="0">
              <a:solidFill>
                <a:srgbClr val="000000"/>
              </a:solidFill>
              <a:ea typeface="MS Gothic"/>
            </a:endParaRPr>
          </a:p>
          <a:p>
            <a:pPr lvl="1">
              <a:lnSpc>
                <a:spcPct val="80000"/>
              </a:lnSpc>
            </a:pPr>
            <a:r>
              <a:rPr lang="en-US" dirty="0" smtClean="0">
                <a:solidFill>
                  <a:srgbClr val="000000"/>
                </a:solidFill>
                <a:ea typeface="MS Gothic"/>
              </a:rPr>
              <a:t>Discussion of CID 229.</a:t>
            </a:r>
            <a:endParaRPr lang="en-US" b="0" dirty="0" smtClean="0">
              <a:solidFill>
                <a:srgbClr val="000000"/>
              </a:solidFill>
              <a:ea typeface="MS Gothic"/>
            </a:endParaRPr>
          </a:p>
          <a:p>
            <a:pPr lvl="1">
              <a:lnSpc>
                <a:spcPct val="80000"/>
              </a:lnSpc>
            </a:pPr>
            <a:r>
              <a:rPr lang="en-US" b="0" dirty="0" smtClean="0"/>
              <a:t>11-15/795r0</a:t>
            </a:r>
            <a:r>
              <a:rPr lang="en-US" dirty="0"/>
              <a:t>, “Addressing Comment Resolutions”</a:t>
            </a:r>
            <a:r>
              <a:rPr lang="en-US" b="0" dirty="0" smtClean="0"/>
              <a:t>, David </a:t>
            </a:r>
            <a:r>
              <a:rPr lang="en-US" b="0" dirty="0" err="1" smtClean="0"/>
              <a:t>Kloper</a:t>
            </a:r>
            <a:endParaRPr lang="en-US" b="0" dirty="0" smtClean="0"/>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64536</TotalTime>
  <Words>2746</Words>
  <Application>Microsoft Macintosh PowerPoint</Application>
  <PresentationFormat>On-screen Show (4:3)</PresentationFormat>
  <Paragraphs>403</Paragraphs>
  <Slides>25</Slides>
  <Notes>24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802-11-Submission</vt:lpstr>
      <vt:lpstr>July 2015 802.11ak Agenda</vt:lpstr>
      <vt:lpstr>IEEE 802.11ak/GLK: Enhancements For Transit Links Within Bridged Networks</vt:lpstr>
      <vt:lpstr>Venue</vt:lpstr>
      <vt:lpstr>TGak Timeline At Start of Meeting</vt:lpstr>
      <vt:lpstr>Sessions</vt:lpstr>
      <vt:lpstr>Monday, 13 July 2015  08:00 – 10:00, Wakoloa 2 Room</vt:lpstr>
      <vt:lpstr>Participants, Patents, and Duty to Inform</vt:lpstr>
      <vt:lpstr>Patent Related Links</vt:lpstr>
      <vt:lpstr>Call for Potentially Essential Patents</vt:lpstr>
      <vt:lpstr>Other Guidelines for IEEE WG Meetings</vt:lpstr>
      <vt:lpstr>Tuesday, 14 July 2015  08:00 – 10:00, Waikoloa 2 Room</vt:lpstr>
      <vt:lpstr>Tuesday, 14 July 2015  08:00 – 10:00, Waikoloa 2 Room</vt:lpstr>
      <vt:lpstr>Tuesday, 14 July 2015  08:00 – 10:00, Waikoloa 2 Room</vt:lpstr>
      <vt:lpstr>Tuesday, 14 July 2015  19:30 – 21:30, Queens 4</vt:lpstr>
      <vt:lpstr>Tuesday, 14 July 2015  19:30 – 21:30, Queens 4</vt:lpstr>
      <vt:lpstr>Wednesday, 15 July 2015 13:30 – 15:30, Queens 4 Room</vt:lpstr>
      <vt:lpstr>Wednesday, 15 July 2015 13:30 – 15:30, Queens 4 Room</vt:lpstr>
      <vt:lpstr>Pending Presentations</vt:lpstr>
      <vt:lpstr>Wednesday, 15 July 2015 16:00 – 18:00, Queens 4 Room</vt:lpstr>
      <vt:lpstr>Wednesday, 15 July 2015 16:00 – 18:00, Queens 4 Room</vt:lpstr>
      <vt:lpstr>Thursday, 16 July 2015 08:00 – 10:00, Kings 2 Room</vt:lpstr>
      <vt:lpstr>Thursday, 16 July 2015 10:30 – 12:30, Queens 4 Room</vt:lpstr>
      <vt:lpstr>Thursday, 16 July 2015 16:00 – 18:00, Queens 4 Room</vt:lpstr>
      <vt:lpstr>Thursday, 16 July 2015 16:00 – 18:00, Queens 4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872</cp:revision>
  <cp:lastPrinted>1998-02-10T13:28:06Z</cp:lastPrinted>
  <dcterms:created xsi:type="dcterms:W3CDTF">2006-12-04T03:46:13Z</dcterms:created>
  <dcterms:modified xsi:type="dcterms:W3CDTF">2015-07-16T04:27:54Z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