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271" r:id="rId3"/>
    <p:sldId id="358" r:id="rId4"/>
    <p:sldId id="460" r:id="rId5"/>
    <p:sldId id="443" r:id="rId6"/>
    <p:sldId id="414" r:id="rId7"/>
    <p:sldId id="470" r:id="rId8"/>
    <p:sldId id="471" r:id="rId9"/>
    <p:sldId id="472" r:id="rId10"/>
    <p:sldId id="474" r:id="rId11"/>
    <p:sldId id="432" r:id="rId12"/>
    <p:sldId id="495" r:id="rId13"/>
    <p:sldId id="497" r:id="rId14"/>
    <p:sldId id="496" r:id="rId15"/>
    <p:sldId id="498" r:id="rId16"/>
    <p:sldId id="476" r:id="rId17"/>
    <p:sldId id="430" r:id="rId18"/>
    <p:sldId id="493" r:id="rId19"/>
    <p:sldId id="477" r:id="rId20"/>
    <p:sldId id="494" r:id="rId21"/>
    <p:sldId id="3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7" autoAdjust="0"/>
    <p:restoredTop sz="98109" autoAdjust="0"/>
  </p:normalViewPr>
  <p:slideViewPr>
    <p:cSldViewPr>
      <p:cViewPr varScale="1">
        <p:scale>
          <a:sx n="91" d="100"/>
          <a:sy n="91" d="100"/>
        </p:scale>
        <p:origin x="-808"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P802.11-15/0734r3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P802.11-15/0734r3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P802.11-15/0734r3</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P802.11-15/0734r3</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P802.11-15/0734r3</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P802.11-15/0734r3</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P802.11-15/0734r3</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P802.11-15/0734r3</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P802.11-15/0734r3</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P802.11-15/0734r3</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P802.11-15/0734r3</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P802.11-15/0734r3</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P802.11-15/0734r3</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P802.11-15/0734r3</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P802.11-15/0734r3</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P802.11-15/0734r3</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P802.11-15/0734r3</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P802.11-15/0734r3</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P802.11-15/0734r3</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P802.11-15/0734r3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P802.11-15/0734r3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0734r3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a:t>
            </a:r>
            <a:r>
              <a:rPr lang="en-US" sz="1800" b="0" dirty="0" smtClean="0">
                <a:latin typeface="Arial" charset="0"/>
              </a:rPr>
              <a:t>07-</a:t>
            </a:r>
            <a:r>
              <a:rPr lang="en-US" sz="1800" b="0" dirty="0" smtClean="0">
                <a:latin typeface="Arial" charset="0"/>
              </a:rPr>
              <a:t>11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smtClean="0">
                <a:latin typeface="Arial" charset="0"/>
                <a:cs typeface="Arial" charset="0"/>
              </a:rPr>
              <a:t>00, Waikoloa 2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the Minutes of the May 802.11ak Meeting in Vancouver, British Columbia: 11-15/0690r0.</a:t>
            </a:r>
          </a:p>
          <a:p>
            <a:pPr lvl="1">
              <a:lnSpc>
                <a:spcPct val="80000"/>
              </a:lnSpc>
            </a:pPr>
            <a:r>
              <a:rPr lang="en-US" dirty="0"/>
              <a:t>Yes:    No:    Abstain: </a:t>
            </a:r>
          </a:p>
          <a:p>
            <a:pPr>
              <a:lnSpc>
                <a:spcPct val="80000"/>
              </a:lnSpc>
            </a:pPr>
            <a:r>
              <a:rPr lang="en-US" b="0" dirty="0"/>
              <a:t>Approval of the Minutes of Teleconferences since Vancouver:</a:t>
            </a:r>
          </a:p>
          <a:p>
            <a:pPr lvl="1">
              <a:lnSpc>
                <a:spcPct val="80000"/>
              </a:lnSpc>
            </a:pPr>
            <a:r>
              <a:rPr lang="en-US" dirty="0" smtClean="0"/>
              <a:t>June 1</a:t>
            </a:r>
            <a:r>
              <a:rPr lang="en-US" baseline="30000" dirty="0" smtClean="0"/>
              <a:t>st</a:t>
            </a:r>
            <a:r>
              <a:rPr lang="en-US" dirty="0" smtClean="0"/>
              <a:t>, 11</a:t>
            </a:r>
            <a:r>
              <a:rPr lang="en-US" dirty="0"/>
              <a:t>-15/750r0, “11ak </a:t>
            </a:r>
            <a:r>
              <a:rPr lang="en-US" dirty="0" err="1"/>
              <a:t>Telecon</a:t>
            </a:r>
            <a:r>
              <a:rPr lang="en-US" dirty="0"/>
              <a:t> Minutes 20150601”</a:t>
            </a:r>
          </a:p>
          <a:p>
            <a:pPr lvl="1">
              <a:lnSpc>
                <a:spcPct val="80000"/>
              </a:lnSpc>
            </a:pPr>
            <a:r>
              <a:rPr lang="en-US" dirty="0" smtClean="0"/>
              <a:t>June 15</a:t>
            </a:r>
            <a:r>
              <a:rPr lang="en-US" baseline="30000" dirty="0" smtClean="0"/>
              <a:t>th</a:t>
            </a:r>
            <a:r>
              <a:rPr lang="en-US" dirty="0" smtClean="0"/>
              <a:t>, 11</a:t>
            </a:r>
            <a:r>
              <a:rPr lang="en-US" dirty="0"/>
              <a:t>-15/765r0, “11ak </a:t>
            </a:r>
            <a:r>
              <a:rPr lang="en-US" dirty="0" err="1"/>
              <a:t>Telecon</a:t>
            </a:r>
            <a:r>
              <a:rPr lang="en-US" dirty="0"/>
              <a:t> Minutes 20150615”</a:t>
            </a:r>
          </a:p>
          <a:p>
            <a:pPr lvl="1">
              <a:lnSpc>
                <a:spcPct val="80000"/>
              </a:lnSpc>
            </a:pPr>
            <a:r>
              <a:rPr lang="en-US" dirty="0" smtClean="0"/>
              <a:t>June 29</a:t>
            </a:r>
            <a:r>
              <a:rPr lang="en-US" baseline="30000" dirty="0" smtClean="0"/>
              <a:t>th</a:t>
            </a:r>
            <a:r>
              <a:rPr lang="en-US" dirty="0" smtClean="0"/>
              <a:t>, 11</a:t>
            </a:r>
            <a:r>
              <a:rPr lang="en-US" dirty="0"/>
              <a:t>-15/782r0, “11ak </a:t>
            </a:r>
            <a:r>
              <a:rPr lang="en-US" dirty="0" err="1"/>
              <a:t>Telecon</a:t>
            </a:r>
            <a:r>
              <a:rPr lang="en-US" dirty="0"/>
              <a:t> Minutes 20150629”</a:t>
            </a:r>
          </a:p>
          <a:p>
            <a:pPr lvl="1">
              <a:lnSpc>
                <a:spcPct val="80000"/>
              </a:lnSpc>
            </a:pPr>
            <a:r>
              <a:rPr lang="en-US" dirty="0"/>
              <a:t>Yes:    No:    Abstain: </a:t>
            </a: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Waikoloa 2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Approval of the Minutes of the Santa Clara, California, ad hoc meeting (9&amp;10 July), 11-15</a:t>
            </a:r>
            <a:r>
              <a:rPr lang="en-US" b="0"/>
              <a:t>/</a:t>
            </a:r>
            <a:r>
              <a:rPr lang="en-US" b="0" smtClean="0"/>
              <a:t>0792r2, </a:t>
            </a:r>
            <a:r>
              <a:rPr lang="en-US" b="0" dirty="0"/>
              <a:t>“</a:t>
            </a:r>
            <a:r>
              <a:rPr lang="de-DE" b="0" dirty="0" err="1"/>
              <a:t>July</a:t>
            </a:r>
            <a:r>
              <a:rPr lang="de-DE" b="0" dirty="0"/>
              <a:t> 2015 802.11ak Ad Hoc</a:t>
            </a:r>
            <a:r>
              <a:rPr lang="en-US" b="0" dirty="0"/>
              <a:t>”</a:t>
            </a:r>
          </a:p>
          <a:p>
            <a:pPr lvl="1">
              <a:lnSpc>
                <a:spcPct val="80000"/>
              </a:lnSpc>
            </a:pPr>
            <a:r>
              <a:rPr lang="en-US" dirty="0"/>
              <a:t>Yes:    No:    Abstain: </a:t>
            </a:r>
          </a:p>
          <a:p>
            <a:pPr>
              <a:lnSpc>
                <a:spcPct val="80000"/>
              </a:lnSpc>
            </a:pPr>
            <a:r>
              <a:rPr lang="en-US" b="0" dirty="0"/>
              <a:t>Approval of the Minutes of the Monday ad hoc meeting:</a:t>
            </a:r>
          </a:p>
          <a:p>
            <a:pPr lvl="1">
              <a:lnSpc>
                <a:spcPct val="80000"/>
              </a:lnSpc>
            </a:pPr>
            <a:r>
              <a:rPr lang="en-US" dirty="0"/>
              <a:t>TBD</a:t>
            </a:r>
          </a:p>
          <a:p>
            <a:pPr lvl="1">
              <a:lnSpc>
                <a:spcPct val="80000"/>
              </a:lnSpc>
            </a:pPr>
            <a:r>
              <a:rPr lang="en-US" dirty="0"/>
              <a:t>Yes:    No:    Abstain: </a:t>
            </a:r>
            <a:endParaRPr lang="en-US" dirty="0" smtClean="0"/>
          </a:p>
          <a:p>
            <a:pPr>
              <a:lnSpc>
                <a:spcPct val="80000"/>
              </a:lnSpc>
            </a:pPr>
            <a:r>
              <a:rPr lang="en-US" b="0" dirty="0" smtClean="0"/>
              <a:t>Initial discussion of timeline.</a:t>
            </a:r>
            <a:endParaRPr lang="en-US" b="0" dirty="0"/>
          </a:p>
          <a:p>
            <a:pPr>
              <a:lnSpc>
                <a:spcPct val="80000"/>
              </a:lnSpc>
            </a:pPr>
            <a:r>
              <a:rPr lang="en-US" b="0" dirty="0"/>
              <a:t>Presentation of submissions to resolve LB212 comments and improve the P802.11ak </a:t>
            </a:r>
            <a:r>
              <a:rPr lang="en-US" b="0" dirty="0" smtClean="0"/>
              <a:t>draft:</a:t>
            </a:r>
            <a:endParaRPr lang="en-US" b="0" dirty="0"/>
          </a:p>
          <a:p>
            <a:pPr>
              <a:lnSpc>
                <a:spcPct val="80000"/>
              </a:lnSpc>
            </a:pPr>
            <a:r>
              <a:rPr lang="en-US" b="0" dirty="0"/>
              <a:t>11-15/725r3, “11ak PICS Fix”, Donald Eastlake</a:t>
            </a:r>
            <a:r>
              <a:rPr lang="en-US" b="0" dirty="0" smtClean="0"/>
              <a:t>.</a:t>
            </a:r>
            <a:endParaRPr lang="en-US" dirty="0" smtClean="0"/>
          </a:p>
          <a:p>
            <a:pPr>
              <a:lnSpc>
                <a:spcPct val="80000"/>
              </a:lnSpc>
            </a:pPr>
            <a:r>
              <a:rPr lang="en-US" b="0" dirty="0"/>
              <a:t>11-15/798r1, “</a:t>
            </a:r>
            <a:r>
              <a:rPr lang="en-GB" b="0" dirty="0"/>
              <a:t>11ak Vancouver Resolution Fixes”</a:t>
            </a:r>
            <a:r>
              <a:rPr lang="en-US" b="0" dirty="0"/>
              <a:t>, Donald Eastlake.</a:t>
            </a:r>
          </a:p>
          <a:p>
            <a:pPr>
              <a:lnSpc>
                <a:spcPct val="80000"/>
              </a:lnSpc>
            </a:pPr>
            <a:endParaRPr lang="en-US" b="0" dirty="0"/>
          </a:p>
        </p:txBody>
      </p:sp>
    </p:spTree>
    <p:extLst>
      <p:ext uri="{BB962C8B-B14F-4D97-AF65-F5344CB8AC3E}">
        <p14:creationId xmlns:p14="http://schemas.microsoft.com/office/powerpoint/2010/main" val="237019118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Waikoloa 2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Recess </a:t>
            </a:r>
            <a:r>
              <a:rPr lang="en-US" b="0" dirty="0"/>
              <a:t>until 08:00 Wednesday</a:t>
            </a:r>
            <a:endParaRPr lang="en-US" dirty="0"/>
          </a:p>
        </p:txBody>
      </p:sp>
    </p:spTree>
    <p:extLst>
      <p:ext uri="{BB962C8B-B14F-4D97-AF65-F5344CB8AC3E}">
        <p14:creationId xmlns:p14="http://schemas.microsoft.com/office/powerpoint/2010/main" val="143922308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smtClean="0">
                <a:latin typeface="Arial" charset="0"/>
                <a:cs typeface="Arial" charset="0"/>
              </a:rPr>
              <a:t>30 – </a:t>
            </a:r>
            <a:r>
              <a:rPr lang="en-US" dirty="0" smtClean="0">
                <a:latin typeface="Arial" charset="0"/>
                <a:cs typeface="Arial" charset="0"/>
              </a:rPr>
              <a:t>21:30, 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 of submissions to resolve LB212 comments and improve the P802.11ak draft</a:t>
            </a:r>
            <a:r>
              <a:rPr lang="en-US" b="0" dirty="0" smtClean="0"/>
              <a:t>:</a:t>
            </a:r>
          </a:p>
          <a:p>
            <a:pPr>
              <a:lnSpc>
                <a:spcPct val="80000"/>
              </a:lnSpc>
            </a:pPr>
            <a:endParaRPr lang="en-US" b="0" dirty="0"/>
          </a:p>
          <a:p>
            <a:pPr>
              <a:lnSpc>
                <a:spcPct val="80000"/>
              </a:lnSpc>
            </a:pPr>
            <a:r>
              <a:rPr lang="en-US" b="0" dirty="0" smtClean="0"/>
              <a:t>Moved</a:t>
            </a:r>
            <a:r>
              <a:rPr lang="en-US" b="0" dirty="0"/>
              <a:t>, </a:t>
            </a:r>
            <a:r>
              <a:rPr lang="en-US" sz="2000" b="0" dirty="0"/>
              <a:t>to approve the comment resolutions in 11-15/735r3 “11ak PICS Fix” and direct the Editor to incorporate them into the P802.11ak draft.</a:t>
            </a:r>
          </a:p>
          <a:p>
            <a:pPr lvl="1">
              <a:lnSpc>
                <a:spcPct val="80000"/>
              </a:lnSpc>
            </a:pPr>
            <a:r>
              <a:rPr lang="en-US" dirty="0"/>
              <a:t>Straw poll at Santa Clara ad hoc: Yes: 5   No: 0   Abstain: 0</a:t>
            </a:r>
          </a:p>
          <a:p>
            <a:pPr lvl="1">
              <a:lnSpc>
                <a:spcPct val="80000"/>
              </a:lnSpc>
            </a:pPr>
            <a:r>
              <a:rPr lang="en-US" dirty="0"/>
              <a:t>Vote: Yes:    No:    Abstain: </a:t>
            </a:r>
          </a:p>
          <a:p>
            <a:pPr>
              <a:lnSpc>
                <a:spcPct val="80000"/>
              </a:lnSpc>
            </a:pPr>
            <a:endParaRPr lang="en-US" b="0" dirty="0"/>
          </a:p>
        </p:txBody>
      </p:sp>
    </p:spTree>
    <p:extLst>
      <p:ext uri="{BB962C8B-B14F-4D97-AF65-F5344CB8AC3E}">
        <p14:creationId xmlns:p14="http://schemas.microsoft.com/office/powerpoint/2010/main" val="265250157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smtClean="0">
                <a:latin typeface="Arial" charset="0"/>
                <a:cs typeface="Arial" charset="0"/>
              </a:rPr>
              <a:t>30 – </a:t>
            </a:r>
            <a:r>
              <a:rPr lang="en-US" dirty="0" smtClean="0">
                <a:latin typeface="Arial" charset="0"/>
                <a:cs typeface="Arial" charset="0"/>
              </a:rPr>
              <a:t>21:30, 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Moved, </a:t>
            </a:r>
            <a:r>
              <a:rPr lang="en-US" sz="2000" b="0" dirty="0"/>
              <a:t>to approve the comment resolutions in 11-15/798r1 “</a:t>
            </a:r>
            <a:r>
              <a:rPr lang="en-GB" sz="2000" b="0" dirty="0" err="1"/>
              <a:t>ak</a:t>
            </a:r>
            <a:r>
              <a:rPr lang="en-GB" sz="2000" b="0" dirty="0"/>
              <a:t> Vancouver Resolution Fixes</a:t>
            </a:r>
            <a:r>
              <a:rPr lang="en-US" sz="2000" b="0" dirty="0"/>
              <a:t>” and direct the Editor to incorporate them into the P802.11ak draft.</a:t>
            </a:r>
          </a:p>
          <a:p>
            <a:pPr lvl="1">
              <a:lnSpc>
                <a:spcPct val="80000"/>
              </a:lnSpc>
            </a:pPr>
            <a:r>
              <a:rPr lang="en-US" dirty="0"/>
              <a:t>Straw poll at Santa Clara ad hoc: Yes: 5   No: 0   Abstain: 0</a:t>
            </a:r>
          </a:p>
          <a:p>
            <a:pPr lvl="1">
              <a:lnSpc>
                <a:spcPct val="80000"/>
              </a:lnSpc>
            </a:pPr>
            <a:r>
              <a:rPr lang="en-US" dirty="0"/>
              <a:t>Vote: Yes:    No:    Abstain: </a:t>
            </a:r>
            <a:endParaRPr lang="en-US" b="0" dirty="0"/>
          </a:p>
          <a:p>
            <a:pPr>
              <a:lnSpc>
                <a:spcPct val="80000"/>
              </a:lnSpc>
            </a:pPr>
            <a:endParaRPr lang="en-US" b="0" dirty="0"/>
          </a:p>
          <a:p>
            <a:pPr>
              <a:lnSpc>
                <a:spcPct val="80000"/>
              </a:lnSpc>
            </a:pPr>
            <a:r>
              <a:rPr lang="en-US" altLang="ja-JP" b="0" dirty="0">
                <a:cs typeface="ＭＳ Ｐゴシック" charset="0"/>
              </a:rPr>
              <a:t>Recess until </a:t>
            </a:r>
            <a:r>
              <a:rPr lang="en-US" altLang="ja-JP" b="0" dirty="0" smtClean="0">
                <a:cs typeface="ＭＳ Ｐゴシック" charset="0"/>
              </a:rPr>
              <a:t>16:00 Wednesday</a:t>
            </a:r>
            <a:endParaRPr lang="en-US" altLang="ja-JP" b="0" dirty="0">
              <a:cs typeface="ＭＳ Ｐゴシック" charset="0"/>
            </a:endParaRPr>
          </a:p>
        </p:txBody>
      </p:sp>
    </p:spTree>
    <p:extLst>
      <p:ext uri="{BB962C8B-B14F-4D97-AF65-F5344CB8AC3E}">
        <p14:creationId xmlns:p14="http://schemas.microsoft.com/office/powerpoint/2010/main" val="259340771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15 July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 Queens 4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Presentation of submissions to resolve LB212 comments and improve the P802.11ak draft</a:t>
            </a:r>
            <a:r>
              <a:rPr lang="en-US" b="0" dirty="0" smtClean="0"/>
              <a:t>:</a:t>
            </a:r>
          </a:p>
          <a:p>
            <a:pPr>
              <a:lnSpc>
                <a:spcPct val="80000"/>
              </a:lnSpc>
            </a:pPr>
            <a:endParaRPr lang="en-US" b="0" dirty="0"/>
          </a:p>
          <a:p>
            <a:pPr>
              <a:lnSpc>
                <a:spcPct val="80000"/>
              </a:lnSpc>
            </a:pPr>
            <a:r>
              <a:rPr lang="en-US" b="0" dirty="0" smtClean="0"/>
              <a:t>Moved, </a:t>
            </a:r>
            <a:r>
              <a:rPr lang="en-US" sz="2000" b="0" dirty="0" smtClean="0"/>
              <a:t>to approve the comment resolutions in the Santa Clara tab of 11-5/556rTBD and direct the Editor to incorporate them into the draft.</a:t>
            </a:r>
          </a:p>
          <a:p>
            <a:pPr lvl="1">
              <a:lnSpc>
                <a:spcPct val="80000"/>
              </a:lnSpc>
            </a:pPr>
            <a:r>
              <a:rPr lang="en-US" b="0" dirty="0" smtClean="0"/>
              <a:t>Yes:    No:    Abstain: </a:t>
            </a:r>
            <a:endParaRPr lang="en-US" b="0" dirty="0"/>
          </a:p>
          <a:p>
            <a:pPr>
              <a:lnSpc>
                <a:spcPct val="80000"/>
              </a:lnSpc>
            </a:pPr>
            <a:r>
              <a:rPr lang="en-US" altLang="ja-JP" b="0" dirty="0" smtClean="0">
                <a:cs typeface="ＭＳ Ｐゴシック" charset="0"/>
              </a:rPr>
              <a:t>Recess </a:t>
            </a:r>
            <a:r>
              <a:rPr lang="en-US" altLang="ja-JP" b="0" dirty="0">
                <a:cs typeface="ＭＳ Ｐゴシック" charset="0"/>
              </a:rPr>
              <a:t>until 08:00 Thursday</a:t>
            </a:r>
          </a:p>
          <a:p>
            <a:pPr>
              <a:lnSpc>
                <a:spcPct val="80000"/>
              </a:lnSpc>
            </a:pPr>
            <a:endParaRPr lang="en-US" dirty="0"/>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July 2015</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Queens 4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t>
            </a:r>
            <a:r>
              <a:rPr lang="en-US" dirty="0" smtClean="0"/>
              <a:t>ARC SC and 802.1Qbz to </a:t>
            </a:r>
            <a:r>
              <a:rPr lang="en-US" dirty="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a:lnSpc>
                <a:spcPct val="80000"/>
              </a:lnSpc>
            </a:pPr>
            <a:r>
              <a:rPr lang="en-US" dirty="0" smtClean="0"/>
              <a:t>802.11ak </a:t>
            </a:r>
            <a:r>
              <a:rPr lang="en-US" dirty="0"/>
              <a:t>Teleconferences, joint with 802.1Qbz if mutually convenient:</a:t>
            </a:r>
          </a:p>
          <a:p>
            <a:pPr lvl="1">
              <a:lnSpc>
                <a:spcPct val="80000"/>
              </a:lnSpc>
            </a:pPr>
            <a:r>
              <a:rPr lang="en-US" b="1" dirty="0"/>
              <a:t>1 </a:t>
            </a:r>
            <a:r>
              <a:rPr lang="en-US" dirty="0"/>
              <a:t>hour teleconferences through the </a:t>
            </a:r>
            <a:r>
              <a:rPr lang="en-US" dirty="0" smtClean="0"/>
              <a:t>September 2015 </a:t>
            </a:r>
            <a:r>
              <a:rPr lang="en-US" dirty="0"/>
              <a:t>802.11 meeting on </a:t>
            </a:r>
            <a:r>
              <a:rPr lang="en-US" dirty="0" smtClean="0"/>
              <a:t>Mondays the 3</a:t>
            </a:r>
            <a:r>
              <a:rPr lang="en-US" baseline="30000" dirty="0" smtClean="0"/>
              <a:t>rd</a:t>
            </a:r>
            <a:r>
              <a:rPr lang="en-US" dirty="0" smtClean="0"/>
              <a:t>, 10</a:t>
            </a:r>
            <a:r>
              <a:rPr lang="en-US" baseline="30000" dirty="0" smtClean="0"/>
              <a:t>th</a:t>
            </a:r>
            <a:r>
              <a:rPr lang="en-US" dirty="0" smtClean="0"/>
              <a:t>, 17</a:t>
            </a:r>
            <a:r>
              <a:rPr lang="en-US" baseline="30000" dirty="0" smtClean="0"/>
              <a:t>th</a:t>
            </a:r>
            <a:r>
              <a:rPr lang="en-US" dirty="0" smtClean="0"/>
              <a:t>, and 31</a:t>
            </a:r>
            <a:r>
              <a:rPr lang="en-US" baseline="30000" dirty="0" smtClean="0"/>
              <a:t>st</a:t>
            </a:r>
            <a:r>
              <a:rPr lang="en-US" dirty="0" smtClean="0"/>
              <a:t> of August at 10am </a:t>
            </a:r>
            <a:r>
              <a:rPr lang="en-US" dirty="0"/>
              <a:t>Eastern time.</a:t>
            </a:r>
          </a:p>
          <a:p>
            <a:pPr lvl="1">
              <a:lnSpc>
                <a:spcPct val="80000"/>
              </a:lnSpc>
            </a:pPr>
            <a:r>
              <a:rPr lang="en-US" dirty="0" smtClean="0"/>
              <a:t>Yes:    No:    Abstain: </a:t>
            </a:r>
          </a:p>
          <a:p>
            <a:pPr>
              <a:lnSpc>
                <a:spcPct val="80000"/>
              </a:lnSpc>
            </a:pPr>
            <a:r>
              <a:rPr lang="en-GB" b="0" dirty="0" smtClean="0"/>
              <a:t>Presentation and discussion of submissions and issues</a:t>
            </a:r>
          </a:p>
          <a:p>
            <a:pPr>
              <a:lnSpc>
                <a:spcPct val="80000"/>
              </a:lnSpc>
            </a:pPr>
            <a:r>
              <a:rPr lang="en-US" b="0" dirty="0"/>
              <a:t>Recess </a:t>
            </a:r>
            <a:r>
              <a:rPr lang="en-US" b="0" dirty="0" err="1"/>
              <a:t>TGk</a:t>
            </a:r>
            <a:r>
              <a:rPr lang="en-US" b="0" dirty="0"/>
              <a:t> until 10:30 </a:t>
            </a:r>
            <a:r>
              <a:rPr lang="en-US" b="0" dirty="0" smtClean="0"/>
              <a:t>today</a:t>
            </a: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16 July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Queens 4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r>
              <a:rPr lang="en-US" b="0" dirty="0" smtClean="0"/>
              <a:t>:</a:t>
            </a:r>
          </a:p>
          <a:p>
            <a:pPr>
              <a:lnSpc>
                <a:spcPct val="80000"/>
              </a:lnSpc>
            </a:pPr>
            <a:endParaRPr lang="en-US" b="0" dirty="0"/>
          </a:p>
          <a:p>
            <a:pPr>
              <a:lnSpc>
                <a:spcPct val="80000"/>
              </a:lnSpc>
            </a:pPr>
            <a:r>
              <a:rPr lang="en-US" b="0" dirty="0" smtClean="0"/>
              <a:t>Recess </a:t>
            </a:r>
            <a:r>
              <a:rPr lang="en-US" b="0" dirty="0"/>
              <a:t>until 16:00 today</a:t>
            </a:r>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16 July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Queens 4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p>
          <a:p>
            <a:pPr>
              <a:lnSpc>
                <a:spcPct val="90000"/>
              </a:lnSpc>
            </a:pPr>
            <a:r>
              <a:rPr lang="en-US" b="0" dirty="0" smtClean="0">
                <a:cs typeface="ＭＳ Ｐゴシック" charset="0"/>
              </a:rPr>
              <a:t>Motions</a:t>
            </a:r>
          </a:p>
          <a:p>
            <a:pPr lvl="1">
              <a:lnSpc>
                <a:spcPct val="90000"/>
              </a:lnSpc>
            </a:pPr>
            <a:r>
              <a:rPr lang="en-US" dirty="0" smtClean="0">
                <a:cs typeface="ＭＳ Ｐゴシック" charset="0"/>
              </a:rPr>
              <a:t>Change time line?</a:t>
            </a:r>
            <a:endParaRPr lang="en-US" b="0" dirty="0" smtClean="0">
              <a:cs typeface="ＭＳ Ｐゴシック" charset="0"/>
            </a:endParaRPr>
          </a:p>
          <a:p>
            <a:pPr>
              <a:lnSpc>
                <a:spcPct val="90000"/>
              </a:lnSpc>
            </a:pPr>
            <a:endParaRPr lang="en-US"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Hawai‘i</a:t>
            </a:r>
            <a:endParaRPr lang="en-US" sz="2800" dirty="0">
              <a:latin typeface="Arial" charset="0"/>
            </a:endParaRPr>
          </a:p>
          <a:p>
            <a:pPr algn="ctr">
              <a:lnSpc>
                <a:spcPct val="90000"/>
              </a:lnSpc>
              <a:buFontTx/>
              <a:buNone/>
            </a:pPr>
            <a:r>
              <a:rPr lang="en-US" sz="2800" dirty="0" smtClean="0">
                <a:latin typeface="Arial" charset="0"/>
              </a:rPr>
              <a:t>13-16 July,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16 July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Queens 4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sz="2400" b="1" dirty="0" smtClean="0">
                <a:cs typeface="ＭＳ Ｐゴシック" charset="0"/>
              </a:rPr>
              <a:t>Moved, </a:t>
            </a:r>
            <a:r>
              <a:rPr lang="en-US" sz="2400" b="0" dirty="0" smtClean="0">
                <a:cs typeface="ＭＳ Ｐゴシック" charset="0"/>
              </a:rPr>
              <a:t>to approve the comment resolutions in the Waikoloa tab of 11-15/556rTBD and direct the Editor to produce a Draft </a:t>
            </a:r>
            <a:r>
              <a:rPr lang="en-US" sz="2400" b="0" dirty="0" smtClean="0">
                <a:cs typeface="ＭＳ Ｐゴシック" charset="0"/>
              </a:rPr>
              <a:t>P9802.11ak_D1.2 incorporating </a:t>
            </a:r>
            <a:r>
              <a:rPr lang="en-US" sz="2400" b="0" dirty="0" smtClean="0">
                <a:cs typeface="ＭＳ Ｐゴシック" charset="0"/>
              </a:rPr>
              <a:t>those resolutions.</a:t>
            </a:r>
          </a:p>
          <a:p>
            <a:pPr lvl="1">
              <a:lnSpc>
                <a:spcPct val="90000"/>
              </a:lnSpc>
            </a:pPr>
            <a:r>
              <a:rPr lang="en-US" sz="2400" dirty="0" smtClean="0">
                <a:cs typeface="ＭＳ Ｐゴシック" charset="0"/>
              </a:rPr>
              <a:t>Moved:    Seconded: </a:t>
            </a:r>
            <a:r>
              <a:rPr lang="en-US" sz="2400" dirty="0">
                <a:cs typeface="ＭＳ Ｐゴシック" charset="0"/>
              </a:rPr>
              <a:t> </a:t>
            </a:r>
            <a:endParaRPr lang="en-US" sz="2400" dirty="0" smtClean="0">
              <a:cs typeface="ＭＳ Ｐゴシック" charset="0"/>
            </a:endParaRPr>
          </a:p>
          <a:p>
            <a:pPr lvl="1">
              <a:lnSpc>
                <a:spcPct val="90000"/>
              </a:lnSpc>
            </a:pPr>
            <a:r>
              <a:rPr lang="en-US" dirty="0" smtClean="0">
                <a:cs typeface="ＭＳ Ｐゴシック" charset="0"/>
              </a:rPr>
              <a:t>Yes:    No:    Abstain: </a:t>
            </a:r>
            <a:endParaRPr lang="en-US" b="0" dirty="0" smtClean="0">
              <a:cs typeface="ＭＳ Ｐゴシック" charset="0"/>
            </a:endParaRPr>
          </a:p>
          <a:p>
            <a:pPr>
              <a:lnSpc>
                <a:spcPct val="90000"/>
              </a:lnSpc>
            </a:pPr>
            <a:r>
              <a:rPr lang="en-US" b="0" dirty="0" smtClean="0"/>
              <a:t>Further work on comment assignment and drafting of comment resolutions</a:t>
            </a:r>
            <a:r>
              <a:rPr lang="en-US" dirty="0" smtClean="0"/>
              <a:t>.</a:t>
            </a:r>
          </a:p>
          <a:p>
            <a:pPr>
              <a:lnSpc>
                <a:spcPct val="90000"/>
              </a:lnSpc>
            </a:pPr>
            <a:r>
              <a:rPr lang="en-US" dirty="0" smtClean="0"/>
              <a:t>Adjourn </a:t>
            </a:r>
            <a:r>
              <a:rPr lang="en-US" dirty="0" err="1"/>
              <a:t>TGak</a:t>
            </a:r>
            <a:endParaRPr lang="en-GB"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26842460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Waikoloa, Big Island, Hawai‘i</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571500" y="1270000"/>
            <a:ext cx="8001000" cy="47498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a:t>
            </a:r>
            <a:r>
              <a:rPr lang="en-US" sz="3600" dirty="0" smtClean="0">
                <a:latin typeface="Arial"/>
                <a:cs typeface="Arial"/>
              </a:rPr>
              <a:t>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0376447"/>
              </p:ext>
            </p:extLst>
          </p:nvPr>
        </p:nvGraphicFramePr>
        <p:xfrm>
          <a:off x="685800" y="1905000"/>
          <a:ext cx="7696199" cy="3715295"/>
        </p:xfrm>
        <a:graphic>
          <a:graphicData uri="http://schemas.openxmlformats.org/drawingml/2006/table">
            <a:tbl>
              <a:tblPr firstRow="1" bandRow="1">
                <a:tableStyleId>{5C22544A-7EE6-4342-B048-85BDC9FD1C3A}</a:tableStyleId>
              </a:tblPr>
              <a:tblGrid>
                <a:gridCol w="1600200"/>
                <a:gridCol w="3810000"/>
                <a:gridCol w="22859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AM1 Ad Hoc</a:t>
                      </a:r>
                      <a:endParaRPr lang="en-US" sz="2000" dirty="0"/>
                    </a:p>
                  </a:txBody>
                  <a:tcPr/>
                </a:tc>
                <a:tc>
                  <a:txBody>
                    <a:bodyPr/>
                    <a:lstStyle/>
                    <a:p>
                      <a:r>
                        <a:rPr lang="en-US" sz="2000" dirty="0" smtClean="0"/>
                        <a:t>TBD</a:t>
                      </a:r>
                    </a:p>
                  </a:txBody>
                  <a:tcPr/>
                </a:tc>
              </a:tr>
              <a:tr h="438695">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TBD</a:t>
                      </a:r>
                    </a:p>
                  </a:txBody>
                  <a:tcPr/>
                </a:tc>
              </a:tr>
              <a:tr h="488594">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r>
                        <a:rPr lang="en-US" sz="2000" dirty="0" smtClean="0"/>
                        <a:t>TBD</a:t>
                      </a:r>
                    </a:p>
                  </a:txBody>
                  <a:tcPr/>
                </a:tc>
              </a:tr>
              <a:tr h="443450">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TBD</a:t>
                      </a:r>
                    </a:p>
                  </a:txBody>
                  <a:tcPr/>
                </a:tc>
              </a:tr>
              <a:tr h="533712">
                <a:tc>
                  <a:txBody>
                    <a:bodyPr/>
                    <a:lstStyle/>
                    <a:p>
                      <a:r>
                        <a:rPr lang="en-US" sz="2000" dirty="0" smtClean="0"/>
                        <a:t>Thursday</a:t>
                      </a:r>
                      <a:endParaRPr lang="en-US" sz="2000" dirty="0"/>
                    </a:p>
                  </a:txBody>
                  <a:tcPr/>
                </a:tc>
                <a:tc>
                  <a:txBody>
                    <a:bodyPr/>
                    <a:lstStyle/>
                    <a:p>
                      <a:r>
                        <a:rPr lang="en-US" sz="2000" dirty="0" smtClean="0"/>
                        <a:t>AM1</a:t>
                      </a:r>
                      <a:r>
                        <a:rPr lang="en-US" sz="2000" baseline="0" dirty="0" smtClean="0"/>
                        <a:t> </a:t>
                      </a:r>
                      <a:r>
                        <a:rPr lang="en-US" sz="2000" dirty="0" smtClean="0"/>
                        <a:t>(joint with 802.1)</a:t>
                      </a:r>
                      <a:endParaRPr lang="en-US" sz="2000" dirty="0"/>
                    </a:p>
                  </a:txBody>
                  <a:tcPr/>
                </a:tc>
                <a:tc>
                  <a:txBody>
                    <a:bodyPr/>
                    <a:lstStyle/>
                    <a:p>
                      <a:r>
                        <a:rPr lang="en-US" sz="2000" dirty="0" smtClean="0"/>
                        <a:t>TBD</a:t>
                      </a:r>
                      <a:endParaRPr lang="en-US" sz="2000" dirty="0"/>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TBD</a:t>
                      </a: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TBD</a:t>
                      </a:r>
                    </a:p>
                  </a:txBody>
                  <a:tcPr/>
                </a:tc>
              </a:tr>
            </a:tbl>
          </a:graphicData>
        </a:graphic>
      </p:graphicFrame>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13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smtClean="0">
                <a:latin typeface="Arial" charset="0"/>
                <a:cs typeface="Arial" charset="0"/>
              </a:rPr>
              <a:t>00, </a:t>
            </a:r>
            <a:r>
              <a:rPr lang="en-US" dirty="0" err="1" smtClean="0">
                <a:latin typeface="Arial" charset="0"/>
                <a:cs typeface="Arial" charset="0"/>
              </a:rPr>
              <a:t>Wakoloa</a:t>
            </a:r>
            <a:r>
              <a:rPr lang="en-US" dirty="0" smtClean="0">
                <a:latin typeface="Arial" charset="0"/>
                <a:cs typeface="Arial" charset="0"/>
              </a:rPr>
              <a:t> 2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 of submissions to resolve comments</a:t>
            </a:r>
          </a:p>
          <a:p>
            <a:pPr>
              <a:lnSpc>
                <a:spcPct val="80000"/>
              </a:lnSpc>
            </a:pPr>
            <a:r>
              <a:rPr lang="en-US" b="0" dirty="0" smtClean="0"/>
              <a:t>Adjourn ad hoc meeting</a:t>
            </a: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62520</TotalTime>
  <Words>2269</Words>
  <Application>Microsoft Macintosh PowerPoint</Application>
  <PresentationFormat>On-screen Show (4:3)</PresentationFormat>
  <Paragraphs>334</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July 2015 802.11ak Agenda</vt:lpstr>
      <vt:lpstr>IEEE 802.11ak/GLK: Enhancements For Transit Links Within Bridged Networks</vt:lpstr>
      <vt:lpstr>Venue</vt:lpstr>
      <vt:lpstr>TGak Timeline At Start of Meeting</vt:lpstr>
      <vt:lpstr>Sessions</vt:lpstr>
      <vt:lpstr>Monday, 13 July 2015  08:00 – 10:00, Wakoloa 2 Room</vt:lpstr>
      <vt:lpstr>Participants, Patents, and Duty to Inform</vt:lpstr>
      <vt:lpstr>Patent Related Links</vt:lpstr>
      <vt:lpstr>Call for Potentially Essential Patents</vt:lpstr>
      <vt:lpstr>Other Guidelines for IEEE WG Meetings</vt:lpstr>
      <vt:lpstr>Tuesday, 14 July 2015  08:00 – 10:00, Waikoloa 2 Room</vt:lpstr>
      <vt:lpstr>Tuesday, 14 July 2015  08:00 – 10:00, Waikoloa 2 Room</vt:lpstr>
      <vt:lpstr>Tuesday, 14 July 2015  08:00 – 10:00, Waikoloa 2 Room</vt:lpstr>
      <vt:lpstr>Tuesday, 14 July 2015  19:30 – 21:30, TBD</vt:lpstr>
      <vt:lpstr>Tuesday, 14 July 2015  19:30 – 21:30, TBD</vt:lpstr>
      <vt:lpstr>Wednesday, 15 July 2015 16:00 – 18:00, Queens 4 Room</vt:lpstr>
      <vt:lpstr>Thursday, 16 July 2015 08:00 – 10:00, Queens 4 Room</vt:lpstr>
      <vt:lpstr>Thursday, 16 July 2015 10:30 – 12:30, Queens 4 Room</vt:lpstr>
      <vt:lpstr>Thursday, 16 July 2015 16:00 – 18:00, Queens 4 Room</vt:lpstr>
      <vt:lpstr>Thursday, 16 July 2015 16:00 – 18:00, Queens 4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847</cp:revision>
  <cp:lastPrinted>1998-02-10T13:28:06Z</cp:lastPrinted>
  <dcterms:created xsi:type="dcterms:W3CDTF">2006-12-04T03:46:13Z</dcterms:created>
  <dcterms:modified xsi:type="dcterms:W3CDTF">2015-07-13T11:03:39Z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