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2"/>
  </p:notesMasterIdLst>
  <p:handoutMasterIdLst>
    <p:handoutMasterId r:id="rId23"/>
  </p:handoutMasterIdLst>
  <p:sldIdLst>
    <p:sldId id="269" r:id="rId2"/>
    <p:sldId id="278" r:id="rId3"/>
    <p:sldId id="417" r:id="rId4"/>
    <p:sldId id="544" r:id="rId5"/>
    <p:sldId id="506" r:id="rId6"/>
    <p:sldId id="545" r:id="rId7"/>
    <p:sldId id="517" r:id="rId8"/>
    <p:sldId id="579" r:id="rId9"/>
    <p:sldId id="557" r:id="rId10"/>
    <p:sldId id="581" r:id="rId11"/>
    <p:sldId id="582" r:id="rId12"/>
    <p:sldId id="584" r:id="rId13"/>
    <p:sldId id="583" r:id="rId14"/>
    <p:sldId id="585" r:id="rId15"/>
    <p:sldId id="586" r:id="rId16"/>
    <p:sldId id="587" r:id="rId17"/>
    <p:sldId id="588" r:id="rId18"/>
    <p:sldId id="577" r:id="rId19"/>
    <p:sldId id="298" r:id="rId20"/>
    <p:sldId id="516" r:id="rId21"/>
  </p:sldIdLst>
  <p:sldSz cx="9144000" cy="6858000" type="screen4x3"/>
  <p:notesSz cx="6858000" cy="9296400"/>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000"/>
    <a:srgbClr val="006600"/>
    <a:srgbClr val="99CCFF"/>
    <a:srgbClr val="00CC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7902" autoAdjust="0"/>
    <p:restoredTop sz="97842" autoAdjust="0"/>
  </p:normalViewPr>
  <p:slideViewPr>
    <p:cSldViewPr>
      <p:cViewPr varScale="1">
        <p:scale>
          <a:sx n="90" d="100"/>
          <a:sy n="90" d="100"/>
        </p:scale>
        <p:origin x="-1332" y="-108"/>
      </p:cViewPr>
      <p:guideLst>
        <p:guide orient="horz" pos="2160"/>
        <p:guide pos="2880"/>
      </p:guideLst>
    </p:cSldViewPr>
  </p:slideViewPr>
  <p:outlineViewPr>
    <p:cViewPr>
      <p:scale>
        <a:sx n="50" d="100"/>
        <a:sy n="50" d="100"/>
      </p:scale>
      <p:origin x="0" y="9162"/>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100" d="100"/>
          <a:sy n="100" d="100"/>
        </p:scale>
        <p:origin x="-2052" y="-72"/>
      </p:cViewPr>
      <p:guideLst>
        <p:guide orient="horz" pos="2164"/>
        <p:guide pos="284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29263"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smtClean="0"/>
              <a:t>doc.: IEEE 802.11-15/0726r6</a:t>
            </a:r>
            <a:endParaRPr lang="en-US"/>
          </a:p>
        </p:txBody>
      </p:sp>
      <p:sp>
        <p:nvSpPr>
          <p:cNvPr id="3075" name="Rectangle 3"/>
          <p:cNvSpPr>
            <a:spLocks noGrp="1" noChangeArrowheads="1"/>
          </p:cNvSpPr>
          <p:nvPr>
            <p:ph type="dt" sz="quarter" idx="1"/>
          </p:nvPr>
        </p:nvSpPr>
        <p:spPr bwMode="auto">
          <a:xfrm>
            <a:off x="687388" y="177800"/>
            <a:ext cx="8270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smtClean="0"/>
              <a:t>July 2015</a:t>
            </a:r>
            <a:endParaRPr lang="en-US"/>
          </a:p>
        </p:txBody>
      </p:sp>
      <p:sp>
        <p:nvSpPr>
          <p:cNvPr id="3076" name="Rectangle 4"/>
          <p:cNvSpPr>
            <a:spLocks noGrp="1" noChangeArrowheads="1"/>
          </p:cNvSpPr>
          <p:nvPr>
            <p:ph type="ftr" sz="quarter" idx="2"/>
          </p:nvPr>
        </p:nvSpPr>
        <p:spPr bwMode="auto">
          <a:xfrm>
            <a:off x="5781675" y="8997950"/>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smtClean="0"/>
              <a:t>Dorothy Stanley, HP- Aruba Networks</a:t>
            </a:r>
            <a:endParaRPr lang="en-US"/>
          </a:p>
        </p:txBody>
      </p:sp>
      <p:sp>
        <p:nvSpPr>
          <p:cNvPr id="3077" name="Rectangle 5"/>
          <p:cNvSpPr>
            <a:spLocks noGrp="1" noChangeArrowheads="1"/>
          </p:cNvSpPr>
          <p:nvPr>
            <p:ph type="sldNum" sz="quarter" idx="3"/>
          </p:nvPr>
        </p:nvSpPr>
        <p:spPr bwMode="auto">
          <a:xfrm>
            <a:off x="3097213" y="8997950"/>
            <a:ext cx="512762"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defTabSz="933450" eaLnBrk="0" hangingPunct="0">
              <a:defRPr>
                <a:cs typeface="+mn-cs"/>
              </a:defRPr>
            </a:lvl1pPr>
          </a:lstStyle>
          <a:p>
            <a:pPr>
              <a:defRPr/>
            </a:pPr>
            <a:r>
              <a:rPr lang="en-US"/>
              <a:t>Page </a:t>
            </a:r>
            <a:fld id="{346A1385-B4BE-44D6-BE17-C818A5EF93D3}" type="slidenum">
              <a:rPr lang="en-US"/>
              <a:pPr>
                <a:defRPr/>
              </a:pPr>
              <a:t>‹#›</a:t>
            </a:fld>
            <a:endParaRPr lang="en-US"/>
          </a:p>
        </p:txBody>
      </p:sp>
      <p:sp>
        <p:nvSpPr>
          <p:cNvPr id="56326" name="Line 6"/>
          <p:cNvSpPr>
            <a:spLocks noChangeShapeType="1"/>
          </p:cNvSpPr>
          <p:nvPr/>
        </p:nvSpPr>
        <p:spPr bwMode="auto">
          <a:xfrm>
            <a:off x="685800" y="387350"/>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751" name="Rectangle 7"/>
          <p:cNvSpPr>
            <a:spLocks noChangeArrowheads="1"/>
          </p:cNvSpPr>
          <p:nvPr/>
        </p:nvSpPr>
        <p:spPr bwMode="auto">
          <a:xfrm>
            <a:off x="685800" y="8997950"/>
            <a:ext cx="7032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933450" eaLnBrk="0" hangingPunct="0">
              <a:defRPr sz="1200">
                <a:solidFill>
                  <a:schemeClr val="tx1"/>
                </a:solidFill>
                <a:latin typeface="Times New Roman" pitchFamily="18" charset="0"/>
                <a:cs typeface="Arial" charset="0"/>
              </a:defRPr>
            </a:lvl1pPr>
            <a:lvl2pPr marL="742950" indent="-285750" defTabSz="933450" eaLnBrk="0" hangingPunct="0">
              <a:defRPr sz="1200">
                <a:solidFill>
                  <a:schemeClr val="tx1"/>
                </a:solidFill>
                <a:latin typeface="Times New Roman" pitchFamily="18" charset="0"/>
                <a:cs typeface="Arial" charset="0"/>
              </a:defRPr>
            </a:lvl2pPr>
            <a:lvl3pPr marL="1143000" indent="-228600" defTabSz="933450" eaLnBrk="0" hangingPunct="0">
              <a:defRPr sz="1200">
                <a:solidFill>
                  <a:schemeClr val="tx1"/>
                </a:solidFill>
                <a:latin typeface="Times New Roman" pitchFamily="18" charset="0"/>
                <a:cs typeface="Arial" charset="0"/>
              </a:defRPr>
            </a:lvl3pPr>
            <a:lvl4pPr marL="1600200" indent="-228600" defTabSz="933450" eaLnBrk="0" hangingPunct="0">
              <a:defRPr sz="1200">
                <a:solidFill>
                  <a:schemeClr val="tx1"/>
                </a:solidFill>
                <a:latin typeface="Times New Roman" pitchFamily="18" charset="0"/>
                <a:cs typeface="Arial" charset="0"/>
              </a:defRPr>
            </a:lvl4pPr>
            <a:lvl5pPr marL="2057400" indent="-228600" defTabSz="933450" eaLnBrk="0" hangingPunct="0">
              <a:defRPr sz="1200">
                <a:solidFill>
                  <a:schemeClr val="tx1"/>
                </a:solidFill>
                <a:latin typeface="Times New Roman" pitchFamily="18" charset="0"/>
                <a:cs typeface="Arial"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mtClean="0"/>
              <a:t>Submission</a:t>
            </a:r>
          </a:p>
        </p:txBody>
      </p:sp>
      <p:sp>
        <p:nvSpPr>
          <p:cNvPr id="56328" name="Line 8"/>
          <p:cNvSpPr>
            <a:spLocks noChangeShapeType="1"/>
          </p:cNvSpPr>
          <p:nvPr/>
        </p:nvSpPr>
        <p:spPr bwMode="auto">
          <a:xfrm>
            <a:off x="685800" y="8986838"/>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27178781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572125"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smtClean="0"/>
              <a:t>doc.: IEEE 802.11-15/0726r6</a:t>
            </a:r>
            <a:endParaRPr lang="en-US"/>
          </a:p>
        </p:txBody>
      </p:sp>
      <p:sp>
        <p:nvSpPr>
          <p:cNvPr id="2051" name="Rectangle 3"/>
          <p:cNvSpPr>
            <a:spLocks noGrp="1" noChangeArrowheads="1"/>
          </p:cNvSpPr>
          <p:nvPr>
            <p:ph type="dt" idx="1"/>
          </p:nvPr>
        </p:nvSpPr>
        <p:spPr bwMode="auto">
          <a:xfrm>
            <a:off x="646113" y="98425"/>
            <a:ext cx="8270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smtClean="0"/>
              <a:t>July 2015</a:t>
            </a:r>
            <a:endParaRPr lang="en-US"/>
          </a:p>
        </p:txBody>
      </p:sp>
      <p:sp>
        <p:nvSpPr>
          <p:cNvPr id="28676" name="Rectangle 4"/>
          <p:cNvSpPr>
            <a:spLocks noGrp="1" noRot="1" noChangeAspect="1" noChangeArrowheads="1" noTextEdit="1"/>
          </p:cNvSpPr>
          <p:nvPr>
            <p:ph type="sldImg" idx="2"/>
          </p:nvPr>
        </p:nvSpPr>
        <p:spPr bwMode="auto">
          <a:xfrm>
            <a:off x="1114425" y="703263"/>
            <a:ext cx="4630738" cy="3473450"/>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14400" y="4416425"/>
            <a:ext cx="5029200" cy="4183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289550" y="9001125"/>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smtClean="0"/>
              <a:t>Dorothy Stanley, HP- Aruba Networks</a:t>
            </a:r>
            <a:endParaRPr lang="en-US"/>
          </a:p>
        </p:txBody>
      </p:sp>
      <p:sp>
        <p:nvSpPr>
          <p:cNvPr id="2055" name="Rectangle 7"/>
          <p:cNvSpPr>
            <a:spLocks noGrp="1" noChangeArrowheads="1"/>
          </p:cNvSpPr>
          <p:nvPr>
            <p:ph type="sldNum" sz="quarter" idx="5"/>
          </p:nvPr>
        </p:nvSpPr>
        <p:spPr bwMode="auto">
          <a:xfrm>
            <a:off x="3181350" y="900112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Page </a:t>
            </a:r>
            <a:fld id="{2BF0D095-F52D-480A-94DF-9FA296D2C069}" type="slidenum">
              <a:rPr lang="en-US"/>
              <a:pPr>
                <a:defRPr/>
              </a:pPr>
              <a:t>‹#›</a:t>
            </a:fld>
            <a:endParaRPr lang="en-US"/>
          </a:p>
        </p:txBody>
      </p:sp>
      <p:sp>
        <p:nvSpPr>
          <p:cNvPr id="16392" name="Rectangle 8"/>
          <p:cNvSpPr>
            <a:spLocks noChangeArrowheads="1"/>
          </p:cNvSpPr>
          <p:nvPr/>
        </p:nvSpPr>
        <p:spPr bwMode="auto">
          <a:xfrm>
            <a:off x="715963" y="9001125"/>
            <a:ext cx="703262"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2057400" indent="-228600" eaLnBrk="0" hangingPunct="0">
              <a:defRPr sz="1200">
                <a:solidFill>
                  <a:schemeClr val="tx1"/>
                </a:solidFill>
                <a:latin typeface="Times New Roman" pitchFamily="18" charset="0"/>
                <a:cs typeface="Arial"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mtClean="0"/>
              <a:t>Submission</a:t>
            </a:r>
          </a:p>
        </p:txBody>
      </p:sp>
      <p:sp>
        <p:nvSpPr>
          <p:cNvPr id="28681" name="Line 9"/>
          <p:cNvSpPr>
            <a:spLocks noChangeShapeType="1"/>
          </p:cNvSpPr>
          <p:nvPr/>
        </p:nvSpPr>
        <p:spPr bwMode="auto">
          <a:xfrm>
            <a:off x="715963" y="8999538"/>
            <a:ext cx="542607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682" name="Line 10"/>
          <p:cNvSpPr>
            <a:spLocks noChangeShapeType="1"/>
          </p:cNvSpPr>
          <p:nvPr/>
        </p:nvSpPr>
        <p:spPr bwMode="auto">
          <a:xfrm>
            <a:off x="641350" y="296863"/>
            <a:ext cx="55753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4165904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802.11-15/0726r6</a:t>
            </a:r>
          </a:p>
        </p:txBody>
      </p:sp>
      <p:sp>
        <p:nvSpPr>
          <p:cNvPr id="17411"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2015</a:t>
            </a:r>
          </a:p>
        </p:txBody>
      </p:sp>
      <p:sp>
        <p:nvSpPr>
          <p:cNvPr id="17412"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Aruba Networks</a:t>
            </a:r>
          </a:p>
        </p:txBody>
      </p:sp>
      <p:sp>
        <p:nvSpPr>
          <p:cNvPr id="17413"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D46EC899-E8EF-4388-8D00-29F049B3F004}" type="slidenum">
              <a:rPr lang="en-US" smtClean="0"/>
              <a:pPr>
                <a:defRPr/>
              </a:pPr>
              <a:t>1</a:t>
            </a:fld>
            <a:endParaRPr lang="en-US" smtClean="0"/>
          </a:p>
        </p:txBody>
      </p:sp>
      <p:sp>
        <p:nvSpPr>
          <p:cNvPr id="29702" name="Rectangle 2"/>
          <p:cNvSpPr>
            <a:spLocks noGrp="1" noRot="1" noChangeAspect="1" noChangeArrowheads="1" noTextEdit="1"/>
          </p:cNvSpPr>
          <p:nvPr>
            <p:ph type="sldImg"/>
          </p:nvPr>
        </p:nvSpPr>
        <p:spPr>
          <a:ln/>
        </p:spPr>
      </p:sp>
      <p:sp>
        <p:nvSpPr>
          <p:cNvPr id="29703"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802.11-15/0726r6</a:t>
            </a:r>
          </a:p>
        </p:txBody>
      </p:sp>
      <p:sp>
        <p:nvSpPr>
          <p:cNvPr id="2867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2015</a:t>
            </a:r>
          </a:p>
        </p:txBody>
      </p:sp>
      <p:sp>
        <p:nvSpPr>
          <p:cNvPr id="2867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Aruba Networks</a:t>
            </a:r>
          </a:p>
        </p:txBody>
      </p:sp>
      <p:sp>
        <p:nvSpPr>
          <p:cNvPr id="2867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7DEE30D2-8B42-4084-8B35-04DA80CFBEBD}" type="slidenum">
              <a:rPr lang="en-US" smtClean="0"/>
              <a:pPr>
                <a:defRPr/>
              </a:pPr>
              <a:t>10</a:t>
            </a:fld>
            <a:endParaRPr lang="en-US" smtClean="0"/>
          </a:p>
        </p:txBody>
      </p:sp>
      <p:sp>
        <p:nvSpPr>
          <p:cNvPr id="45062" name="Rectangle 2"/>
          <p:cNvSpPr>
            <a:spLocks noGrp="1" noRot="1" noChangeAspect="1" noChangeArrowheads="1" noTextEdit="1"/>
          </p:cNvSpPr>
          <p:nvPr>
            <p:ph type="sldImg"/>
          </p:nvPr>
        </p:nvSpPr>
        <p:spPr>
          <a:ln/>
        </p:spPr>
      </p:sp>
      <p:sp>
        <p:nvSpPr>
          <p:cNvPr id="45063"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802.11-15/0726r6</a:t>
            </a:r>
          </a:p>
        </p:txBody>
      </p:sp>
      <p:sp>
        <p:nvSpPr>
          <p:cNvPr id="2867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2015</a:t>
            </a:r>
          </a:p>
        </p:txBody>
      </p:sp>
      <p:sp>
        <p:nvSpPr>
          <p:cNvPr id="2867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Aruba Networks</a:t>
            </a:r>
          </a:p>
        </p:txBody>
      </p:sp>
      <p:sp>
        <p:nvSpPr>
          <p:cNvPr id="2867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7DEE30D2-8B42-4084-8B35-04DA80CFBEBD}" type="slidenum">
              <a:rPr lang="en-US" smtClean="0"/>
              <a:pPr>
                <a:defRPr/>
              </a:pPr>
              <a:t>11</a:t>
            </a:fld>
            <a:endParaRPr lang="en-US" smtClean="0"/>
          </a:p>
        </p:txBody>
      </p:sp>
      <p:sp>
        <p:nvSpPr>
          <p:cNvPr id="45062" name="Rectangle 2"/>
          <p:cNvSpPr>
            <a:spLocks noGrp="1" noRot="1" noChangeAspect="1" noChangeArrowheads="1" noTextEdit="1"/>
          </p:cNvSpPr>
          <p:nvPr>
            <p:ph type="sldImg"/>
          </p:nvPr>
        </p:nvSpPr>
        <p:spPr>
          <a:ln/>
        </p:spPr>
      </p:sp>
      <p:sp>
        <p:nvSpPr>
          <p:cNvPr id="45063"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802.11-15/0726r6</a:t>
            </a:r>
          </a:p>
        </p:txBody>
      </p:sp>
      <p:sp>
        <p:nvSpPr>
          <p:cNvPr id="2867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2015</a:t>
            </a:r>
          </a:p>
        </p:txBody>
      </p:sp>
      <p:sp>
        <p:nvSpPr>
          <p:cNvPr id="2867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Aruba Networks</a:t>
            </a:r>
          </a:p>
        </p:txBody>
      </p:sp>
      <p:sp>
        <p:nvSpPr>
          <p:cNvPr id="2867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7DEE30D2-8B42-4084-8B35-04DA80CFBEBD}" type="slidenum">
              <a:rPr lang="en-US" smtClean="0"/>
              <a:pPr>
                <a:defRPr/>
              </a:pPr>
              <a:t>12</a:t>
            </a:fld>
            <a:endParaRPr lang="en-US" smtClean="0"/>
          </a:p>
        </p:txBody>
      </p:sp>
      <p:sp>
        <p:nvSpPr>
          <p:cNvPr id="45062" name="Rectangle 2"/>
          <p:cNvSpPr>
            <a:spLocks noGrp="1" noRot="1" noChangeAspect="1" noChangeArrowheads="1" noTextEdit="1"/>
          </p:cNvSpPr>
          <p:nvPr>
            <p:ph type="sldImg"/>
          </p:nvPr>
        </p:nvSpPr>
        <p:spPr>
          <a:ln/>
        </p:spPr>
      </p:sp>
      <p:sp>
        <p:nvSpPr>
          <p:cNvPr id="45063"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802.11-15/0726r6</a:t>
            </a:r>
          </a:p>
        </p:txBody>
      </p:sp>
      <p:sp>
        <p:nvSpPr>
          <p:cNvPr id="2867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2015</a:t>
            </a:r>
          </a:p>
        </p:txBody>
      </p:sp>
      <p:sp>
        <p:nvSpPr>
          <p:cNvPr id="2867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Aruba Networks</a:t>
            </a:r>
          </a:p>
        </p:txBody>
      </p:sp>
      <p:sp>
        <p:nvSpPr>
          <p:cNvPr id="2867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7DEE30D2-8B42-4084-8B35-04DA80CFBEBD}" type="slidenum">
              <a:rPr lang="en-US" smtClean="0"/>
              <a:pPr>
                <a:defRPr/>
              </a:pPr>
              <a:t>13</a:t>
            </a:fld>
            <a:endParaRPr lang="en-US" smtClean="0"/>
          </a:p>
        </p:txBody>
      </p:sp>
      <p:sp>
        <p:nvSpPr>
          <p:cNvPr id="45062" name="Rectangle 2"/>
          <p:cNvSpPr>
            <a:spLocks noGrp="1" noRot="1" noChangeAspect="1" noChangeArrowheads="1" noTextEdit="1"/>
          </p:cNvSpPr>
          <p:nvPr>
            <p:ph type="sldImg"/>
          </p:nvPr>
        </p:nvSpPr>
        <p:spPr>
          <a:ln/>
        </p:spPr>
      </p:sp>
      <p:sp>
        <p:nvSpPr>
          <p:cNvPr id="45063"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802.11-15/0726r6</a:t>
            </a:r>
          </a:p>
        </p:txBody>
      </p:sp>
      <p:sp>
        <p:nvSpPr>
          <p:cNvPr id="2867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2015</a:t>
            </a:r>
          </a:p>
        </p:txBody>
      </p:sp>
      <p:sp>
        <p:nvSpPr>
          <p:cNvPr id="2867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Aruba Networks</a:t>
            </a:r>
          </a:p>
        </p:txBody>
      </p:sp>
      <p:sp>
        <p:nvSpPr>
          <p:cNvPr id="2867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7DEE30D2-8B42-4084-8B35-04DA80CFBEBD}" type="slidenum">
              <a:rPr lang="en-US" smtClean="0"/>
              <a:pPr>
                <a:defRPr/>
              </a:pPr>
              <a:t>14</a:t>
            </a:fld>
            <a:endParaRPr lang="en-US" smtClean="0"/>
          </a:p>
        </p:txBody>
      </p:sp>
      <p:sp>
        <p:nvSpPr>
          <p:cNvPr id="45062" name="Rectangle 2"/>
          <p:cNvSpPr>
            <a:spLocks noGrp="1" noRot="1" noChangeAspect="1" noChangeArrowheads="1" noTextEdit="1"/>
          </p:cNvSpPr>
          <p:nvPr>
            <p:ph type="sldImg"/>
          </p:nvPr>
        </p:nvSpPr>
        <p:spPr>
          <a:ln/>
        </p:spPr>
      </p:sp>
      <p:sp>
        <p:nvSpPr>
          <p:cNvPr id="45063"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802.11-15/0726r6</a:t>
            </a:r>
          </a:p>
        </p:txBody>
      </p:sp>
      <p:sp>
        <p:nvSpPr>
          <p:cNvPr id="2867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2015</a:t>
            </a:r>
          </a:p>
        </p:txBody>
      </p:sp>
      <p:sp>
        <p:nvSpPr>
          <p:cNvPr id="2867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Aruba Networks</a:t>
            </a:r>
          </a:p>
        </p:txBody>
      </p:sp>
      <p:sp>
        <p:nvSpPr>
          <p:cNvPr id="2867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7DEE30D2-8B42-4084-8B35-04DA80CFBEBD}" type="slidenum">
              <a:rPr lang="en-US" smtClean="0"/>
              <a:pPr>
                <a:defRPr/>
              </a:pPr>
              <a:t>15</a:t>
            </a:fld>
            <a:endParaRPr lang="en-US" smtClean="0"/>
          </a:p>
        </p:txBody>
      </p:sp>
      <p:sp>
        <p:nvSpPr>
          <p:cNvPr id="45062" name="Rectangle 2"/>
          <p:cNvSpPr>
            <a:spLocks noGrp="1" noRot="1" noChangeAspect="1" noChangeArrowheads="1" noTextEdit="1"/>
          </p:cNvSpPr>
          <p:nvPr>
            <p:ph type="sldImg"/>
          </p:nvPr>
        </p:nvSpPr>
        <p:spPr>
          <a:ln/>
        </p:spPr>
      </p:sp>
      <p:sp>
        <p:nvSpPr>
          <p:cNvPr id="45063"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802.11-15/0726r6</a:t>
            </a:r>
          </a:p>
        </p:txBody>
      </p:sp>
      <p:sp>
        <p:nvSpPr>
          <p:cNvPr id="2867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2015</a:t>
            </a:r>
          </a:p>
        </p:txBody>
      </p:sp>
      <p:sp>
        <p:nvSpPr>
          <p:cNvPr id="2867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Aruba Networks</a:t>
            </a:r>
          </a:p>
        </p:txBody>
      </p:sp>
      <p:sp>
        <p:nvSpPr>
          <p:cNvPr id="2867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7DEE30D2-8B42-4084-8B35-04DA80CFBEBD}" type="slidenum">
              <a:rPr lang="en-US" smtClean="0"/>
              <a:pPr>
                <a:defRPr/>
              </a:pPr>
              <a:t>16</a:t>
            </a:fld>
            <a:endParaRPr lang="en-US" smtClean="0"/>
          </a:p>
        </p:txBody>
      </p:sp>
      <p:sp>
        <p:nvSpPr>
          <p:cNvPr id="45062" name="Rectangle 2"/>
          <p:cNvSpPr>
            <a:spLocks noGrp="1" noRot="1" noChangeAspect="1" noChangeArrowheads="1" noTextEdit="1"/>
          </p:cNvSpPr>
          <p:nvPr>
            <p:ph type="sldImg"/>
          </p:nvPr>
        </p:nvSpPr>
        <p:spPr>
          <a:ln/>
        </p:spPr>
      </p:sp>
      <p:sp>
        <p:nvSpPr>
          <p:cNvPr id="45063"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802.11-15/0726r6</a:t>
            </a:r>
          </a:p>
        </p:txBody>
      </p:sp>
      <p:sp>
        <p:nvSpPr>
          <p:cNvPr id="2867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2015</a:t>
            </a:r>
          </a:p>
        </p:txBody>
      </p:sp>
      <p:sp>
        <p:nvSpPr>
          <p:cNvPr id="2867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Aruba Networks</a:t>
            </a:r>
          </a:p>
        </p:txBody>
      </p:sp>
      <p:sp>
        <p:nvSpPr>
          <p:cNvPr id="2867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7DEE30D2-8B42-4084-8B35-04DA80CFBEBD}" type="slidenum">
              <a:rPr lang="en-US" smtClean="0"/>
              <a:pPr>
                <a:defRPr/>
              </a:pPr>
              <a:t>17</a:t>
            </a:fld>
            <a:endParaRPr lang="en-US" smtClean="0"/>
          </a:p>
        </p:txBody>
      </p:sp>
      <p:sp>
        <p:nvSpPr>
          <p:cNvPr id="45062" name="Rectangle 2"/>
          <p:cNvSpPr>
            <a:spLocks noGrp="1" noRot="1" noChangeAspect="1" noChangeArrowheads="1" noTextEdit="1"/>
          </p:cNvSpPr>
          <p:nvPr>
            <p:ph type="sldImg"/>
          </p:nvPr>
        </p:nvSpPr>
        <p:spPr>
          <a:ln/>
        </p:spPr>
      </p:sp>
      <p:sp>
        <p:nvSpPr>
          <p:cNvPr id="45063"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a:xfrm>
            <a:off x="4026725" y="96238"/>
            <a:ext cx="2185983" cy="215444"/>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802.11-15/0726r6</a:t>
            </a:r>
          </a:p>
        </p:txBody>
      </p:sp>
      <p:sp>
        <p:nvSpPr>
          <p:cNvPr id="28675" name="Rectangle 3"/>
          <p:cNvSpPr>
            <a:spLocks noGrp="1" noChangeArrowheads="1"/>
          </p:cNvSpPr>
          <p:nvPr>
            <p:ph type="dt" sz="quarter" idx="1"/>
          </p:nvPr>
        </p:nvSpPr>
        <p:spPr>
          <a:xfrm>
            <a:off x="646863" y="96238"/>
            <a:ext cx="732573" cy="215444"/>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2015</a:t>
            </a:r>
          </a:p>
        </p:txBody>
      </p:sp>
      <p:sp>
        <p:nvSpPr>
          <p:cNvPr id="28676" name="Rectangle 6"/>
          <p:cNvSpPr>
            <a:spLocks noGrp="1" noChangeArrowheads="1"/>
          </p:cNvSpPr>
          <p:nvPr>
            <p:ph type="ftr" sz="quarter" idx="4"/>
          </p:nvPr>
        </p:nvSpPr>
        <p:spPr>
          <a:xfrm>
            <a:off x="3656752" y="9000620"/>
            <a:ext cx="2555956" cy="184666"/>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Aruba Networks</a:t>
            </a:r>
          </a:p>
        </p:txBody>
      </p:sp>
      <p:sp>
        <p:nvSpPr>
          <p:cNvPr id="28677" name="Rectangle 7"/>
          <p:cNvSpPr>
            <a:spLocks noGrp="1" noChangeArrowheads="1"/>
          </p:cNvSpPr>
          <p:nvPr>
            <p:ph type="sldNum" sz="quarter" idx="5"/>
          </p:nvPr>
        </p:nvSpPr>
        <p:spPr>
          <a:xfrm>
            <a:off x="3279163" y="9000620"/>
            <a:ext cx="415177" cy="184666"/>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55002EF3-9D60-4C9A-93BB-4FE7D1200C0C}" type="slidenum">
              <a:rPr lang="en-US" smtClean="0"/>
              <a:pPr>
                <a:defRPr/>
              </a:pPr>
              <a:t>18</a:t>
            </a:fld>
            <a:endParaRPr lang="en-US" smtClean="0"/>
          </a:p>
        </p:txBody>
      </p:sp>
      <p:sp>
        <p:nvSpPr>
          <p:cNvPr id="43014" name="Rectangle 2"/>
          <p:cNvSpPr>
            <a:spLocks noGrp="1" noRot="1" noChangeAspect="1" noChangeArrowheads="1" noTextEdit="1"/>
          </p:cNvSpPr>
          <p:nvPr>
            <p:ph type="sldImg"/>
          </p:nvPr>
        </p:nvSpPr>
        <p:spPr>
          <a:xfrm>
            <a:off x="1114425" y="703263"/>
            <a:ext cx="4629150" cy="3473450"/>
          </a:xfrm>
          <a:ln/>
        </p:spPr>
      </p:sp>
      <p:sp>
        <p:nvSpPr>
          <p:cNvPr id="43015" name="Rectangle 3"/>
          <p:cNvSpPr>
            <a:spLocks noGrp="1" noChangeArrowheads="1"/>
          </p:cNvSpPr>
          <p:nvPr>
            <p:ph type="body" idx="1"/>
          </p:nvPr>
        </p:nvSpPr>
        <p:spPr>
          <a:noFill/>
        </p:spPr>
        <p:txBody>
          <a:bodyPr/>
          <a:lstStyle/>
          <a:p>
            <a:r>
              <a:rPr lang="en-US" altLang="en-US" dirty="0" smtClean="0"/>
              <a:t>Next motion is 111</a:t>
            </a: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802.11-15/0726r6</a:t>
            </a:r>
          </a:p>
        </p:txBody>
      </p:sp>
      <p:sp>
        <p:nvSpPr>
          <p:cNvPr id="2867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2015</a:t>
            </a:r>
          </a:p>
        </p:txBody>
      </p:sp>
      <p:sp>
        <p:nvSpPr>
          <p:cNvPr id="2867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Aruba Networks</a:t>
            </a:r>
          </a:p>
        </p:txBody>
      </p:sp>
      <p:sp>
        <p:nvSpPr>
          <p:cNvPr id="2867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B0490C72-9D1F-4F71-BAF4-D65F148C9A45}" type="slidenum">
              <a:rPr lang="en-US" smtClean="0"/>
              <a:pPr>
                <a:defRPr/>
              </a:pPr>
              <a:t>19</a:t>
            </a:fld>
            <a:endParaRPr lang="en-US" smtClean="0"/>
          </a:p>
        </p:txBody>
      </p:sp>
      <p:sp>
        <p:nvSpPr>
          <p:cNvPr id="53254" name="Rectangle 2"/>
          <p:cNvSpPr>
            <a:spLocks noGrp="1" noRot="1" noChangeAspect="1" noChangeArrowheads="1" noTextEdit="1"/>
          </p:cNvSpPr>
          <p:nvPr>
            <p:ph type="sldImg"/>
          </p:nvPr>
        </p:nvSpPr>
        <p:spPr>
          <a:ln/>
        </p:spPr>
      </p:sp>
      <p:sp>
        <p:nvSpPr>
          <p:cNvPr id="53255"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802.11-15/0726r6</a:t>
            </a:r>
          </a:p>
        </p:txBody>
      </p:sp>
      <p:sp>
        <p:nvSpPr>
          <p:cNvPr id="1843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2015</a:t>
            </a:r>
          </a:p>
        </p:txBody>
      </p:sp>
      <p:sp>
        <p:nvSpPr>
          <p:cNvPr id="1843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Aruba Networks</a:t>
            </a:r>
          </a:p>
        </p:txBody>
      </p:sp>
      <p:sp>
        <p:nvSpPr>
          <p:cNvPr id="1843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D46985A7-CD46-43FB-959E-263D01CC9381}" type="slidenum">
              <a:rPr lang="en-US" smtClean="0"/>
              <a:pPr>
                <a:defRPr/>
              </a:pPr>
              <a:t>2</a:t>
            </a:fld>
            <a:endParaRPr lang="en-US" smtClean="0"/>
          </a:p>
        </p:txBody>
      </p:sp>
      <p:sp>
        <p:nvSpPr>
          <p:cNvPr id="30726" name="Rectangle 2"/>
          <p:cNvSpPr>
            <a:spLocks noGrp="1" noRot="1" noChangeAspect="1" noChangeArrowheads="1" noTextEdit="1"/>
          </p:cNvSpPr>
          <p:nvPr>
            <p:ph type="sldImg"/>
          </p:nvPr>
        </p:nvSpPr>
        <p:spPr>
          <a:ln cap="flat"/>
        </p:spPr>
      </p:sp>
      <p:sp>
        <p:nvSpPr>
          <p:cNvPr id="30727"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5250" rIns="95250"/>
          <a:lstStyle/>
          <a:p>
            <a:endParaRPr lang="en-US" altLang="en-US"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802.11-15/0726r6</a:t>
            </a:r>
          </a:p>
        </p:txBody>
      </p:sp>
      <p:sp>
        <p:nvSpPr>
          <p:cNvPr id="2969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2015</a:t>
            </a:r>
          </a:p>
        </p:txBody>
      </p:sp>
      <p:sp>
        <p:nvSpPr>
          <p:cNvPr id="2970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Aruba Networks</a:t>
            </a:r>
          </a:p>
        </p:txBody>
      </p:sp>
      <p:sp>
        <p:nvSpPr>
          <p:cNvPr id="2970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52DBA12B-7CE2-47B2-8A3A-C8330940ACFD}" type="slidenum">
              <a:rPr lang="en-US" smtClean="0"/>
              <a:pPr>
                <a:defRPr/>
              </a:pPr>
              <a:t>20</a:t>
            </a:fld>
            <a:endParaRPr lang="en-US" smtClean="0"/>
          </a:p>
        </p:txBody>
      </p:sp>
      <p:sp>
        <p:nvSpPr>
          <p:cNvPr id="55302" name="Rectangle 2"/>
          <p:cNvSpPr>
            <a:spLocks noGrp="1" noRot="1" noChangeAspect="1" noChangeArrowheads="1" noTextEdit="1"/>
          </p:cNvSpPr>
          <p:nvPr>
            <p:ph type="sldImg"/>
          </p:nvPr>
        </p:nvSpPr>
        <p:spPr>
          <a:ln/>
        </p:spPr>
      </p:sp>
      <p:sp>
        <p:nvSpPr>
          <p:cNvPr id="55303"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802.11-15/0726r6</a:t>
            </a:r>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2015</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Aruba Networks</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81CEE20B-EFCB-4243-971C-5ADEB57723BE}" type="slidenum">
              <a:rPr lang="en-US" smtClean="0"/>
              <a:pPr>
                <a:defRPr/>
              </a:pPr>
              <a:t>3</a:t>
            </a:fld>
            <a:endParaRPr lang="en-US" smtClean="0"/>
          </a:p>
        </p:txBody>
      </p:sp>
      <p:sp>
        <p:nvSpPr>
          <p:cNvPr id="31750" name="Rectangle 2"/>
          <p:cNvSpPr>
            <a:spLocks noGrp="1" noRot="1" noChangeAspect="1" noChangeArrowheads="1" noTextEdit="1"/>
          </p:cNvSpPr>
          <p:nvPr>
            <p:ph type="sldImg"/>
          </p:nvPr>
        </p:nvSpPr>
        <p:spPr>
          <a:ln/>
        </p:spPr>
      </p:sp>
      <p:sp>
        <p:nvSpPr>
          <p:cNvPr id="31751"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802.11-15/0726r6</a:t>
            </a:r>
          </a:p>
        </p:txBody>
      </p:sp>
      <p:sp>
        <p:nvSpPr>
          <p:cNvPr id="20483"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2015</a:t>
            </a:r>
          </a:p>
        </p:txBody>
      </p:sp>
      <p:sp>
        <p:nvSpPr>
          <p:cNvPr id="20484"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Aruba Networks</a:t>
            </a:r>
          </a:p>
        </p:txBody>
      </p:sp>
      <p:sp>
        <p:nvSpPr>
          <p:cNvPr id="20485"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81954638-DDF8-48CE-91CC-0B13651AE8FA}" type="slidenum">
              <a:rPr lang="en-US" smtClean="0"/>
              <a:pPr>
                <a:defRPr/>
              </a:pPr>
              <a:t>4</a:t>
            </a:fld>
            <a:endParaRPr lang="en-US" smtClean="0"/>
          </a:p>
        </p:txBody>
      </p:sp>
      <p:sp>
        <p:nvSpPr>
          <p:cNvPr id="32774" name="Rectangle 2"/>
          <p:cNvSpPr>
            <a:spLocks noGrp="1" noChangeArrowheads="1"/>
          </p:cNvSpPr>
          <p:nvPr>
            <p:ph type="body" idx="1"/>
          </p:nvPr>
        </p:nvSpPr>
        <p:spPr>
          <a:xfrm>
            <a:off x="915988" y="4416425"/>
            <a:ext cx="5026025" cy="4181475"/>
          </a:xfrm>
          <a:noFill/>
          <a:extLst>
            <a:ext uri="{91240B29-F687-4F45-9708-019B960494DF}">
              <a14:hiddenLine xmlns:a14="http://schemas.microsoft.com/office/drawing/2010/main" w="12700">
                <a:solidFill>
                  <a:schemeClr val="tx1"/>
                </a:solidFill>
                <a:miter lim="800000"/>
                <a:headEnd/>
                <a:tailEnd/>
              </a14:hiddenLine>
            </a:ext>
          </a:extLst>
        </p:spPr>
        <p:txBody>
          <a:bodyPr lIns="91678" tIns="45035" rIns="91678" bIns="45035"/>
          <a:lstStyle/>
          <a:p>
            <a:endParaRPr lang="en-GB" altLang="en-US" smtClean="0"/>
          </a:p>
        </p:txBody>
      </p:sp>
      <p:sp>
        <p:nvSpPr>
          <p:cNvPr id="32775" name="Rectangle 3"/>
          <p:cNvSpPr>
            <a:spLocks noGrp="1" noRot="1" noChangeAspect="1" noChangeArrowheads="1" noTextEdit="1"/>
          </p:cNvSpPr>
          <p:nvPr>
            <p:ph type="sldImg"/>
          </p:nvPr>
        </p:nvSpPr>
        <p:spPr>
          <a:xfrm>
            <a:off x="1108075" y="698500"/>
            <a:ext cx="4643438" cy="3482975"/>
          </a:xfrm>
          <a:ln cap="flat"/>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802.11-15/0726r6</a:t>
            </a:r>
          </a:p>
        </p:txBody>
      </p:sp>
      <p:sp>
        <p:nvSpPr>
          <p:cNvPr id="21507"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2015</a:t>
            </a:r>
          </a:p>
        </p:txBody>
      </p:sp>
      <p:sp>
        <p:nvSpPr>
          <p:cNvPr id="21508"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Aruba Networks</a:t>
            </a:r>
          </a:p>
        </p:txBody>
      </p:sp>
      <p:sp>
        <p:nvSpPr>
          <p:cNvPr id="21509"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EE34A10C-18A0-4E0F-9669-7ADACABB58B1}" type="slidenum">
              <a:rPr lang="en-US" smtClean="0"/>
              <a:pPr>
                <a:defRPr/>
              </a:pPr>
              <a:t>5</a:t>
            </a:fld>
            <a:endParaRPr lang="en-US" smtClean="0"/>
          </a:p>
        </p:txBody>
      </p:sp>
      <p:sp>
        <p:nvSpPr>
          <p:cNvPr id="33798" name="Rectangle 2"/>
          <p:cNvSpPr>
            <a:spLocks noGrp="1" noRot="1" noChangeAspect="1" noChangeArrowheads="1" noTextEdit="1"/>
          </p:cNvSpPr>
          <p:nvPr>
            <p:ph type="sldImg"/>
          </p:nvPr>
        </p:nvSpPr>
        <p:spPr>
          <a:ln/>
        </p:spPr>
      </p:sp>
      <p:sp>
        <p:nvSpPr>
          <p:cNvPr id="33799"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802.11-15/0726r6</a:t>
            </a:r>
          </a:p>
        </p:txBody>
      </p:sp>
      <p:sp>
        <p:nvSpPr>
          <p:cNvPr id="22531"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2015</a:t>
            </a:r>
          </a:p>
        </p:txBody>
      </p:sp>
      <p:sp>
        <p:nvSpPr>
          <p:cNvPr id="22532"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Aruba Networks</a:t>
            </a:r>
          </a:p>
        </p:txBody>
      </p:sp>
      <p:sp>
        <p:nvSpPr>
          <p:cNvPr id="22533"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63D77C62-1FB7-4965-80BA-F5C6F8FBFFD4}" type="slidenum">
              <a:rPr lang="en-US" smtClean="0"/>
              <a:pPr>
                <a:defRPr/>
              </a:pPr>
              <a:t>6</a:t>
            </a:fld>
            <a:endParaRPr lang="en-US" smtClean="0"/>
          </a:p>
        </p:txBody>
      </p:sp>
      <p:sp>
        <p:nvSpPr>
          <p:cNvPr id="34822" name="Rectangle 2"/>
          <p:cNvSpPr txBox="1">
            <a:spLocks noGrp="1" noChangeArrowheads="1"/>
          </p:cNvSpPr>
          <p:nvPr/>
        </p:nvSpPr>
        <p:spPr bwMode="auto">
          <a:xfrm>
            <a:off x="5578475" y="98425"/>
            <a:ext cx="63500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4823" name="Rectangle 3"/>
          <p:cNvSpPr txBox="1">
            <a:spLocks noGrp="1" noChangeArrowheads="1"/>
          </p:cNvSpPr>
          <p:nvPr/>
        </p:nvSpPr>
        <p:spPr bwMode="auto">
          <a:xfrm>
            <a:off x="646113" y="98425"/>
            <a:ext cx="8191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4824" name="Rectangle 6"/>
          <p:cNvSpPr txBox="1">
            <a:spLocks noGrp="1" noChangeArrowheads="1"/>
          </p:cNvSpPr>
          <p:nvPr/>
        </p:nvSpPr>
        <p:spPr bwMode="auto">
          <a:xfrm>
            <a:off x="5299075" y="9001125"/>
            <a:ext cx="9144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4825" name="Rectangle 7"/>
          <p:cNvSpPr txBox="1">
            <a:spLocks noGrp="1" noChangeArrowheads="1"/>
          </p:cNvSpPr>
          <p:nvPr/>
        </p:nvSpPr>
        <p:spPr bwMode="auto">
          <a:xfrm>
            <a:off x="3187700" y="9001125"/>
            <a:ext cx="50641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ea typeface="MS PGothic" pitchFamily="34" charset="-128"/>
              </a:rPr>
              <a:t>Page </a:t>
            </a:r>
            <a:fld id="{89AFB2D5-88C3-4257-8DA2-2B4A48A67AC0}" type="slidenum">
              <a:rPr lang="en-US" altLang="en-US">
                <a:ea typeface="MS PGothic" pitchFamily="34" charset="-128"/>
              </a:rPr>
              <a:pPr algn="r">
                <a:spcBef>
                  <a:spcPct val="0"/>
                </a:spcBef>
              </a:pPr>
              <a:t>6</a:t>
            </a:fld>
            <a:endParaRPr lang="en-US" altLang="en-US">
              <a:ea typeface="MS PGothic" pitchFamily="34" charset="-128"/>
            </a:endParaRPr>
          </a:p>
        </p:txBody>
      </p:sp>
      <p:sp>
        <p:nvSpPr>
          <p:cNvPr id="34826" name="Rectangle 2"/>
          <p:cNvSpPr>
            <a:spLocks noGrp="1" noRot="1" noChangeAspect="1" noChangeArrowheads="1" noTextEdit="1"/>
          </p:cNvSpPr>
          <p:nvPr>
            <p:ph type="sldImg"/>
          </p:nvPr>
        </p:nvSpPr>
        <p:spPr>
          <a:ln/>
        </p:spPr>
      </p:sp>
      <p:sp>
        <p:nvSpPr>
          <p:cNvPr id="34827"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802.11-15/0726r6</a:t>
            </a:r>
          </a:p>
        </p:txBody>
      </p:sp>
      <p:sp>
        <p:nvSpPr>
          <p:cNvPr id="2355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2015</a:t>
            </a:r>
          </a:p>
        </p:txBody>
      </p:sp>
      <p:sp>
        <p:nvSpPr>
          <p:cNvPr id="2355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Aruba Networks</a:t>
            </a:r>
          </a:p>
        </p:txBody>
      </p:sp>
      <p:sp>
        <p:nvSpPr>
          <p:cNvPr id="2355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56FAA8AB-7E46-4D81-8BDE-7DD8A33C93E2}" type="slidenum">
              <a:rPr lang="en-US" smtClean="0"/>
              <a:pPr>
                <a:defRPr/>
              </a:pPr>
              <a:t>7</a:t>
            </a:fld>
            <a:endParaRPr lang="en-US" smtClean="0"/>
          </a:p>
        </p:txBody>
      </p:sp>
      <p:sp>
        <p:nvSpPr>
          <p:cNvPr id="35846" name="Rectangle 2"/>
          <p:cNvSpPr txBox="1">
            <a:spLocks noGrp="1" noChangeArrowheads="1"/>
          </p:cNvSpPr>
          <p:nvPr/>
        </p:nvSpPr>
        <p:spPr bwMode="auto">
          <a:xfrm>
            <a:off x="5578475" y="98425"/>
            <a:ext cx="63500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5847" name="Rectangle 3"/>
          <p:cNvSpPr txBox="1">
            <a:spLocks noGrp="1" noChangeArrowheads="1"/>
          </p:cNvSpPr>
          <p:nvPr/>
        </p:nvSpPr>
        <p:spPr bwMode="auto">
          <a:xfrm>
            <a:off x="646113" y="98425"/>
            <a:ext cx="8191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5848" name="Rectangle 6"/>
          <p:cNvSpPr txBox="1">
            <a:spLocks noGrp="1" noChangeArrowheads="1"/>
          </p:cNvSpPr>
          <p:nvPr/>
        </p:nvSpPr>
        <p:spPr bwMode="auto">
          <a:xfrm>
            <a:off x="5299075" y="9001125"/>
            <a:ext cx="9144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5849" name="Rectangle 7"/>
          <p:cNvSpPr txBox="1">
            <a:spLocks noGrp="1" noChangeArrowheads="1"/>
          </p:cNvSpPr>
          <p:nvPr/>
        </p:nvSpPr>
        <p:spPr bwMode="auto">
          <a:xfrm>
            <a:off x="3187700" y="9001125"/>
            <a:ext cx="50641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ea typeface="MS PGothic" pitchFamily="34" charset="-128"/>
              </a:rPr>
              <a:t>Page </a:t>
            </a:r>
            <a:fld id="{AC45596B-495E-4574-A291-D3B0CA8E0394}" type="slidenum">
              <a:rPr lang="en-US" altLang="en-US">
                <a:ea typeface="MS PGothic" pitchFamily="34" charset="-128"/>
              </a:rPr>
              <a:pPr algn="r">
                <a:spcBef>
                  <a:spcPct val="0"/>
                </a:spcBef>
              </a:pPr>
              <a:t>7</a:t>
            </a:fld>
            <a:endParaRPr lang="en-US" altLang="en-US">
              <a:ea typeface="MS PGothic" pitchFamily="34" charset="-128"/>
            </a:endParaRPr>
          </a:p>
        </p:txBody>
      </p:sp>
      <p:sp>
        <p:nvSpPr>
          <p:cNvPr id="35850" name="Rectangle 2"/>
          <p:cNvSpPr>
            <a:spLocks noGrp="1" noRot="1" noChangeAspect="1" noChangeArrowheads="1" noTextEdit="1"/>
          </p:cNvSpPr>
          <p:nvPr>
            <p:ph type="sldImg"/>
          </p:nvPr>
        </p:nvSpPr>
        <p:spPr>
          <a:ln/>
        </p:spPr>
      </p:sp>
      <p:sp>
        <p:nvSpPr>
          <p:cNvPr id="35851"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802.11-15/0726r6</a:t>
            </a:r>
          </a:p>
        </p:txBody>
      </p:sp>
      <p:sp>
        <p:nvSpPr>
          <p:cNvPr id="2355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2015</a:t>
            </a:r>
          </a:p>
        </p:txBody>
      </p:sp>
      <p:sp>
        <p:nvSpPr>
          <p:cNvPr id="2355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Aruba Networks</a:t>
            </a:r>
          </a:p>
        </p:txBody>
      </p:sp>
      <p:sp>
        <p:nvSpPr>
          <p:cNvPr id="2355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56FAA8AB-7E46-4D81-8BDE-7DD8A33C93E2}" type="slidenum">
              <a:rPr lang="en-US" smtClean="0"/>
              <a:pPr>
                <a:defRPr/>
              </a:pPr>
              <a:t>8</a:t>
            </a:fld>
            <a:endParaRPr lang="en-US" smtClean="0"/>
          </a:p>
        </p:txBody>
      </p:sp>
      <p:sp>
        <p:nvSpPr>
          <p:cNvPr id="35846" name="Rectangle 2"/>
          <p:cNvSpPr txBox="1">
            <a:spLocks noGrp="1" noChangeArrowheads="1"/>
          </p:cNvSpPr>
          <p:nvPr/>
        </p:nvSpPr>
        <p:spPr bwMode="auto">
          <a:xfrm>
            <a:off x="5578475" y="98425"/>
            <a:ext cx="63500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5847" name="Rectangle 3"/>
          <p:cNvSpPr txBox="1">
            <a:spLocks noGrp="1" noChangeArrowheads="1"/>
          </p:cNvSpPr>
          <p:nvPr/>
        </p:nvSpPr>
        <p:spPr bwMode="auto">
          <a:xfrm>
            <a:off x="646113" y="98425"/>
            <a:ext cx="8191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5848" name="Rectangle 6"/>
          <p:cNvSpPr txBox="1">
            <a:spLocks noGrp="1" noChangeArrowheads="1"/>
          </p:cNvSpPr>
          <p:nvPr/>
        </p:nvSpPr>
        <p:spPr bwMode="auto">
          <a:xfrm>
            <a:off x="5299075" y="9001125"/>
            <a:ext cx="9144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5849" name="Rectangle 7"/>
          <p:cNvSpPr txBox="1">
            <a:spLocks noGrp="1" noChangeArrowheads="1"/>
          </p:cNvSpPr>
          <p:nvPr/>
        </p:nvSpPr>
        <p:spPr bwMode="auto">
          <a:xfrm>
            <a:off x="3187700" y="9001125"/>
            <a:ext cx="50641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ea typeface="MS PGothic" pitchFamily="34" charset="-128"/>
              </a:rPr>
              <a:t>Page </a:t>
            </a:r>
            <a:fld id="{AC45596B-495E-4574-A291-D3B0CA8E0394}" type="slidenum">
              <a:rPr lang="en-US" altLang="en-US">
                <a:ea typeface="MS PGothic" pitchFamily="34" charset="-128"/>
              </a:rPr>
              <a:pPr algn="r">
                <a:spcBef>
                  <a:spcPct val="0"/>
                </a:spcBef>
              </a:pPr>
              <a:t>8</a:t>
            </a:fld>
            <a:endParaRPr lang="en-US" altLang="en-US">
              <a:ea typeface="MS PGothic" pitchFamily="34" charset="-128"/>
            </a:endParaRPr>
          </a:p>
        </p:txBody>
      </p:sp>
      <p:sp>
        <p:nvSpPr>
          <p:cNvPr id="35850" name="Rectangle 2"/>
          <p:cNvSpPr>
            <a:spLocks noGrp="1" noRot="1" noChangeAspect="1" noChangeArrowheads="1" noTextEdit="1"/>
          </p:cNvSpPr>
          <p:nvPr>
            <p:ph type="sldImg"/>
          </p:nvPr>
        </p:nvSpPr>
        <p:spPr>
          <a:ln/>
        </p:spPr>
      </p:sp>
      <p:sp>
        <p:nvSpPr>
          <p:cNvPr id="35851"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802.11-15/0726r6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2015</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Aruba Networks</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9</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9</a:t>
            </a:fld>
            <a:endParaRPr lang="en-US" altLang="en-US"/>
          </a:p>
        </p:txBody>
      </p:sp>
      <p:sp>
        <p:nvSpPr>
          <p:cNvPr id="36874" name="Rectangle 2"/>
          <p:cNvSpPr>
            <a:spLocks noGrp="1" noRot="1" noChangeAspect="1" noChangeArrowheads="1" noTextEdit="1"/>
          </p:cNvSpPr>
          <p:nvPr>
            <p:ph type="sldImg"/>
          </p:nvPr>
        </p:nvSpPr>
        <p:spPr>
          <a:xfrm>
            <a:off x="1104900" y="696913"/>
            <a:ext cx="46497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HP-Aruba Networks</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0638B68-59E2-4ECC-A395-4D8BA92A6B58}" type="slidenum">
              <a:rPr lang="en-US"/>
              <a:pPr>
                <a:defRPr/>
              </a:pPr>
              <a:t>‹#›</a:t>
            </a:fld>
            <a:endParaRPr lang="en-US"/>
          </a:p>
        </p:txBody>
      </p:sp>
    </p:spTree>
    <p:extLst>
      <p:ext uri="{BB962C8B-B14F-4D97-AF65-F5344CB8AC3E}">
        <p14:creationId xmlns:p14="http://schemas.microsoft.com/office/powerpoint/2010/main" val="35345454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HP-Aruba Networks</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B95F2FA-1F7D-4511-B8D3-BE850E72BE81}" type="slidenum">
              <a:rPr lang="en-US"/>
              <a:pPr>
                <a:defRPr/>
              </a:pPr>
              <a:t>‹#›</a:t>
            </a:fld>
            <a:endParaRPr lang="en-US"/>
          </a:p>
        </p:txBody>
      </p:sp>
    </p:spTree>
    <p:extLst>
      <p:ext uri="{BB962C8B-B14F-4D97-AF65-F5344CB8AC3E}">
        <p14:creationId xmlns:p14="http://schemas.microsoft.com/office/powerpoint/2010/main" val="22678068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HP-Aruba Networks</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20C94DB-DACE-4790-8683-FC67F9BD15B1}" type="slidenum">
              <a:rPr lang="en-US"/>
              <a:pPr>
                <a:defRPr/>
              </a:pPr>
              <a:t>‹#›</a:t>
            </a:fld>
            <a:endParaRPr lang="en-US"/>
          </a:p>
        </p:txBody>
      </p:sp>
    </p:spTree>
    <p:extLst>
      <p:ext uri="{BB962C8B-B14F-4D97-AF65-F5344CB8AC3E}">
        <p14:creationId xmlns:p14="http://schemas.microsoft.com/office/powerpoint/2010/main" val="37599152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Title 9"/>
          <p:cNvSpPr>
            <a:spLocks noGrp="1"/>
          </p:cNvSpPr>
          <p:nvPr>
            <p:ph type="title"/>
          </p:nvPr>
        </p:nvSpPr>
        <p:spPr/>
        <p:txBody>
          <a:bodyPr/>
          <a:lstStyle/>
          <a:p>
            <a:r>
              <a:rPr lang="en-US" smtClean="0"/>
              <a:t>Click to edit Master 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HP-Aruba Networks</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54FC9212-A276-4579-8D5E-ABD8504D37DD}" type="slidenum">
              <a:rPr lang="en-US"/>
              <a:pPr>
                <a:defRPr/>
              </a:pPr>
              <a:t>‹#›</a:t>
            </a:fld>
            <a:endParaRPr lang="en-US"/>
          </a:p>
        </p:txBody>
      </p:sp>
    </p:spTree>
    <p:extLst>
      <p:ext uri="{BB962C8B-B14F-4D97-AF65-F5344CB8AC3E}">
        <p14:creationId xmlns:p14="http://schemas.microsoft.com/office/powerpoint/2010/main" val="8755021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HP-Aruba Networks</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5431AEC5-025C-49AC-9B4A-23C1DEB7E703}" type="slidenum">
              <a:rPr lang="en-US"/>
              <a:pPr>
                <a:defRPr/>
              </a:pPr>
              <a:t>‹#›</a:t>
            </a:fld>
            <a:endParaRPr lang="en-US"/>
          </a:p>
        </p:txBody>
      </p:sp>
    </p:spTree>
    <p:extLst>
      <p:ext uri="{BB962C8B-B14F-4D97-AF65-F5344CB8AC3E}">
        <p14:creationId xmlns:p14="http://schemas.microsoft.com/office/powerpoint/2010/main" val="3751411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July 2015</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HP-Aruba Networks</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E93BDA3-DD93-4E4E-8EDC-3FA158570F5C}" type="slidenum">
              <a:rPr lang="en-US"/>
              <a:pPr>
                <a:defRPr/>
              </a:pPr>
              <a:t>‹#›</a:t>
            </a:fld>
            <a:endParaRPr lang="en-US"/>
          </a:p>
        </p:txBody>
      </p:sp>
    </p:spTree>
    <p:extLst>
      <p:ext uri="{BB962C8B-B14F-4D97-AF65-F5344CB8AC3E}">
        <p14:creationId xmlns:p14="http://schemas.microsoft.com/office/powerpoint/2010/main" val="5589926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July 2015</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Dorothy Stanley, HP-Aruba Networks</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7BB03CFB-44AD-4816-B58F-A54E0F554221}" type="slidenum">
              <a:rPr lang="en-US"/>
              <a:pPr>
                <a:defRPr/>
              </a:pPr>
              <a:t>‹#›</a:t>
            </a:fld>
            <a:endParaRPr lang="en-US"/>
          </a:p>
        </p:txBody>
      </p:sp>
    </p:spTree>
    <p:extLst>
      <p:ext uri="{BB962C8B-B14F-4D97-AF65-F5344CB8AC3E}">
        <p14:creationId xmlns:p14="http://schemas.microsoft.com/office/powerpoint/2010/main" val="22815081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July 2015</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Dorothy Stanley, HP-Aruba Networks</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04482A58-199F-4918-8432-04940375E780}" type="slidenum">
              <a:rPr lang="en-US"/>
              <a:pPr>
                <a:defRPr/>
              </a:pPr>
              <a:t>‹#›</a:t>
            </a:fld>
            <a:endParaRPr lang="en-US"/>
          </a:p>
        </p:txBody>
      </p:sp>
    </p:spTree>
    <p:extLst>
      <p:ext uri="{BB962C8B-B14F-4D97-AF65-F5344CB8AC3E}">
        <p14:creationId xmlns:p14="http://schemas.microsoft.com/office/powerpoint/2010/main" val="32202265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July 2015</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Dorothy Stanley, HP-Aruba Networks</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7F6BBDC2-33C3-48A1-AB5D-AA2D3A91F3F6}" type="slidenum">
              <a:rPr lang="en-US"/>
              <a:pPr>
                <a:defRPr/>
              </a:pPr>
              <a:t>‹#›</a:t>
            </a:fld>
            <a:endParaRPr lang="en-US"/>
          </a:p>
        </p:txBody>
      </p:sp>
    </p:spTree>
    <p:extLst>
      <p:ext uri="{BB962C8B-B14F-4D97-AF65-F5344CB8AC3E}">
        <p14:creationId xmlns:p14="http://schemas.microsoft.com/office/powerpoint/2010/main" val="8213385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July 2015</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HP-Aruba Networks</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8988C900-7051-48E6-8DAA-3BB132A94CD7}" type="slidenum">
              <a:rPr lang="en-US"/>
              <a:pPr>
                <a:defRPr/>
              </a:pPr>
              <a:t>‹#›</a:t>
            </a:fld>
            <a:endParaRPr lang="en-US"/>
          </a:p>
        </p:txBody>
      </p:sp>
    </p:spTree>
    <p:extLst>
      <p:ext uri="{BB962C8B-B14F-4D97-AF65-F5344CB8AC3E}">
        <p14:creationId xmlns:p14="http://schemas.microsoft.com/office/powerpoint/2010/main" val="40186765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July 2015</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HP-Aruba Networks</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AB6FA4E4-6431-4A7A-AEBA-9670F0642CD3}" type="slidenum">
              <a:rPr lang="en-US"/>
              <a:pPr>
                <a:defRPr/>
              </a:pPr>
              <a:t>‹#›</a:t>
            </a:fld>
            <a:endParaRPr lang="en-US"/>
          </a:p>
        </p:txBody>
      </p:sp>
    </p:spTree>
    <p:extLst>
      <p:ext uri="{BB962C8B-B14F-4D97-AF65-F5344CB8AC3E}">
        <p14:creationId xmlns:p14="http://schemas.microsoft.com/office/powerpoint/2010/main" val="7268714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96913" y="334963"/>
            <a:ext cx="1893887"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eaLnBrk="0" hangingPunct="0">
              <a:defRPr sz="1800" b="1">
                <a:cs typeface="+mn-cs"/>
              </a:defRPr>
            </a:lvl1pPr>
          </a:lstStyle>
          <a:p>
            <a:pPr>
              <a:defRPr/>
            </a:pPr>
            <a:r>
              <a:rPr lang="en-US" smtClean="0"/>
              <a:t>July 2015</a:t>
            </a:r>
            <a:endParaRPr lang="en-US" dirty="0"/>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smtClean="0"/>
              <a:t>Dorothy Stanley, HP-Aruba Networks</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eaLnBrk="0" hangingPunct="0">
              <a:defRPr>
                <a:cs typeface="+mn-cs"/>
              </a:defRPr>
            </a:lvl1pPr>
          </a:lstStyle>
          <a:p>
            <a:pPr>
              <a:defRPr/>
            </a:pPr>
            <a:r>
              <a:rPr lang="en-US"/>
              <a:t>Slide </a:t>
            </a:r>
            <a:fld id="{DC664FA7-9591-4AF1-947F-CBEC61367A07}" type="slidenum">
              <a:rPr lang="en-US"/>
              <a:pPr>
                <a:defRPr/>
              </a:pPr>
              <a:t>‹#›</a:t>
            </a:fld>
            <a:endParaRPr lang="en-US"/>
          </a:p>
        </p:txBody>
      </p:sp>
      <p:sp>
        <p:nvSpPr>
          <p:cNvPr id="1031" name="Rectangle 7"/>
          <p:cNvSpPr>
            <a:spLocks noChangeArrowheads="1"/>
          </p:cNvSpPr>
          <p:nvPr/>
        </p:nvSpPr>
        <p:spPr bwMode="auto">
          <a:xfrm>
            <a:off x="5162485" y="332601"/>
            <a:ext cx="3283015"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b">
            <a:spAutoFit/>
          </a:bodyPr>
          <a:lstStyle>
            <a:lvl1pPr marL="342900" indent="-342900"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457200" eaLnBrk="0" hangingPunct="0">
              <a:defRPr sz="1200">
                <a:solidFill>
                  <a:schemeClr val="tx1"/>
                </a:solidFill>
                <a:latin typeface="Times New Roman" pitchFamily="18" charset="0"/>
                <a:cs typeface="Arial" charset="0"/>
              </a:defRPr>
            </a:lvl5pPr>
            <a:lvl6pPr marL="914400" eaLnBrk="0" fontAlgn="base" hangingPunct="0">
              <a:spcBef>
                <a:spcPct val="0"/>
              </a:spcBef>
              <a:spcAft>
                <a:spcPct val="0"/>
              </a:spcAft>
              <a:defRPr sz="1200">
                <a:solidFill>
                  <a:schemeClr val="tx1"/>
                </a:solidFill>
                <a:latin typeface="Times New Roman" pitchFamily="18" charset="0"/>
                <a:cs typeface="Arial" charset="0"/>
              </a:defRPr>
            </a:lvl6pPr>
            <a:lvl7pPr marL="1371600" eaLnBrk="0" fontAlgn="base" hangingPunct="0">
              <a:spcBef>
                <a:spcPct val="0"/>
              </a:spcBef>
              <a:spcAft>
                <a:spcPct val="0"/>
              </a:spcAft>
              <a:defRPr sz="1200">
                <a:solidFill>
                  <a:schemeClr val="tx1"/>
                </a:solidFill>
                <a:latin typeface="Times New Roman" pitchFamily="18" charset="0"/>
                <a:cs typeface="Arial" charset="0"/>
              </a:defRPr>
            </a:lvl7pPr>
            <a:lvl8pPr marL="1828800" eaLnBrk="0" fontAlgn="base" hangingPunct="0">
              <a:spcBef>
                <a:spcPct val="0"/>
              </a:spcBef>
              <a:spcAft>
                <a:spcPct val="0"/>
              </a:spcAft>
              <a:defRPr sz="1200">
                <a:solidFill>
                  <a:schemeClr val="tx1"/>
                </a:solidFill>
                <a:latin typeface="Times New Roman" pitchFamily="18" charset="0"/>
                <a:cs typeface="Arial" charset="0"/>
              </a:defRPr>
            </a:lvl8pPr>
            <a:lvl9pPr marL="2286000" eaLnBrk="0" fontAlgn="base" hangingPunct="0">
              <a:spcBef>
                <a:spcPct val="0"/>
              </a:spcBef>
              <a:spcAft>
                <a:spcPct val="0"/>
              </a:spcAft>
              <a:defRPr sz="1200">
                <a:solidFill>
                  <a:schemeClr val="tx1"/>
                </a:solidFill>
                <a:latin typeface="Times New Roman" pitchFamily="18" charset="0"/>
                <a:cs typeface="Arial" charset="0"/>
              </a:defRPr>
            </a:lvl9pPr>
          </a:lstStyle>
          <a:p>
            <a:pPr lvl="4" algn="r">
              <a:defRPr/>
            </a:pPr>
            <a:r>
              <a:rPr lang="en-US" altLang="en-US" sz="1800" b="1" dirty="0" smtClean="0"/>
              <a:t>doc.: IEEE 802.11-15/0726r6</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479425" cy="184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2057400" indent="-228600" eaLnBrk="0" hangingPunct="0">
              <a:defRPr sz="1200">
                <a:solidFill>
                  <a:schemeClr val="tx1"/>
                </a:solidFill>
                <a:latin typeface="Times New Roman" pitchFamily="18" charset="0"/>
                <a:cs typeface="Arial"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mtClean="0"/>
              <a:t>Agenda</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802.11/dcn/15/11-15-0565-09-000m-revmc-sb-mac-comments.xls"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hyperlink" Target="https://mentor.ieee.org/802.11/dcn/15/11-15-0532-10-000m-revmc-sponsor-ballot-comments.xls"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11/dcn/15/11-15-0565-09-000m-revmc-sb-mac-comments.xls"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hyperlink" Target="https://mentor.ieee.org/802.11/dcn/15/11-15-0532-10-000m-revmc-sponsor-ballot-comments.xls"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1/dcn/15/11-15-0516-04-000m-cca-for-clauses-16-17-and-19.docx"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802.11/dcn/15/11-15-0532-11-000m-revmc-sponsor-ballot-comments.xls"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1/dcn/15/11-15-0769-02-000m-correcting-a-mistake.docx"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15/11-15-0516-04-000m-cca-for-clauses-16-17-and-19.docx"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15/11-15-0653-02-000m-cid5959-est-throughput-enhancements.docx"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www.techstreet.com/ieee/products/1867583" TargetMode="External"/><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12/11-12-0594-02-0000-revision-par-proposal-for-802-11-2012.doc" TargetMode="External"/><Relationship Id="rId2" Type="http://schemas.openxmlformats.org/officeDocument/2006/relationships/notesSlide" Target="../notesSlides/notesSlide20.xml"/><Relationship Id="rId1" Type="http://schemas.openxmlformats.org/officeDocument/2006/relationships/slideLayout" Target="../slideLayouts/slideLayout2.xml"/><Relationship Id="rId5" Type="http://schemas.openxmlformats.org/officeDocument/2006/relationships/hyperlink" Target="https://mentor.ieee.org/802.11/dcn/15/11-15-0532-04-000m-revmc-sponsor-ballot-comments.xls" TargetMode="External"/><Relationship Id="rId4" Type="http://schemas.openxmlformats.org/officeDocument/2006/relationships/hyperlink" Target="https://mentor.ieee.org/802.11/dcn/13/11-13-0233-56-000m-revmc-wg-ballot-comments.xls"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hyperlink" Target="http://standards.ieee.org/board/pat/pat-slideset.ppt"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8" Type="http://schemas.openxmlformats.org/officeDocument/2006/relationships/hyperlink" Target="http://www.ieee.org/portal/cms_docs/about/CoE_poster.pdf" TargetMode="External"/><Relationship Id="rId13" Type="http://schemas.openxmlformats.org/officeDocument/2006/relationships/hyperlink" Target="http://www.ieee802.org/devdocs.shtml" TargetMode="External"/><Relationship Id="rId3" Type="http://schemas.openxmlformats.org/officeDocument/2006/relationships/hyperlink" Target="http://standards.ieee.org/board/pat/pat-slideset.ppt" TargetMode="External"/><Relationship Id="rId7" Type="http://schemas.openxmlformats.org/officeDocument/2006/relationships/hyperlink" Target="http://standards.ieee.org/resources/antitrust-guidelines.pdf" TargetMode="External"/><Relationship Id="rId12" Type="http://schemas.openxmlformats.org/officeDocument/2006/relationships/hyperlink" Target="https://mentor.ieee.org/802.11/dcn/14/11-14-0629-10-0000-802-11-operations-manual.docx"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hyperlink" Target="http://standards.ieee.org/faqs/affiliationFAQ.html" TargetMode="External"/><Relationship Id="rId11" Type="http://schemas.openxmlformats.org/officeDocument/2006/relationships/hyperlink" Target="http://www.ieee802.org/PNP/approved/IEEE_802_WG_PandP_v16.pdf" TargetMode="External"/><Relationship Id="rId5" Type="http://schemas.openxmlformats.org/officeDocument/2006/relationships/hyperlink" Target="http://standards.ieee.org/board/pat/loa.pdf" TargetMode="External"/><Relationship Id="rId10" Type="http://schemas.openxmlformats.org/officeDocument/2006/relationships/hyperlink" Target="http://www.ieee802.org/PNP/approved/IEEE_802_OM_v16.pdf" TargetMode="External"/><Relationship Id="rId4" Type="http://schemas.openxmlformats.org/officeDocument/2006/relationships/hyperlink" Target="http://standards.ieee.org/board/pat/faq.pdf" TargetMode="External"/><Relationship Id="rId9" Type="http://schemas.openxmlformats.org/officeDocument/2006/relationships/hyperlink" Target="http://standards.ieee.org/board/aud/LMSC.pdf"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s://imat.ieee.org/" TargetMode="External"/><Relationship Id="rId2" Type="http://schemas.openxmlformats.org/officeDocument/2006/relationships/notesSlide" Target="../notesSlides/notesSlide6.xml"/><Relationship Id="rId1" Type="http://schemas.openxmlformats.org/officeDocument/2006/relationships/slideLayout" Target="../slideLayouts/slideLayout7.xml"/><Relationship Id="rId4" Type="http://schemas.openxmlformats.org/officeDocument/2006/relationships/hyperlink" Target="http://mentor.ieee.org/"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https://mentor.ieee.org/802.11/dcn/15/11-15-0523-00-000m-revmc-minutes-for-may-vancouver.docx" TargetMode="External"/><Relationship Id="rId7" Type="http://schemas.openxmlformats.org/officeDocument/2006/relationships/hyperlink" Target="https://mentor.ieee.org/802.11/dcn/13/11-13-0095-23-000m-editor-reports.pptx" TargetMode="External"/><Relationship Id="rId2" Type="http://schemas.openxmlformats.org/officeDocument/2006/relationships/notesSlide" Target="../notesSlides/notesSlide7.xml"/><Relationship Id="rId1" Type="http://schemas.openxmlformats.org/officeDocument/2006/relationships/slideLayout" Target="../slideLayouts/slideLayout7.xml"/><Relationship Id="rId6" Type="http://schemas.openxmlformats.org/officeDocument/2006/relationships/hyperlink" Target="https://mentor.ieee.org/802.11/dcn/15/11-15-0742-01-000m-revmc-brc-minutes-for-june-portland.docx" TargetMode="External"/><Relationship Id="rId5" Type="http://schemas.openxmlformats.org/officeDocument/2006/relationships/hyperlink" Target="https://mentor.ieee.org/802.11/dcn/15/11-15-0739-02-000m-revmc-brc-telecon-minutes-may-june.docx" TargetMode="External"/><Relationship Id="rId4" Type="http://schemas.openxmlformats.org/officeDocument/2006/relationships/hyperlink" Target="https://mentor.ieee.org/802.11/dcn/15/11-15-0771-00-000m-revmc-brc-telecon-minutes-june-26.docx"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www.ieee802.org/11/email/stds-802-11/msg01475.html" TargetMode="External"/><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2015</a:t>
            </a:r>
            <a:endParaRPr lang="en-US" sz="1800" dirty="0" smtClean="0"/>
          </a:p>
        </p:txBody>
      </p:sp>
      <p:sp>
        <p:nvSpPr>
          <p:cNvPr id="3075"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HP-Aruba Networks</a:t>
            </a:r>
          </a:p>
        </p:txBody>
      </p:sp>
      <p:sp>
        <p:nvSpPr>
          <p:cNvPr id="3076" name="Slide Number Placeholder 5"/>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77FB121F-92AD-4A94-B9B7-431A9F07F0F0}" type="slidenum">
              <a:rPr lang="en-US" smtClean="0"/>
              <a:pPr>
                <a:defRPr/>
              </a:pPr>
              <a:t>1</a:t>
            </a:fld>
            <a:endParaRPr lang="en-US" smtClean="0"/>
          </a:p>
        </p:txBody>
      </p:sp>
      <p:sp>
        <p:nvSpPr>
          <p:cNvPr id="2053" name="Rectangle 2"/>
          <p:cNvSpPr>
            <a:spLocks noGrp="1" noChangeArrowheads="1"/>
          </p:cNvSpPr>
          <p:nvPr>
            <p:ph type="title"/>
          </p:nvPr>
        </p:nvSpPr>
        <p:spPr>
          <a:xfrm>
            <a:off x="685800" y="685800"/>
            <a:ext cx="7924800" cy="1066800"/>
          </a:xfrm>
        </p:spPr>
        <p:txBody>
          <a:bodyPr/>
          <a:lstStyle/>
          <a:p>
            <a:r>
              <a:rPr lang="en-US" altLang="en-US" dirty="0" smtClean="0"/>
              <a:t>IEEE 802.11 </a:t>
            </a:r>
            <a:r>
              <a:rPr lang="en-US" altLang="en-US" dirty="0" err="1" smtClean="0"/>
              <a:t>TGmc</a:t>
            </a:r>
            <a:r>
              <a:rPr lang="en-US" altLang="en-US" dirty="0" smtClean="0"/>
              <a:t> July 2015 Agenda</a:t>
            </a:r>
          </a:p>
        </p:txBody>
      </p:sp>
      <p:sp>
        <p:nvSpPr>
          <p:cNvPr id="2054" name="Rectangle 6"/>
          <p:cNvSpPr>
            <a:spLocks noGrp="1" noChangeArrowheads="1"/>
          </p:cNvSpPr>
          <p:nvPr>
            <p:ph type="body" idx="1"/>
          </p:nvPr>
        </p:nvSpPr>
        <p:spPr>
          <a:xfrm>
            <a:off x="685800" y="1524000"/>
            <a:ext cx="7772400" cy="381000"/>
          </a:xfrm>
        </p:spPr>
        <p:txBody>
          <a:bodyPr/>
          <a:lstStyle/>
          <a:p>
            <a:pPr algn="ctr">
              <a:lnSpc>
                <a:spcPct val="90000"/>
              </a:lnSpc>
              <a:buFontTx/>
              <a:buNone/>
            </a:pPr>
            <a:r>
              <a:rPr lang="en-US" altLang="en-US" sz="2000" dirty="0" smtClean="0"/>
              <a:t>Date:</a:t>
            </a:r>
            <a:r>
              <a:rPr lang="en-US" altLang="en-US" sz="2000" b="0" dirty="0" smtClean="0"/>
              <a:t> </a:t>
            </a:r>
            <a:r>
              <a:rPr lang="en-US" altLang="en-US" sz="2000" b="0" dirty="0" smtClean="0"/>
              <a:t>2015-07-16</a:t>
            </a:r>
            <a:endParaRPr lang="en-US" altLang="en-US" sz="2000" b="0" dirty="0" smtClean="0"/>
          </a:p>
        </p:txBody>
      </p:sp>
      <p:graphicFrame>
        <p:nvGraphicFramePr>
          <p:cNvPr id="2055" name="Object 11"/>
          <p:cNvGraphicFramePr>
            <a:graphicFrameLocks noChangeAspect="1"/>
          </p:cNvGraphicFramePr>
          <p:nvPr>
            <p:extLst>
              <p:ext uri="{D42A27DB-BD31-4B8C-83A1-F6EECF244321}">
                <p14:modId xmlns:p14="http://schemas.microsoft.com/office/powerpoint/2010/main" val="2971117788"/>
              </p:ext>
            </p:extLst>
          </p:nvPr>
        </p:nvGraphicFramePr>
        <p:xfrm>
          <a:off x="519113" y="2273300"/>
          <a:ext cx="8229600" cy="2520950"/>
        </p:xfrm>
        <a:graphic>
          <a:graphicData uri="http://schemas.openxmlformats.org/presentationml/2006/ole">
            <mc:AlternateContent xmlns:mc="http://schemas.openxmlformats.org/markup-compatibility/2006">
              <mc:Choice xmlns:v="urn:schemas-microsoft-com:vml" Requires="v">
                <p:oleObj spid="_x0000_s2605" name="Document" r:id="rId4" imgW="8248712" imgH="2536630" progId="Word.Document.8">
                  <p:embed/>
                </p:oleObj>
              </mc:Choice>
              <mc:Fallback>
                <p:oleObj name="Document" r:id="rId4" imgW="8248712" imgH="2536630" progId="Word.Document.8">
                  <p:embed/>
                  <p:pic>
                    <p:nvPicPr>
                      <p:cNvPr id="0" name="Object 11"/>
                      <p:cNvPicPr>
                        <a:picLocks noChangeAspect="1" noChangeArrowheads="1"/>
                      </p:cNvPicPr>
                      <p:nvPr/>
                    </p:nvPicPr>
                    <p:blipFill>
                      <a:blip r:embed="rId5"/>
                      <a:srcRect/>
                      <a:stretch>
                        <a:fillRect/>
                      </a:stretch>
                    </p:blipFill>
                    <p:spPr bwMode="auto">
                      <a:xfrm>
                        <a:off x="519113" y="2273300"/>
                        <a:ext cx="8229600" cy="25209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056" name="Rectangle 12"/>
          <p:cNvSpPr>
            <a:spLocks noChangeArrowheads="1"/>
          </p:cNvSpPr>
          <p:nvPr/>
        </p:nvSpPr>
        <p:spPr bwMode="auto">
          <a:xfrm>
            <a:off x="533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buFontTx/>
              <a:buNone/>
            </a:pPr>
            <a:r>
              <a:rPr lang="en-US" altLang="en-US" sz="2000"/>
              <a:t>Authors:</a:t>
            </a:r>
            <a:endParaRPr lang="en-US" altLang="en-US" sz="2000" b="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2015</a:t>
            </a:r>
          </a:p>
        </p:txBody>
      </p:sp>
      <p:sp>
        <p:nvSpPr>
          <p:cNvPr id="1433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HP-Aruba Networks</a:t>
            </a:r>
          </a:p>
        </p:txBody>
      </p:sp>
      <p:sp>
        <p:nvSpPr>
          <p:cNvPr id="14340" name="Slide Number Placeholder 5"/>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95839AAB-A856-4DFA-91C3-48167BC1172B}" type="slidenum">
              <a:rPr lang="en-US" smtClean="0"/>
              <a:pPr>
                <a:defRPr/>
              </a:pPr>
              <a:t>10</a:t>
            </a:fld>
            <a:endParaRPr lang="en-US" smtClean="0"/>
          </a:p>
        </p:txBody>
      </p:sp>
      <p:sp>
        <p:nvSpPr>
          <p:cNvPr id="17413" name="Rectangle 2"/>
          <p:cNvSpPr>
            <a:spLocks noGrp="1" noChangeArrowheads="1"/>
          </p:cNvSpPr>
          <p:nvPr>
            <p:ph type="title"/>
          </p:nvPr>
        </p:nvSpPr>
        <p:spPr/>
        <p:txBody>
          <a:bodyPr/>
          <a:lstStyle/>
          <a:p>
            <a:r>
              <a:rPr lang="en-US" altLang="en-US" dirty="0" smtClean="0"/>
              <a:t>Straw poll </a:t>
            </a:r>
          </a:p>
        </p:txBody>
      </p:sp>
      <p:sp>
        <p:nvSpPr>
          <p:cNvPr id="17414" name="Rectangle 3"/>
          <p:cNvSpPr>
            <a:spLocks noGrp="1" noChangeArrowheads="1"/>
          </p:cNvSpPr>
          <p:nvPr>
            <p:ph type="body" idx="1"/>
          </p:nvPr>
        </p:nvSpPr>
        <p:spPr>
          <a:xfrm>
            <a:off x="685800" y="1447800"/>
            <a:ext cx="7772400" cy="5105400"/>
          </a:xfrm>
        </p:spPr>
        <p:txBody>
          <a:bodyPr/>
          <a:lstStyle/>
          <a:p>
            <a:pPr marL="342900" lvl="1" indent="-342900">
              <a:buFontTx/>
              <a:buChar char="•"/>
            </a:pPr>
            <a:r>
              <a:rPr lang="en-US" altLang="en-US" sz="2800" dirty="0" smtClean="0"/>
              <a:t>Resolve CID 6394 as</a:t>
            </a:r>
          </a:p>
          <a:p>
            <a:pPr marL="857250" lvl="2" indent="-514350">
              <a:buFont typeface="+mj-lt"/>
              <a:buAutoNum type="arabicPeriod"/>
            </a:pPr>
            <a:r>
              <a:rPr lang="en-US" altLang="en-US" sz="2600" dirty="0" smtClean="0"/>
              <a:t>Rejected see 1917.02 (2)</a:t>
            </a:r>
          </a:p>
          <a:p>
            <a:pPr marL="857250" lvl="2" indent="-514350">
              <a:buFont typeface="+mj-lt"/>
              <a:buAutoNum type="arabicPeriod"/>
            </a:pPr>
            <a:r>
              <a:rPr lang="en-US" altLang="en-US" sz="2600" dirty="0"/>
              <a:t>Insert </a:t>
            </a:r>
            <a:r>
              <a:rPr lang="en-US" altLang="en-US" sz="2600" dirty="0" smtClean="0"/>
              <a:t>NOTE-</a:t>
            </a:r>
            <a:r>
              <a:rPr lang="en-US" altLang="en-US" sz="2600" dirty="0"/>
              <a:t>--For example, if individually addressed MSDUs with TID 0 and 3 have been transmitted to a receiver whose number of replay counters per PTKSA is 2, then MSDUs with other TIDs are not transmitted to that receiver for the lifetime of the PTKSA (typically the association, unless rekeying is invoked</a:t>
            </a:r>
            <a:r>
              <a:rPr lang="en-US" altLang="en-US" sz="2600" dirty="0" smtClean="0"/>
              <a:t>). (2)</a:t>
            </a:r>
          </a:p>
          <a:p>
            <a:pPr marL="857250" lvl="2" indent="-514350">
              <a:buFont typeface="+mj-lt"/>
              <a:buAutoNum type="arabicPeriod"/>
            </a:pPr>
            <a:r>
              <a:rPr lang="en-US" altLang="en-US" sz="2600" dirty="0" smtClean="0"/>
              <a:t>Abstain (4)</a:t>
            </a:r>
          </a:p>
          <a:p>
            <a:pPr marL="514350" lvl="1" indent="-514350"/>
            <a:endParaRPr lang="en-US" altLang="en-US" sz="2800" dirty="0" smtClean="0"/>
          </a:p>
          <a:p>
            <a:pPr marL="685800" lvl="2" indent="-342900"/>
            <a:endParaRPr lang="en-US" altLang="en-US" dirty="0"/>
          </a:p>
        </p:txBody>
      </p:sp>
    </p:spTree>
    <p:extLst>
      <p:ext uri="{BB962C8B-B14F-4D97-AF65-F5344CB8AC3E}">
        <p14:creationId xmlns:p14="http://schemas.microsoft.com/office/powerpoint/2010/main" val="49521398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2015</a:t>
            </a:r>
          </a:p>
        </p:txBody>
      </p:sp>
      <p:sp>
        <p:nvSpPr>
          <p:cNvPr id="1433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HP-Aruba Networks</a:t>
            </a:r>
          </a:p>
        </p:txBody>
      </p:sp>
      <p:sp>
        <p:nvSpPr>
          <p:cNvPr id="14340" name="Slide Number Placeholder 5"/>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95839AAB-A856-4DFA-91C3-48167BC1172B}" type="slidenum">
              <a:rPr lang="en-US" smtClean="0"/>
              <a:pPr>
                <a:defRPr/>
              </a:pPr>
              <a:t>11</a:t>
            </a:fld>
            <a:endParaRPr lang="en-US" smtClean="0"/>
          </a:p>
        </p:txBody>
      </p:sp>
      <p:sp>
        <p:nvSpPr>
          <p:cNvPr id="17413" name="Rectangle 2"/>
          <p:cNvSpPr>
            <a:spLocks noGrp="1" noChangeArrowheads="1"/>
          </p:cNvSpPr>
          <p:nvPr>
            <p:ph type="title"/>
          </p:nvPr>
        </p:nvSpPr>
        <p:spPr/>
        <p:txBody>
          <a:bodyPr/>
          <a:lstStyle/>
          <a:p>
            <a:r>
              <a:rPr lang="en-US" altLang="en-US" dirty="0" smtClean="0"/>
              <a:t>Motion 138 – </a:t>
            </a:r>
            <a:r>
              <a:rPr lang="en-US" altLang="en-US" dirty="0" err="1" smtClean="0"/>
              <a:t>Telecon</a:t>
            </a:r>
            <a:r>
              <a:rPr lang="en-US" altLang="en-US" dirty="0" smtClean="0"/>
              <a:t> and Editorials </a:t>
            </a:r>
          </a:p>
        </p:txBody>
      </p:sp>
      <p:sp>
        <p:nvSpPr>
          <p:cNvPr id="17414" name="Rectangle 3"/>
          <p:cNvSpPr>
            <a:spLocks noGrp="1" noChangeArrowheads="1"/>
          </p:cNvSpPr>
          <p:nvPr>
            <p:ph type="body" idx="1"/>
          </p:nvPr>
        </p:nvSpPr>
        <p:spPr>
          <a:xfrm>
            <a:off x="685800" y="1447800"/>
            <a:ext cx="7924800" cy="5105400"/>
          </a:xfrm>
        </p:spPr>
        <p:txBody>
          <a:bodyPr/>
          <a:lstStyle/>
          <a:p>
            <a:pPr marL="342900" lvl="1" indent="-342900">
              <a:buFontTx/>
              <a:buChar char="•"/>
            </a:pPr>
            <a:r>
              <a:rPr lang="en-US" altLang="en-US" sz="2400" dirty="0" smtClean="0"/>
              <a:t>Approve the comment resolutions in </a:t>
            </a:r>
          </a:p>
          <a:p>
            <a:pPr marL="685800" lvl="2" indent="-342900"/>
            <a:r>
              <a:rPr lang="en-US" altLang="en-US" sz="2000" dirty="0"/>
              <a:t>T</a:t>
            </a:r>
            <a:r>
              <a:rPr lang="en-US" altLang="en-US" sz="2000" dirty="0" smtClean="0"/>
              <a:t>he “</a:t>
            </a:r>
            <a:r>
              <a:rPr lang="en-US" sz="2000" dirty="0" smtClean="0"/>
              <a:t>Motion MAC-AQ”</a:t>
            </a:r>
            <a:r>
              <a:rPr lang="en-US" sz="2000" dirty="0"/>
              <a:t> </a:t>
            </a:r>
            <a:r>
              <a:rPr lang="en-US" altLang="en-US" sz="2000" dirty="0" smtClean="0"/>
              <a:t>tab in </a:t>
            </a:r>
            <a:r>
              <a:rPr lang="en-US" u="sng" dirty="0">
                <a:hlinkClick r:id="rId3"/>
              </a:rPr>
              <a:t>https://</a:t>
            </a:r>
            <a:r>
              <a:rPr lang="en-US" u="sng" dirty="0" smtClean="0">
                <a:hlinkClick r:id="rId3"/>
              </a:rPr>
              <a:t>mentor.ieee.org/802.11/dcn/15/11-15-0565-09-000m-revmc-sb-mac-comments.xls</a:t>
            </a:r>
            <a:r>
              <a:rPr lang="en-US" u="sng" dirty="0" smtClean="0"/>
              <a:t> </a:t>
            </a:r>
            <a:endParaRPr lang="en-US" dirty="0" smtClean="0"/>
          </a:p>
          <a:p>
            <a:pPr marL="685800" lvl="2" indent="-342900"/>
            <a:r>
              <a:rPr lang="en-US" altLang="en-US" sz="2000" dirty="0" smtClean="0"/>
              <a:t>The “</a:t>
            </a:r>
            <a:r>
              <a:rPr lang="en-US" altLang="en-US" sz="2000" dirty="0" err="1" smtClean="0"/>
              <a:t>Editorialsspeculativelyedited</a:t>
            </a:r>
            <a:r>
              <a:rPr lang="en-US" altLang="en-US" sz="2000" dirty="0" smtClean="0"/>
              <a:t>” </a:t>
            </a:r>
            <a:r>
              <a:rPr lang="en-US" altLang="en-US" sz="2000" dirty="0"/>
              <a:t>tab in </a:t>
            </a:r>
            <a:r>
              <a:rPr lang="en-US" altLang="en-US" sz="2000" dirty="0">
                <a:hlinkClick r:id="rId4"/>
              </a:rPr>
              <a:t>https://</a:t>
            </a:r>
            <a:r>
              <a:rPr lang="en-US" altLang="en-US" sz="2000" dirty="0" smtClean="0">
                <a:hlinkClick r:id="rId4"/>
              </a:rPr>
              <a:t>mentor.ieee.org/802.11/dcn/15/11-15-0532-10-000m-revmc-sponsor-ballot-comments.xls</a:t>
            </a:r>
            <a:r>
              <a:rPr lang="en-US" altLang="en-US" sz="2000" dirty="0" smtClean="0"/>
              <a:t> </a:t>
            </a:r>
          </a:p>
          <a:p>
            <a:pPr marL="0" lvl="1" indent="0">
              <a:buNone/>
            </a:pPr>
            <a:r>
              <a:rPr lang="en-US" altLang="en-US" sz="2400" dirty="0" smtClean="0"/>
              <a:t>and incorporate the indicated text changes into the </a:t>
            </a:r>
            <a:r>
              <a:rPr lang="en-US" altLang="en-US" sz="2400" dirty="0" err="1" smtClean="0"/>
              <a:t>TGmc</a:t>
            </a:r>
            <a:r>
              <a:rPr lang="en-US" altLang="en-US" sz="2400" dirty="0" smtClean="0"/>
              <a:t> draft.</a:t>
            </a:r>
          </a:p>
          <a:p>
            <a:r>
              <a:rPr lang="en-US" altLang="en-US" dirty="0" smtClean="0"/>
              <a:t>Moved: Adrian Stephens</a:t>
            </a:r>
          </a:p>
          <a:p>
            <a:r>
              <a:rPr lang="en-US" altLang="en-US" dirty="0" smtClean="0"/>
              <a:t>Seconded: Edward Au</a:t>
            </a:r>
          </a:p>
          <a:p>
            <a:r>
              <a:rPr lang="en-US" altLang="en-US" dirty="0" smtClean="0"/>
              <a:t>Result: 10-3-3 Motion passes</a:t>
            </a:r>
            <a:endParaRPr lang="en-US" altLang="en-US" dirty="0"/>
          </a:p>
        </p:txBody>
      </p:sp>
    </p:spTree>
    <p:extLst>
      <p:ext uri="{BB962C8B-B14F-4D97-AF65-F5344CB8AC3E}">
        <p14:creationId xmlns:p14="http://schemas.microsoft.com/office/powerpoint/2010/main" val="241340037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2015</a:t>
            </a:r>
          </a:p>
        </p:txBody>
      </p:sp>
      <p:sp>
        <p:nvSpPr>
          <p:cNvPr id="1433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HP-Aruba Networks</a:t>
            </a:r>
          </a:p>
        </p:txBody>
      </p:sp>
      <p:sp>
        <p:nvSpPr>
          <p:cNvPr id="14340" name="Slide Number Placeholder 5"/>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95839AAB-A856-4DFA-91C3-48167BC1172B}" type="slidenum">
              <a:rPr lang="en-US" smtClean="0"/>
              <a:pPr>
                <a:defRPr/>
              </a:pPr>
              <a:t>12</a:t>
            </a:fld>
            <a:endParaRPr lang="en-US" smtClean="0"/>
          </a:p>
        </p:txBody>
      </p:sp>
      <p:sp>
        <p:nvSpPr>
          <p:cNvPr id="17413" name="Rectangle 2"/>
          <p:cNvSpPr>
            <a:spLocks noGrp="1" noChangeArrowheads="1"/>
          </p:cNvSpPr>
          <p:nvPr>
            <p:ph type="title"/>
          </p:nvPr>
        </p:nvSpPr>
        <p:spPr/>
        <p:txBody>
          <a:bodyPr/>
          <a:lstStyle/>
          <a:p>
            <a:r>
              <a:rPr lang="en-US" altLang="en-US" dirty="0" smtClean="0"/>
              <a:t>Motion to amend 138 – </a:t>
            </a:r>
            <a:r>
              <a:rPr lang="en-US" altLang="en-US" dirty="0" err="1" smtClean="0"/>
              <a:t>Telecon</a:t>
            </a:r>
            <a:r>
              <a:rPr lang="en-US" altLang="en-US" dirty="0" smtClean="0"/>
              <a:t> and Editorials </a:t>
            </a:r>
          </a:p>
        </p:txBody>
      </p:sp>
      <p:sp>
        <p:nvSpPr>
          <p:cNvPr id="17414" name="Rectangle 3"/>
          <p:cNvSpPr>
            <a:spLocks noGrp="1" noChangeArrowheads="1"/>
          </p:cNvSpPr>
          <p:nvPr>
            <p:ph type="body" idx="1"/>
          </p:nvPr>
        </p:nvSpPr>
        <p:spPr>
          <a:xfrm>
            <a:off x="685800" y="1752600"/>
            <a:ext cx="7924800" cy="5105400"/>
          </a:xfrm>
        </p:spPr>
        <p:txBody>
          <a:bodyPr/>
          <a:lstStyle/>
          <a:p>
            <a:pPr marL="342900" lvl="1" indent="-342900">
              <a:buFontTx/>
              <a:buChar char="•"/>
            </a:pPr>
            <a:r>
              <a:rPr lang="en-US" altLang="en-US" sz="2400" dirty="0" smtClean="0"/>
              <a:t>Approve the comment resolutions in </a:t>
            </a:r>
          </a:p>
          <a:p>
            <a:pPr marL="685800" lvl="2" indent="-342900"/>
            <a:r>
              <a:rPr lang="en-US" altLang="en-US" sz="2000" dirty="0"/>
              <a:t>T</a:t>
            </a:r>
            <a:r>
              <a:rPr lang="en-US" altLang="en-US" sz="2000" dirty="0" smtClean="0"/>
              <a:t>he “</a:t>
            </a:r>
            <a:r>
              <a:rPr lang="en-US" sz="2000" dirty="0" smtClean="0"/>
              <a:t>Motion MAC-AQ”</a:t>
            </a:r>
            <a:r>
              <a:rPr lang="en-US" sz="2000" dirty="0"/>
              <a:t> </a:t>
            </a:r>
            <a:r>
              <a:rPr lang="en-US" altLang="en-US" sz="2000" dirty="0" smtClean="0"/>
              <a:t>tab in </a:t>
            </a:r>
            <a:r>
              <a:rPr lang="en-US" u="sng" dirty="0">
                <a:hlinkClick r:id="rId3"/>
              </a:rPr>
              <a:t>https://</a:t>
            </a:r>
            <a:r>
              <a:rPr lang="en-US" u="sng" dirty="0" smtClean="0">
                <a:hlinkClick r:id="rId3"/>
              </a:rPr>
              <a:t>mentor.ieee.org/802.11/dcn/15/11-15-0565-09-000m-revmc-sb-mac-comments.xls</a:t>
            </a:r>
            <a:r>
              <a:rPr lang="en-US" u="sng" dirty="0" smtClean="0"/>
              <a:t> </a:t>
            </a:r>
            <a:endParaRPr lang="en-US" dirty="0" smtClean="0"/>
          </a:p>
          <a:p>
            <a:pPr marL="685800" lvl="2" indent="-342900"/>
            <a:r>
              <a:rPr lang="en-US" altLang="en-US" sz="2000" dirty="0" smtClean="0"/>
              <a:t>The “</a:t>
            </a:r>
            <a:r>
              <a:rPr lang="en-US" altLang="en-US" sz="2000" dirty="0" err="1" smtClean="0"/>
              <a:t>Editorialsspeculativelyedited</a:t>
            </a:r>
            <a:r>
              <a:rPr lang="en-US" altLang="en-US" sz="2000" dirty="0" smtClean="0"/>
              <a:t>” </a:t>
            </a:r>
            <a:r>
              <a:rPr lang="en-US" altLang="en-US" sz="2000" dirty="0"/>
              <a:t>tab in </a:t>
            </a:r>
            <a:r>
              <a:rPr lang="en-US" altLang="en-US" sz="2000" dirty="0">
                <a:hlinkClick r:id="rId4"/>
              </a:rPr>
              <a:t>https://</a:t>
            </a:r>
            <a:r>
              <a:rPr lang="en-US" altLang="en-US" sz="2000" dirty="0" smtClean="0">
                <a:hlinkClick r:id="rId4"/>
              </a:rPr>
              <a:t>mentor.ieee.org/802.11/dcn/15/11-15-0532-10-000m-revmc-sponsor-ballot-comments.xls</a:t>
            </a:r>
            <a:r>
              <a:rPr lang="en-US" altLang="en-US" sz="2000" dirty="0" smtClean="0"/>
              <a:t> </a:t>
            </a:r>
            <a:r>
              <a:rPr lang="en-US" altLang="en-US" sz="2000" u="sng" dirty="0" smtClean="0"/>
              <a:t>except for CIDs 5140, 6126, 6695, 6840, 6839, 6348, 6834, 6586, 5235, 6047, 6691</a:t>
            </a:r>
          </a:p>
          <a:p>
            <a:pPr marL="0" lvl="1" indent="0">
              <a:buNone/>
            </a:pPr>
            <a:r>
              <a:rPr lang="en-US" altLang="en-US" sz="2400" dirty="0" smtClean="0"/>
              <a:t>and incorporate the indicated text changes into the </a:t>
            </a:r>
            <a:r>
              <a:rPr lang="en-US" altLang="en-US" sz="2400" dirty="0" err="1" smtClean="0"/>
              <a:t>TGmc</a:t>
            </a:r>
            <a:r>
              <a:rPr lang="en-US" altLang="en-US" sz="2400" dirty="0" smtClean="0"/>
              <a:t> draft.</a:t>
            </a:r>
          </a:p>
          <a:p>
            <a:r>
              <a:rPr lang="en-US" altLang="en-US" dirty="0" smtClean="0"/>
              <a:t>Motion to Amend: Mark Rison</a:t>
            </a:r>
          </a:p>
          <a:p>
            <a:r>
              <a:rPr lang="en-US" altLang="en-US" dirty="0" smtClean="0"/>
              <a:t>Second to motion to amend: David Hunter</a:t>
            </a:r>
          </a:p>
          <a:p>
            <a:r>
              <a:rPr lang="en-US" altLang="en-US" dirty="0" smtClean="0"/>
              <a:t>Result: 6-6-4 Motion to amend fails</a:t>
            </a:r>
            <a:endParaRPr lang="en-US" altLang="en-US" dirty="0"/>
          </a:p>
          <a:p>
            <a:pPr lvl="1"/>
            <a:r>
              <a:rPr lang="en-US" altLang="en-US" dirty="0" smtClean="0"/>
              <a:t>Moved: Adrian Stephens, Seconded: Edward Au, Result: </a:t>
            </a:r>
            <a:endParaRPr lang="en-US" altLang="en-US" dirty="0"/>
          </a:p>
        </p:txBody>
      </p:sp>
    </p:spTree>
    <p:extLst>
      <p:ext uri="{BB962C8B-B14F-4D97-AF65-F5344CB8AC3E}">
        <p14:creationId xmlns:p14="http://schemas.microsoft.com/office/powerpoint/2010/main" val="18715474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2015</a:t>
            </a:r>
          </a:p>
        </p:txBody>
      </p:sp>
      <p:sp>
        <p:nvSpPr>
          <p:cNvPr id="1433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HP-Aruba Networks</a:t>
            </a:r>
          </a:p>
        </p:txBody>
      </p:sp>
      <p:sp>
        <p:nvSpPr>
          <p:cNvPr id="14340" name="Slide Number Placeholder 5"/>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95839AAB-A856-4DFA-91C3-48167BC1172B}" type="slidenum">
              <a:rPr lang="en-US" smtClean="0"/>
              <a:pPr>
                <a:defRPr/>
              </a:pPr>
              <a:t>13</a:t>
            </a:fld>
            <a:endParaRPr lang="en-US" smtClean="0"/>
          </a:p>
        </p:txBody>
      </p:sp>
      <p:sp>
        <p:nvSpPr>
          <p:cNvPr id="17413" name="Rectangle 2"/>
          <p:cNvSpPr>
            <a:spLocks noGrp="1" noChangeArrowheads="1"/>
          </p:cNvSpPr>
          <p:nvPr>
            <p:ph type="title"/>
          </p:nvPr>
        </p:nvSpPr>
        <p:spPr/>
        <p:txBody>
          <a:bodyPr/>
          <a:lstStyle/>
          <a:p>
            <a:r>
              <a:rPr lang="en-US" altLang="en-US" dirty="0" smtClean="0"/>
              <a:t>Motion 139 CID 5959 </a:t>
            </a:r>
          </a:p>
        </p:txBody>
      </p:sp>
      <p:sp>
        <p:nvSpPr>
          <p:cNvPr id="17414" name="Rectangle 3"/>
          <p:cNvSpPr>
            <a:spLocks noGrp="1" noChangeArrowheads="1"/>
          </p:cNvSpPr>
          <p:nvPr>
            <p:ph type="body" idx="1"/>
          </p:nvPr>
        </p:nvSpPr>
        <p:spPr>
          <a:xfrm>
            <a:off x="685800" y="1447800"/>
            <a:ext cx="7772400" cy="5105400"/>
          </a:xfrm>
        </p:spPr>
        <p:txBody>
          <a:bodyPr/>
          <a:lstStyle/>
          <a:p>
            <a:pPr marL="342900" lvl="1" indent="-342900">
              <a:buFontTx/>
              <a:buChar char="•"/>
            </a:pPr>
            <a:endParaRPr lang="en-US" altLang="en-US" sz="2400" dirty="0" smtClean="0"/>
          </a:p>
          <a:p>
            <a:pPr marL="342900" lvl="1" indent="-342900">
              <a:buFontTx/>
              <a:buChar char="•"/>
            </a:pPr>
            <a:r>
              <a:rPr lang="en-US" altLang="en-US" sz="2400" dirty="0" smtClean="0"/>
              <a:t>Resolve CID 5959 as “Revised” with a resolution of “Incorporate the </a:t>
            </a:r>
            <a:r>
              <a:rPr lang="en-US" altLang="en-US" sz="2400" dirty="0"/>
              <a:t>text changes in </a:t>
            </a:r>
            <a:r>
              <a:rPr lang="en-US" altLang="en-US" sz="2400" dirty="0">
                <a:hlinkClick r:id="rId3"/>
              </a:rPr>
              <a:t>https://</a:t>
            </a:r>
            <a:r>
              <a:rPr lang="en-US" altLang="en-US" sz="2400" dirty="0" smtClean="0">
                <a:hlinkClick r:id="rId3"/>
              </a:rPr>
              <a:t>mentor.ieee.org/802.11/dcn/15/11-15-0653-02-000m-cid5959-est-throughput-enhancements.docx</a:t>
            </a:r>
            <a:r>
              <a:rPr lang="en-US" altLang="en-US" sz="2400" dirty="0" smtClean="0"/>
              <a:t> “</a:t>
            </a:r>
            <a:endParaRPr lang="en-US" altLang="en-US" sz="2000" dirty="0" smtClean="0"/>
          </a:p>
          <a:p>
            <a:r>
              <a:rPr lang="en-US" altLang="en-US" dirty="0" smtClean="0"/>
              <a:t>Moved: Matthew Fischer</a:t>
            </a:r>
          </a:p>
          <a:p>
            <a:r>
              <a:rPr lang="en-US" altLang="en-US" dirty="0" smtClean="0"/>
              <a:t>Seconded: Mike Montemurro</a:t>
            </a:r>
          </a:p>
          <a:p>
            <a:r>
              <a:rPr lang="en-US" altLang="en-US" dirty="0" smtClean="0"/>
              <a:t>Result: 28-0-5 Motion Passes</a:t>
            </a:r>
            <a:endParaRPr lang="en-US" altLang="en-US" dirty="0"/>
          </a:p>
        </p:txBody>
      </p:sp>
    </p:spTree>
    <p:extLst>
      <p:ext uri="{BB962C8B-B14F-4D97-AF65-F5344CB8AC3E}">
        <p14:creationId xmlns:p14="http://schemas.microsoft.com/office/powerpoint/2010/main" val="93853474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2015</a:t>
            </a:r>
          </a:p>
        </p:txBody>
      </p:sp>
      <p:sp>
        <p:nvSpPr>
          <p:cNvPr id="1433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HP-Aruba Networks</a:t>
            </a:r>
          </a:p>
        </p:txBody>
      </p:sp>
      <p:sp>
        <p:nvSpPr>
          <p:cNvPr id="14340" name="Slide Number Placeholder 5"/>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95839AAB-A856-4DFA-91C3-48167BC1172B}" type="slidenum">
              <a:rPr lang="en-US" smtClean="0"/>
              <a:pPr>
                <a:defRPr/>
              </a:pPr>
              <a:t>14</a:t>
            </a:fld>
            <a:endParaRPr lang="en-US" smtClean="0"/>
          </a:p>
        </p:txBody>
      </p:sp>
      <p:sp>
        <p:nvSpPr>
          <p:cNvPr id="17413" name="Rectangle 2"/>
          <p:cNvSpPr>
            <a:spLocks noGrp="1" noChangeArrowheads="1"/>
          </p:cNvSpPr>
          <p:nvPr>
            <p:ph type="title"/>
          </p:nvPr>
        </p:nvSpPr>
        <p:spPr/>
        <p:txBody>
          <a:bodyPr/>
          <a:lstStyle/>
          <a:p>
            <a:r>
              <a:rPr lang="en-US" altLang="en-US" dirty="0" smtClean="0"/>
              <a:t>Motion (Thursday) </a:t>
            </a:r>
          </a:p>
        </p:txBody>
      </p:sp>
      <p:sp>
        <p:nvSpPr>
          <p:cNvPr id="17414" name="Rectangle 3"/>
          <p:cNvSpPr>
            <a:spLocks noGrp="1" noChangeArrowheads="1"/>
          </p:cNvSpPr>
          <p:nvPr>
            <p:ph type="body" idx="1"/>
          </p:nvPr>
        </p:nvSpPr>
        <p:spPr>
          <a:xfrm>
            <a:off x="685800" y="1447800"/>
            <a:ext cx="7772400" cy="5105400"/>
          </a:xfrm>
        </p:spPr>
        <p:txBody>
          <a:bodyPr/>
          <a:lstStyle/>
          <a:p>
            <a:pPr marL="342900" lvl="1" indent="-342900">
              <a:buFontTx/>
              <a:buChar char="•"/>
            </a:pPr>
            <a:r>
              <a:rPr lang="en-US" altLang="en-US" sz="2400" dirty="0" smtClean="0"/>
              <a:t>Approve the comment resolutions in </a:t>
            </a:r>
          </a:p>
          <a:p>
            <a:pPr marL="685800" lvl="2" indent="-342900"/>
            <a:r>
              <a:rPr lang="en-US" altLang="en-US" sz="2000" dirty="0" smtClean="0"/>
              <a:t>The “Editorials-</a:t>
            </a:r>
            <a:r>
              <a:rPr lang="en-US" altLang="en-US" sz="2000" dirty="0" err="1" smtClean="0"/>
              <a:t>rfm</a:t>
            </a:r>
            <a:r>
              <a:rPr lang="en-US" altLang="en-US" sz="2000" dirty="0" smtClean="0"/>
              <a:t>”, “</a:t>
            </a:r>
            <a:r>
              <a:rPr lang="en-US" altLang="en-US" sz="2000" dirty="0" err="1" smtClean="0"/>
              <a:t>rfm</a:t>
            </a:r>
            <a:r>
              <a:rPr lang="en-US" altLang="en-US" sz="2000" dirty="0" smtClean="0"/>
              <a:t> - cid5837” and “</a:t>
            </a:r>
            <a:r>
              <a:rPr lang="en-US" altLang="en-US" sz="2000" dirty="0" err="1" smtClean="0"/>
              <a:t>rfm</a:t>
            </a:r>
            <a:r>
              <a:rPr lang="en-US" altLang="en-US" sz="2000" dirty="0" smtClean="0"/>
              <a:t> - </a:t>
            </a:r>
            <a:r>
              <a:rPr lang="en-US" altLang="en-US" sz="2000" dirty="0" err="1" smtClean="0"/>
              <a:t>cid</a:t>
            </a:r>
            <a:r>
              <a:rPr lang="en-US" altLang="en-US" sz="2000" dirty="0" smtClean="0"/>
              <a:t> 5308” tabs </a:t>
            </a:r>
            <a:r>
              <a:rPr lang="en-US" altLang="en-US" sz="2000" dirty="0"/>
              <a:t>in </a:t>
            </a:r>
            <a:r>
              <a:rPr lang="en-US" altLang="en-US" sz="2000" dirty="0">
                <a:hlinkClick r:id="rId3"/>
              </a:rPr>
              <a:t>https://</a:t>
            </a:r>
            <a:r>
              <a:rPr lang="en-US" altLang="en-US" sz="2000" dirty="0" smtClean="0">
                <a:hlinkClick r:id="rId3"/>
              </a:rPr>
              <a:t>mentor.ieee.org/802.11/dcn/15/11-15-0532-11-000m-revmc-sponsor-ballot-comments.xls</a:t>
            </a:r>
            <a:r>
              <a:rPr lang="en-US" altLang="en-US" sz="2000" dirty="0" smtClean="0"/>
              <a:t> </a:t>
            </a:r>
            <a:endParaRPr lang="en-US" altLang="en-US" sz="2000" dirty="0" smtClean="0"/>
          </a:p>
          <a:p>
            <a:pPr marL="0" lvl="1" indent="0">
              <a:buNone/>
            </a:pPr>
            <a:r>
              <a:rPr lang="en-US" altLang="en-US" sz="2400" dirty="0" smtClean="0"/>
              <a:t>and incorporate the indicated text changes into the </a:t>
            </a:r>
            <a:r>
              <a:rPr lang="en-US" altLang="en-US" sz="2400" dirty="0" err="1" smtClean="0"/>
              <a:t>TGmc</a:t>
            </a:r>
            <a:r>
              <a:rPr lang="en-US" altLang="en-US" sz="2400" dirty="0" smtClean="0"/>
              <a:t> draft.</a:t>
            </a:r>
          </a:p>
          <a:p>
            <a:r>
              <a:rPr lang="en-US" altLang="en-US" dirty="0" smtClean="0"/>
              <a:t>Moved: </a:t>
            </a:r>
          </a:p>
          <a:p>
            <a:r>
              <a:rPr lang="en-US" altLang="en-US" dirty="0" smtClean="0"/>
              <a:t>Seconded: </a:t>
            </a:r>
          </a:p>
          <a:p>
            <a:r>
              <a:rPr lang="en-US" altLang="en-US" dirty="0" smtClean="0"/>
              <a:t>Result: </a:t>
            </a:r>
            <a:endParaRPr lang="en-US" altLang="en-US" dirty="0"/>
          </a:p>
        </p:txBody>
      </p:sp>
    </p:spTree>
    <p:extLst>
      <p:ext uri="{BB962C8B-B14F-4D97-AF65-F5344CB8AC3E}">
        <p14:creationId xmlns:p14="http://schemas.microsoft.com/office/powerpoint/2010/main" val="134262312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2015</a:t>
            </a:r>
          </a:p>
        </p:txBody>
      </p:sp>
      <p:sp>
        <p:nvSpPr>
          <p:cNvPr id="1433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HP-Aruba Networks</a:t>
            </a:r>
          </a:p>
        </p:txBody>
      </p:sp>
      <p:sp>
        <p:nvSpPr>
          <p:cNvPr id="14340" name="Slide Number Placeholder 5"/>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95839AAB-A856-4DFA-91C3-48167BC1172B}" type="slidenum">
              <a:rPr lang="en-US" smtClean="0"/>
              <a:pPr>
                <a:defRPr/>
              </a:pPr>
              <a:t>15</a:t>
            </a:fld>
            <a:endParaRPr lang="en-US" smtClean="0"/>
          </a:p>
        </p:txBody>
      </p:sp>
      <p:sp>
        <p:nvSpPr>
          <p:cNvPr id="17413" name="Rectangle 2"/>
          <p:cNvSpPr>
            <a:spLocks noGrp="1" noChangeArrowheads="1"/>
          </p:cNvSpPr>
          <p:nvPr>
            <p:ph type="title"/>
          </p:nvPr>
        </p:nvSpPr>
        <p:spPr/>
        <p:txBody>
          <a:bodyPr/>
          <a:lstStyle/>
          <a:p>
            <a:r>
              <a:rPr lang="en-US" altLang="en-US" dirty="0" smtClean="0"/>
              <a:t>Motion – SAE corrections </a:t>
            </a:r>
          </a:p>
        </p:txBody>
      </p:sp>
      <p:sp>
        <p:nvSpPr>
          <p:cNvPr id="17414" name="Rectangle 3"/>
          <p:cNvSpPr>
            <a:spLocks noGrp="1" noChangeArrowheads="1"/>
          </p:cNvSpPr>
          <p:nvPr>
            <p:ph type="body" idx="1"/>
          </p:nvPr>
        </p:nvSpPr>
        <p:spPr>
          <a:xfrm>
            <a:off x="685800" y="1447800"/>
            <a:ext cx="7772400" cy="5105400"/>
          </a:xfrm>
        </p:spPr>
        <p:txBody>
          <a:bodyPr/>
          <a:lstStyle/>
          <a:p>
            <a:pPr marL="342900" lvl="1" indent="-342900">
              <a:buFontTx/>
              <a:buChar char="•"/>
            </a:pPr>
            <a:r>
              <a:rPr lang="en-US" altLang="en-US" sz="2400" dirty="0" smtClean="0"/>
              <a:t>Incorporate the </a:t>
            </a:r>
            <a:r>
              <a:rPr lang="en-US" altLang="en-US" sz="2400" dirty="0"/>
              <a:t>text changes in </a:t>
            </a:r>
            <a:r>
              <a:rPr lang="en-US" altLang="en-US" sz="2400" dirty="0">
                <a:hlinkClick r:id="rId3"/>
              </a:rPr>
              <a:t>https://</a:t>
            </a:r>
            <a:r>
              <a:rPr lang="en-US" altLang="en-US" sz="2400" dirty="0" smtClean="0">
                <a:hlinkClick r:id="rId3"/>
              </a:rPr>
              <a:t>mentor.ieee.org/802.11/dcn/15/11-15-0769-02-000m-correcting-a-mistake.docx</a:t>
            </a:r>
            <a:r>
              <a:rPr lang="en-US" altLang="en-US" sz="2400" dirty="0" smtClean="0"/>
              <a:t> </a:t>
            </a:r>
          </a:p>
          <a:p>
            <a:r>
              <a:rPr lang="en-US" altLang="en-US" dirty="0" smtClean="0"/>
              <a:t>Moved:</a:t>
            </a:r>
          </a:p>
          <a:p>
            <a:r>
              <a:rPr lang="en-US" altLang="en-US" dirty="0" smtClean="0"/>
              <a:t>Seconded: </a:t>
            </a:r>
          </a:p>
          <a:p>
            <a:r>
              <a:rPr lang="en-US" altLang="en-US" dirty="0" smtClean="0"/>
              <a:t>Result: </a:t>
            </a:r>
            <a:endParaRPr lang="en-US" altLang="en-US" dirty="0"/>
          </a:p>
        </p:txBody>
      </p:sp>
    </p:spTree>
    <p:extLst>
      <p:ext uri="{BB962C8B-B14F-4D97-AF65-F5344CB8AC3E}">
        <p14:creationId xmlns:p14="http://schemas.microsoft.com/office/powerpoint/2010/main" val="54089871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2015</a:t>
            </a:r>
          </a:p>
        </p:txBody>
      </p:sp>
      <p:sp>
        <p:nvSpPr>
          <p:cNvPr id="1433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HP-Aruba Networks</a:t>
            </a:r>
          </a:p>
        </p:txBody>
      </p:sp>
      <p:sp>
        <p:nvSpPr>
          <p:cNvPr id="14340" name="Slide Number Placeholder 5"/>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95839AAB-A856-4DFA-91C3-48167BC1172B}" type="slidenum">
              <a:rPr lang="en-US" smtClean="0"/>
              <a:pPr>
                <a:defRPr/>
              </a:pPr>
              <a:t>16</a:t>
            </a:fld>
            <a:endParaRPr lang="en-US" smtClean="0"/>
          </a:p>
        </p:txBody>
      </p:sp>
      <p:sp>
        <p:nvSpPr>
          <p:cNvPr id="17413" name="Rectangle 2"/>
          <p:cNvSpPr>
            <a:spLocks noGrp="1" noChangeArrowheads="1"/>
          </p:cNvSpPr>
          <p:nvPr>
            <p:ph type="title"/>
          </p:nvPr>
        </p:nvSpPr>
        <p:spPr/>
        <p:txBody>
          <a:bodyPr/>
          <a:lstStyle/>
          <a:p>
            <a:r>
              <a:rPr lang="en-US" altLang="en-US" dirty="0" smtClean="0"/>
              <a:t>Motion CID 5011 </a:t>
            </a:r>
          </a:p>
        </p:txBody>
      </p:sp>
      <p:sp>
        <p:nvSpPr>
          <p:cNvPr id="17414" name="Rectangle 3"/>
          <p:cNvSpPr>
            <a:spLocks noGrp="1" noChangeArrowheads="1"/>
          </p:cNvSpPr>
          <p:nvPr>
            <p:ph type="body" idx="1"/>
          </p:nvPr>
        </p:nvSpPr>
        <p:spPr>
          <a:xfrm>
            <a:off x="685800" y="1447800"/>
            <a:ext cx="7772400" cy="5105400"/>
          </a:xfrm>
        </p:spPr>
        <p:txBody>
          <a:bodyPr/>
          <a:lstStyle/>
          <a:p>
            <a:pPr marL="342900" lvl="1" indent="-342900">
              <a:buFontTx/>
              <a:buChar char="•"/>
            </a:pPr>
            <a:r>
              <a:rPr lang="en-US" altLang="en-US" sz="2400" dirty="0" smtClean="0"/>
              <a:t>Resolve CID 5011 as “Revised” with a resolution of “Incorporate the </a:t>
            </a:r>
            <a:r>
              <a:rPr lang="en-US" altLang="en-US" sz="2400" dirty="0"/>
              <a:t>text changes in </a:t>
            </a:r>
            <a:r>
              <a:rPr lang="en-US" altLang="en-US" sz="2400" dirty="0">
                <a:hlinkClick r:id="rId3"/>
              </a:rPr>
              <a:t>https://</a:t>
            </a:r>
            <a:r>
              <a:rPr lang="en-US" altLang="en-US" sz="2400" dirty="0" smtClean="0">
                <a:hlinkClick r:id="rId3"/>
              </a:rPr>
              <a:t>mentor.ieee.org/802.11/dcn/15/11-15-0516-04-000m-cca-for-clauses-16-17-and-19.docx</a:t>
            </a:r>
            <a:r>
              <a:rPr lang="en-US" altLang="en-US" sz="2400" dirty="0" smtClean="0"/>
              <a:t> “</a:t>
            </a:r>
            <a:endParaRPr lang="en-US" altLang="en-US" sz="2000" dirty="0" smtClean="0"/>
          </a:p>
          <a:p>
            <a:r>
              <a:rPr lang="en-US" altLang="en-US" dirty="0" smtClean="0"/>
              <a:t>Moved: Graham Smith</a:t>
            </a:r>
          </a:p>
          <a:p>
            <a:r>
              <a:rPr lang="en-US" altLang="en-US" dirty="0" smtClean="0"/>
              <a:t>Seconded: </a:t>
            </a:r>
          </a:p>
          <a:p>
            <a:r>
              <a:rPr lang="en-US" altLang="en-US" dirty="0" smtClean="0"/>
              <a:t>Result: </a:t>
            </a:r>
            <a:endParaRPr lang="en-US" altLang="en-US" dirty="0"/>
          </a:p>
        </p:txBody>
      </p:sp>
    </p:spTree>
    <p:extLst>
      <p:ext uri="{BB962C8B-B14F-4D97-AF65-F5344CB8AC3E}">
        <p14:creationId xmlns:p14="http://schemas.microsoft.com/office/powerpoint/2010/main" val="342080575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2015</a:t>
            </a:r>
          </a:p>
        </p:txBody>
      </p:sp>
      <p:sp>
        <p:nvSpPr>
          <p:cNvPr id="1433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HP-Aruba Networks</a:t>
            </a:r>
          </a:p>
        </p:txBody>
      </p:sp>
      <p:sp>
        <p:nvSpPr>
          <p:cNvPr id="14340" name="Slide Number Placeholder 5"/>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95839AAB-A856-4DFA-91C3-48167BC1172B}" type="slidenum">
              <a:rPr lang="en-US" smtClean="0"/>
              <a:pPr>
                <a:defRPr/>
              </a:pPr>
              <a:t>17</a:t>
            </a:fld>
            <a:endParaRPr lang="en-US" smtClean="0"/>
          </a:p>
        </p:txBody>
      </p:sp>
      <p:sp>
        <p:nvSpPr>
          <p:cNvPr id="17413" name="Rectangle 2"/>
          <p:cNvSpPr>
            <a:spLocks noGrp="1" noChangeArrowheads="1"/>
          </p:cNvSpPr>
          <p:nvPr>
            <p:ph type="title"/>
          </p:nvPr>
        </p:nvSpPr>
        <p:spPr/>
        <p:txBody>
          <a:bodyPr/>
          <a:lstStyle/>
          <a:p>
            <a:r>
              <a:rPr lang="en-US" altLang="en-US" dirty="0" smtClean="0"/>
              <a:t>Motion CID 5960 </a:t>
            </a:r>
          </a:p>
        </p:txBody>
      </p:sp>
      <p:sp>
        <p:nvSpPr>
          <p:cNvPr id="17414" name="Rectangle 3"/>
          <p:cNvSpPr>
            <a:spLocks noGrp="1" noChangeArrowheads="1"/>
          </p:cNvSpPr>
          <p:nvPr>
            <p:ph type="body" idx="1"/>
          </p:nvPr>
        </p:nvSpPr>
        <p:spPr>
          <a:xfrm>
            <a:off x="685800" y="1447800"/>
            <a:ext cx="7772400" cy="5105400"/>
          </a:xfrm>
        </p:spPr>
        <p:txBody>
          <a:bodyPr/>
          <a:lstStyle/>
          <a:p>
            <a:pPr marL="342900" lvl="1" indent="-342900">
              <a:buFontTx/>
              <a:buChar char="•"/>
            </a:pPr>
            <a:endParaRPr lang="en-US" altLang="en-US" sz="2400" dirty="0" smtClean="0"/>
          </a:p>
          <a:p>
            <a:pPr marL="342900" lvl="1" indent="-342900">
              <a:buFontTx/>
              <a:buChar char="•"/>
            </a:pPr>
            <a:r>
              <a:rPr lang="en-US" altLang="en-US" sz="2400" dirty="0" smtClean="0"/>
              <a:t>Resolve CID 5960 as “Revised” with a resolution of “Incorporate the </a:t>
            </a:r>
            <a:r>
              <a:rPr lang="en-US" altLang="en-US" sz="2400" dirty="0"/>
              <a:t>text changes in </a:t>
            </a:r>
            <a:r>
              <a:rPr lang="en-US" altLang="en-US" sz="2400" dirty="0">
                <a:hlinkClick r:id="rId3"/>
              </a:rPr>
              <a:t>https://</a:t>
            </a:r>
            <a:r>
              <a:rPr lang="en-US" altLang="en-US" sz="2400" dirty="0" smtClean="0">
                <a:hlinkClick r:id="rId3"/>
              </a:rPr>
              <a:t>mentor.ieee.org/802.11/dcn/15/11-15-0654-08-000m-lb1000-cid5960-nss-support-partitioning.docx</a:t>
            </a:r>
            <a:r>
              <a:rPr lang="en-US" altLang="en-US" sz="2400" dirty="0" smtClean="0"/>
              <a:t> “</a:t>
            </a:r>
            <a:endParaRPr lang="en-US" altLang="en-US" sz="2000" dirty="0" smtClean="0"/>
          </a:p>
          <a:p>
            <a:r>
              <a:rPr lang="en-US" altLang="en-US" dirty="0" smtClean="0"/>
              <a:t>Moved: Matthew Fischer</a:t>
            </a:r>
          </a:p>
          <a:p>
            <a:r>
              <a:rPr lang="en-US" altLang="en-US" dirty="0" smtClean="0"/>
              <a:t>Seconded: </a:t>
            </a:r>
          </a:p>
          <a:p>
            <a:r>
              <a:rPr lang="en-US" altLang="en-US" dirty="0" smtClean="0"/>
              <a:t>Result: </a:t>
            </a:r>
            <a:endParaRPr lang="en-US" altLang="en-US" dirty="0"/>
          </a:p>
        </p:txBody>
      </p:sp>
    </p:spTree>
    <p:extLst>
      <p:ext uri="{BB962C8B-B14F-4D97-AF65-F5344CB8AC3E}">
        <p14:creationId xmlns:p14="http://schemas.microsoft.com/office/powerpoint/2010/main" val="131586823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2015</a:t>
            </a:r>
          </a:p>
        </p:txBody>
      </p:sp>
      <p:sp>
        <p:nvSpPr>
          <p:cNvPr id="1433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HP-Aruba Networks</a:t>
            </a:r>
          </a:p>
        </p:txBody>
      </p:sp>
      <p:sp>
        <p:nvSpPr>
          <p:cNvPr id="14340" name="Slide Number Placeholder 5"/>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1839F739-FCC9-4E0E-9C68-0969B0FEB1F1}" type="slidenum">
              <a:rPr lang="en-US" smtClean="0"/>
              <a:pPr>
                <a:defRPr/>
              </a:pPr>
              <a:t>18</a:t>
            </a:fld>
            <a:endParaRPr lang="en-US" smtClean="0"/>
          </a:p>
        </p:txBody>
      </p:sp>
      <p:sp>
        <p:nvSpPr>
          <p:cNvPr id="20485" name="Rectangle 2"/>
          <p:cNvSpPr>
            <a:spLocks noGrp="1" noChangeArrowheads="1"/>
          </p:cNvSpPr>
          <p:nvPr>
            <p:ph type="title"/>
          </p:nvPr>
        </p:nvSpPr>
        <p:spPr/>
        <p:txBody>
          <a:bodyPr/>
          <a:lstStyle/>
          <a:p>
            <a:r>
              <a:rPr lang="en-US" altLang="en-US" dirty="0" smtClean="0"/>
              <a:t>Motion  - Authorize </a:t>
            </a:r>
            <a:r>
              <a:rPr lang="en-US" altLang="en-US" dirty="0" err="1" smtClean="0"/>
              <a:t>TGmc</a:t>
            </a:r>
            <a:r>
              <a:rPr lang="en-US" altLang="en-US" dirty="0" smtClean="0"/>
              <a:t> BRC meeting</a:t>
            </a:r>
          </a:p>
        </p:txBody>
      </p:sp>
      <p:sp>
        <p:nvSpPr>
          <p:cNvPr id="20486" name="Rectangle 3"/>
          <p:cNvSpPr>
            <a:spLocks noGrp="1" noChangeArrowheads="1"/>
          </p:cNvSpPr>
          <p:nvPr>
            <p:ph type="body" idx="1"/>
          </p:nvPr>
        </p:nvSpPr>
        <p:spPr>
          <a:xfrm>
            <a:off x="685800" y="1676400"/>
            <a:ext cx="7772400" cy="4191000"/>
          </a:xfrm>
        </p:spPr>
        <p:txBody>
          <a:bodyPr/>
          <a:lstStyle/>
          <a:p>
            <a:r>
              <a:rPr lang="en-GB" dirty="0"/>
              <a:t>Motion:</a:t>
            </a:r>
            <a:endParaRPr lang="en-US" dirty="0"/>
          </a:p>
          <a:p>
            <a:pPr lvl="0"/>
            <a:r>
              <a:rPr lang="en-GB" dirty="0"/>
              <a:t>Authorize </a:t>
            </a:r>
            <a:r>
              <a:rPr lang="en-GB" dirty="0" smtClean="0"/>
              <a:t>the </a:t>
            </a:r>
            <a:r>
              <a:rPr lang="en-GB" dirty="0" err="1" smtClean="0"/>
              <a:t>TGmc</a:t>
            </a:r>
            <a:r>
              <a:rPr lang="en-GB" dirty="0" smtClean="0"/>
              <a:t> BRC to </a:t>
            </a:r>
            <a:r>
              <a:rPr lang="en-GB" dirty="0"/>
              <a:t>hold </a:t>
            </a:r>
            <a:r>
              <a:rPr lang="en-GB" dirty="0" smtClean="0"/>
              <a:t>a meeting date/location for </a:t>
            </a:r>
            <a:r>
              <a:rPr lang="en-GB" dirty="0"/>
              <a:t>the purpose of </a:t>
            </a:r>
            <a:r>
              <a:rPr lang="en-GB" dirty="0" smtClean="0"/>
              <a:t>Sponsor Ballot comment resolution.</a:t>
            </a:r>
            <a:endParaRPr lang="en-US" dirty="0"/>
          </a:p>
          <a:p>
            <a:pPr marL="0" indent="0">
              <a:buNone/>
            </a:pPr>
            <a:endParaRPr lang="en-US" dirty="0"/>
          </a:p>
          <a:p>
            <a:pPr lvl="0"/>
            <a:r>
              <a:rPr lang="en-GB" dirty="0" smtClean="0"/>
              <a:t>Moved</a:t>
            </a:r>
            <a:r>
              <a:rPr lang="en-GB" dirty="0"/>
              <a:t>: </a:t>
            </a:r>
            <a:endParaRPr lang="en-GB" dirty="0" smtClean="0"/>
          </a:p>
          <a:p>
            <a:pPr lvl="0"/>
            <a:r>
              <a:rPr lang="en-GB" dirty="0" smtClean="0"/>
              <a:t>Seconded</a:t>
            </a:r>
            <a:r>
              <a:rPr lang="en-GB" dirty="0"/>
              <a:t>: </a:t>
            </a:r>
            <a:endParaRPr lang="en-GB" dirty="0" smtClean="0"/>
          </a:p>
          <a:p>
            <a:pPr lvl="0"/>
            <a:r>
              <a:rPr lang="en-GB" dirty="0" smtClean="0"/>
              <a:t>Result</a:t>
            </a:r>
            <a:r>
              <a:rPr lang="en-GB" dirty="0"/>
              <a:t>: </a:t>
            </a:r>
            <a:endParaRPr lang="en-US" dirty="0"/>
          </a:p>
          <a:p>
            <a:pPr lvl="0"/>
            <a:endParaRPr lang="en-US" dirty="0"/>
          </a:p>
        </p:txBody>
      </p:sp>
    </p:spTree>
    <p:extLst>
      <p:ext uri="{BB962C8B-B14F-4D97-AF65-F5344CB8AC3E}">
        <p14:creationId xmlns:p14="http://schemas.microsoft.com/office/powerpoint/2010/main" val="274670755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2015</a:t>
            </a:r>
          </a:p>
        </p:txBody>
      </p:sp>
      <p:sp>
        <p:nvSpPr>
          <p:cNvPr id="1433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HP-Aruba Networks</a:t>
            </a:r>
          </a:p>
        </p:txBody>
      </p:sp>
      <p:sp>
        <p:nvSpPr>
          <p:cNvPr id="14340" name="Slide Number Placeholder 5"/>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6148CD19-DC91-4F50-AAD4-2A3DD9668E74}" type="slidenum">
              <a:rPr lang="en-US" smtClean="0"/>
              <a:pPr>
                <a:defRPr/>
              </a:pPr>
              <a:t>19</a:t>
            </a:fld>
            <a:endParaRPr lang="en-US" smtClean="0"/>
          </a:p>
        </p:txBody>
      </p:sp>
      <p:sp>
        <p:nvSpPr>
          <p:cNvPr id="25605" name="Rectangle 2"/>
          <p:cNvSpPr>
            <a:spLocks noGrp="1" noChangeArrowheads="1"/>
          </p:cNvSpPr>
          <p:nvPr>
            <p:ph type="title"/>
          </p:nvPr>
        </p:nvSpPr>
        <p:spPr/>
        <p:txBody>
          <a:bodyPr/>
          <a:lstStyle/>
          <a:p>
            <a:r>
              <a:rPr lang="en-US" altLang="en-US" dirty="0" smtClean="0"/>
              <a:t>July - September Meeting Planning</a:t>
            </a:r>
          </a:p>
        </p:txBody>
      </p:sp>
      <p:sp>
        <p:nvSpPr>
          <p:cNvPr id="25606" name="Rectangle 3"/>
          <p:cNvSpPr>
            <a:spLocks noGrp="1" noChangeArrowheads="1"/>
          </p:cNvSpPr>
          <p:nvPr>
            <p:ph type="body" idx="1"/>
          </p:nvPr>
        </p:nvSpPr>
        <p:spPr>
          <a:xfrm>
            <a:off x="685800" y="1524000"/>
            <a:ext cx="7772400" cy="4953000"/>
          </a:xfrm>
        </p:spPr>
        <p:txBody>
          <a:bodyPr/>
          <a:lstStyle/>
          <a:p>
            <a:r>
              <a:rPr lang="en-US" altLang="en-US" dirty="0" smtClean="0"/>
              <a:t>Objectives: Initial Sponsor Ballot comment resolution</a:t>
            </a:r>
          </a:p>
          <a:p>
            <a:r>
              <a:rPr lang="en-US" altLang="en-US" dirty="0" smtClean="0"/>
              <a:t>Conference </a:t>
            </a:r>
            <a:r>
              <a:rPr lang="en-US" altLang="en-US" dirty="0"/>
              <a:t>c</a:t>
            </a:r>
            <a:r>
              <a:rPr lang="en-US" altLang="en-US" dirty="0" smtClean="0"/>
              <a:t>alls 10am Eastern  2 hours</a:t>
            </a:r>
          </a:p>
          <a:p>
            <a:pPr lvl="1"/>
            <a:r>
              <a:rPr lang="en-US" altLang="en-US" dirty="0" smtClean="0"/>
              <a:t>July 31, August 7, 14, 28, Sept 4</a:t>
            </a:r>
          </a:p>
          <a:p>
            <a:r>
              <a:rPr lang="en-US" altLang="en-US" dirty="0" smtClean="0"/>
              <a:t>Ballot Resolution Committee meeting – Cambridge UK August 19-21</a:t>
            </a:r>
          </a:p>
          <a:p>
            <a:r>
              <a:rPr lang="en-US" altLang="en-US" dirty="0" smtClean="0"/>
              <a:t>Schedule review</a:t>
            </a:r>
          </a:p>
          <a:p>
            <a:r>
              <a:rPr lang="en-US" altLang="en-US" dirty="0" smtClean="0"/>
              <a:t>Availability of 11mc in the IEEE store</a:t>
            </a:r>
          </a:p>
          <a:p>
            <a:pPr lvl="1"/>
            <a:r>
              <a:rPr lang="en-US" altLang="en-US" dirty="0" smtClean="0"/>
              <a:t>D4.0 is </a:t>
            </a:r>
            <a:r>
              <a:rPr lang="en-US" altLang="en-US" dirty="0"/>
              <a:t>available, see </a:t>
            </a:r>
            <a:r>
              <a:rPr lang="en-US" altLang="en-US" dirty="0">
                <a:hlinkClick r:id="rId3"/>
              </a:rPr>
              <a:t>http://</a:t>
            </a:r>
            <a:r>
              <a:rPr lang="en-US" altLang="en-US" dirty="0" smtClean="0">
                <a:hlinkClick r:id="rId3"/>
              </a:rPr>
              <a:t>www.techstreet.com/ieee/products/1867583</a:t>
            </a:r>
            <a:r>
              <a:rPr lang="en-US" altLang="en-US" dirty="0" smtClean="0"/>
              <a:t> </a:t>
            </a:r>
          </a:p>
          <a:p>
            <a:r>
              <a:rPr lang="en-US" altLang="en-US" dirty="0" smtClean="0"/>
              <a:t>Forward to ISO JTC1/SC6 WG1</a:t>
            </a:r>
          </a:p>
          <a:p>
            <a:pPr lvl="1"/>
            <a:r>
              <a:rPr lang="en-US" altLang="en-US" dirty="0" smtClean="0"/>
              <a:t>D4.0 forwarded</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2015</a:t>
            </a:r>
          </a:p>
        </p:txBody>
      </p:sp>
      <p:sp>
        <p:nvSpPr>
          <p:cNvPr id="409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HP-Aruba Networks</a:t>
            </a:r>
          </a:p>
        </p:txBody>
      </p:sp>
      <p:sp>
        <p:nvSpPr>
          <p:cNvPr id="4100" name="Slide Number Placeholder 5"/>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56D6E298-42C4-4845-8665-E35DE2769254}" type="slidenum">
              <a:rPr lang="en-US" smtClean="0"/>
              <a:pPr>
                <a:defRPr/>
              </a:pPr>
              <a:t>2</a:t>
            </a:fld>
            <a:endParaRPr lang="en-US" smtClean="0"/>
          </a:p>
        </p:txBody>
      </p:sp>
      <p:sp>
        <p:nvSpPr>
          <p:cNvPr id="3077" name="Rectangle 2"/>
          <p:cNvSpPr>
            <a:spLocks noGrp="1" noChangeArrowheads="1"/>
          </p:cNvSpPr>
          <p:nvPr>
            <p:ph type="title"/>
          </p:nvPr>
        </p:nvSpPr>
        <p:spPr/>
        <p:txBody>
          <a:bodyPr/>
          <a:lstStyle/>
          <a:p>
            <a:r>
              <a:rPr lang="en-US" altLang="en-US" smtClean="0"/>
              <a:t>Abstract</a:t>
            </a:r>
          </a:p>
        </p:txBody>
      </p:sp>
      <p:sp>
        <p:nvSpPr>
          <p:cNvPr id="3078" name="Rectangle 3"/>
          <p:cNvSpPr>
            <a:spLocks noGrp="1" noChangeArrowheads="1"/>
          </p:cNvSpPr>
          <p:nvPr>
            <p:ph type="body" idx="1"/>
          </p:nvPr>
        </p:nvSpPr>
        <p:spPr/>
        <p:txBody>
          <a:bodyPr/>
          <a:lstStyle/>
          <a:p>
            <a:pPr>
              <a:buFontTx/>
              <a:buNone/>
            </a:pPr>
            <a:r>
              <a:rPr lang="en-US" altLang="en-US" dirty="0" smtClean="0"/>
              <a:t>	This presentation contains the IEEE 802.11 </a:t>
            </a:r>
            <a:r>
              <a:rPr lang="en-US" altLang="en-US" dirty="0" err="1" smtClean="0"/>
              <a:t>TGmc</a:t>
            </a:r>
            <a:r>
              <a:rPr lang="en-US" altLang="en-US" dirty="0" smtClean="0"/>
              <a:t> agenda for the July 2015 session. </a:t>
            </a:r>
            <a:r>
              <a:rPr lang="en-US" altLang="en-US" dirty="0" err="1" smtClean="0"/>
              <a:t>TGmc</a:t>
            </a:r>
            <a:r>
              <a:rPr lang="en-US" altLang="en-US" dirty="0" smtClean="0"/>
              <a:t> is operating as the Ballot Resolution Committee for P802.11REVmc.</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2015</a:t>
            </a:r>
          </a:p>
        </p:txBody>
      </p:sp>
      <p:sp>
        <p:nvSpPr>
          <p:cNvPr id="15363"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HP-Aruba Networks</a:t>
            </a:r>
          </a:p>
        </p:txBody>
      </p:sp>
      <p:sp>
        <p:nvSpPr>
          <p:cNvPr id="15364" name="Slide Number Placeholder 5"/>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E58D16CA-04AA-4616-9A71-236CA8F67F1E}" type="slidenum">
              <a:rPr lang="en-US" smtClean="0"/>
              <a:pPr>
                <a:defRPr/>
              </a:pPr>
              <a:t>20</a:t>
            </a:fld>
            <a:endParaRPr lang="en-US" smtClean="0"/>
          </a:p>
        </p:txBody>
      </p:sp>
      <p:sp>
        <p:nvSpPr>
          <p:cNvPr id="27653" name="Rectangle 2"/>
          <p:cNvSpPr>
            <a:spLocks noGrp="1" noChangeArrowheads="1"/>
          </p:cNvSpPr>
          <p:nvPr>
            <p:ph type="title"/>
          </p:nvPr>
        </p:nvSpPr>
        <p:spPr/>
        <p:txBody>
          <a:bodyPr/>
          <a:lstStyle/>
          <a:p>
            <a:r>
              <a:rPr lang="en-GB" altLang="en-US" smtClean="0"/>
              <a:t>References</a:t>
            </a:r>
          </a:p>
        </p:txBody>
      </p:sp>
      <p:sp>
        <p:nvSpPr>
          <p:cNvPr id="27654" name="Rectangle 3"/>
          <p:cNvSpPr>
            <a:spLocks noGrp="1" noChangeArrowheads="1"/>
          </p:cNvSpPr>
          <p:nvPr>
            <p:ph type="body" idx="1"/>
          </p:nvPr>
        </p:nvSpPr>
        <p:spPr>
          <a:xfrm>
            <a:off x="685800" y="1524000"/>
            <a:ext cx="8229600" cy="5334000"/>
          </a:xfrm>
        </p:spPr>
        <p:txBody>
          <a:bodyPr/>
          <a:lstStyle/>
          <a:p>
            <a:r>
              <a:rPr lang="en-US" altLang="en-US" sz="2000" dirty="0" smtClean="0">
                <a:hlinkClick r:id="rId3"/>
              </a:rPr>
              <a:t>https://mentor.ieee.org/802.11/dcn/12/11-12-0594-02-0000-revision-par-proposal-for-802-11-2012.doc</a:t>
            </a:r>
            <a:endParaRPr lang="en-US" altLang="en-US" sz="2000" dirty="0" smtClean="0"/>
          </a:p>
          <a:p>
            <a:r>
              <a:rPr lang="en-US" altLang="en-US" sz="2000" dirty="0">
                <a:hlinkClick r:id="rId4"/>
              </a:rPr>
              <a:t>https://</a:t>
            </a:r>
            <a:r>
              <a:rPr lang="en-US" altLang="en-US" sz="2000" dirty="0" smtClean="0">
                <a:hlinkClick r:id="rId4"/>
              </a:rPr>
              <a:t>mentor.ieee.org/802.11/dcn/13/11-13-0233-56-000m-revmc-wg-ballot-comments.xls</a:t>
            </a:r>
            <a:r>
              <a:rPr lang="en-US" altLang="en-US" sz="2000" dirty="0" smtClean="0"/>
              <a:t> </a:t>
            </a:r>
          </a:p>
          <a:p>
            <a:r>
              <a:rPr lang="en-US" altLang="en-US" sz="2000" dirty="0">
                <a:hlinkClick r:id="rId5"/>
              </a:rPr>
              <a:t>https://</a:t>
            </a:r>
            <a:r>
              <a:rPr lang="en-US" altLang="en-US" sz="2000" dirty="0" smtClean="0">
                <a:hlinkClick r:id="rId5"/>
              </a:rPr>
              <a:t>mentor.ieee.org/802.11/dcn/15/11-15-0532-04-000m-revmc-sponsor-ballot-comments.xls</a:t>
            </a:r>
            <a:r>
              <a:rPr lang="en-US" altLang="en-US" sz="2000" dirty="0" smtClean="0"/>
              <a:t> </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4"/>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2015</a:t>
            </a:r>
          </a:p>
        </p:txBody>
      </p:sp>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HP-Aruba Networks</a:t>
            </a:r>
          </a:p>
        </p:txBody>
      </p:sp>
      <p:sp>
        <p:nvSpPr>
          <p:cNvPr id="5124" name="Slide Number Placeholder 6"/>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F9088BE-4FB0-43D4-875F-2C4B42EE0B21}" type="slidenum">
              <a:rPr lang="en-US" smtClean="0"/>
              <a:pPr>
                <a:defRPr/>
              </a:pPr>
              <a:t>3</a:t>
            </a:fld>
            <a:endParaRPr lang="en-US" smtClean="0"/>
          </a:p>
        </p:txBody>
      </p:sp>
      <p:sp>
        <p:nvSpPr>
          <p:cNvPr id="4101" name="Rectangle 2"/>
          <p:cNvSpPr>
            <a:spLocks noGrp="1" noChangeArrowheads="1"/>
          </p:cNvSpPr>
          <p:nvPr>
            <p:ph type="title"/>
          </p:nvPr>
        </p:nvSpPr>
        <p:spPr>
          <a:xfrm>
            <a:off x="685800" y="685800"/>
            <a:ext cx="7772400" cy="457200"/>
          </a:xfrm>
        </p:spPr>
        <p:txBody>
          <a:bodyPr/>
          <a:lstStyle/>
          <a:p>
            <a:r>
              <a:rPr lang="en-US" altLang="en-US" sz="2400" smtClean="0"/>
              <a:t>TGmc Agenda</a:t>
            </a:r>
          </a:p>
        </p:txBody>
      </p:sp>
      <p:sp>
        <p:nvSpPr>
          <p:cNvPr id="4103" name="Rectangle 19"/>
          <p:cNvSpPr>
            <a:spLocks noChangeArrowheads="1"/>
          </p:cNvSpPr>
          <p:nvPr/>
        </p:nvSpPr>
        <p:spPr bwMode="auto">
          <a:xfrm>
            <a:off x="333375" y="1371600"/>
            <a:ext cx="4010025" cy="1676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sz="1800" dirty="0"/>
              <a:t>Monday PM1</a:t>
            </a:r>
          </a:p>
          <a:p>
            <a:pPr lvl="1"/>
            <a:r>
              <a:rPr lang="en-US" altLang="en-US" sz="1600" dirty="0"/>
              <a:t>Chair’s Welcome, Status, Review of Objectives, Approve agenda, minutes</a:t>
            </a:r>
          </a:p>
          <a:p>
            <a:pPr lvl="1"/>
            <a:r>
              <a:rPr lang="en-US" altLang="en-US" sz="1600" dirty="0"/>
              <a:t>Editor’s </a:t>
            </a:r>
            <a:r>
              <a:rPr lang="en-US" altLang="en-US" sz="1600" dirty="0" smtClean="0"/>
              <a:t>Report</a:t>
            </a:r>
          </a:p>
          <a:p>
            <a:pPr lvl="1"/>
            <a:r>
              <a:rPr lang="en-US" altLang="en-US" sz="1600" dirty="0" smtClean="0"/>
              <a:t>Comment resolution 11-15-758, 11-15-762</a:t>
            </a:r>
          </a:p>
        </p:txBody>
      </p:sp>
      <p:sp>
        <p:nvSpPr>
          <p:cNvPr id="4110" name="Rectangle 35"/>
          <p:cNvSpPr>
            <a:spLocks noChangeArrowheads="1"/>
          </p:cNvSpPr>
          <p:nvPr/>
        </p:nvSpPr>
        <p:spPr bwMode="auto">
          <a:xfrm>
            <a:off x="4763386" y="4038600"/>
            <a:ext cx="4152014"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sz="1800" dirty="0" smtClean="0"/>
              <a:t>Thursday PM1 </a:t>
            </a:r>
          </a:p>
          <a:p>
            <a:pPr lvl="1">
              <a:lnSpc>
                <a:spcPct val="80000"/>
              </a:lnSpc>
            </a:pPr>
            <a:r>
              <a:rPr lang="en-US" altLang="en-US" sz="1600" dirty="0" smtClean="0"/>
              <a:t>Comment resolution – Peter Ecclesine</a:t>
            </a:r>
            <a:endParaRPr lang="en-US" altLang="en-US" sz="1600" dirty="0"/>
          </a:p>
          <a:p>
            <a:pPr lvl="1">
              <a:lnSpc>
                <a:spcPct val="80000"/>
              </a:lnSpc>
            </a:pPr>
            <a:r>
              <a:rPr lang="en-US" altLang="en-US" sz="1600" dirty="0"/>
              <a:t>11-15-555 – Mark </a:t>
            </a:r>
            <a:r>
              <a:rPr lang="en-US" altLang="en-US" sz="1600" dirty="0" smtClean="0"/>
              <a:t>Hamilton, CID 5049, editorials</a:t>
            </a:r>
            <a:endParaRPr lang="en-US" altLang="en-US" sz="1600" dirty="0"/>
          </a:p>
          <a:p>
            <a:pPr marL="457200" lvl="1" indent="0">
              <a:buNone/>
            </a:pPr>
            <a:endParaRPr lang="en-US" altLang="en-US" sz="1600" dirty="0" smtClean="0"/>
          </a:p>
        </p:txBody>
      </p:sp>
      <p:sp>
        <p:nvSpPr>
          <p:cNvPr id="10" name="Rectangle 35"/>
          <p:cNvSpPr>
            <a:spLocks noChangeArrowheads="1"/>
          </p:cNvSpPr>
          <p:nvPr/>
        </p:nvSpPr>
        <p:spPr bwMode="auto">
          <a:xfrm>
            <a:off x="333375" y="4495800"/>
            <a:ext cx="4552950" cy="1295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sz="1800" dirty="0"/>
              <a:t>Tuesday </a:t>
            </a:r>
            <a:r>
              <a:rPr lang="en-US" altLang="en-US" sz="1800" dirty="0" smtClean="0"/>
              <a:t>PM2 </a:t>
            </a:r>
            <a:endParaRPr lang="en-US" altLang="en-US" sz="1800" dirty="0"/>
          </a:p>
          <a:p>
            <a:pPr lvl="1"/>
            <a:r>
              <a:rPr lang="en-US" altLang="en-US" sz="1600" dirty="0" smtClean="0"/>
              <a:t>Comment resolution</a:t>
            </a:r>
          </a:p>
          <a:p>
            <a:pPr lvl="1"/>
            <a:r>
              <a:rPr lang="en-US" altLang="en-US" sz="1600" dirty="0"/>
              <a:t>Security </a:t>
            </a:r>
            <a:r>
              <a:rPr lang="en-US" altLang="en-US" sz="1600" dirty="0" smtClean="0"/>
              <a:t>CIDs 11-15-763 – Dan Harkins</a:t>
            </a:r>
          </a:p>
          <a:p>
            <a:pPr lvl="1"/>
            <a:r>
              <a:rPr lang="en-US" altLang="en-US" sz="1600" dirty="0" smtClean="0"/>
              <a:t>15 </a:t>
            </a:r>
            <a:r>
              <a:rPr lang="en-US" altLang="en-US" sz="1600" dirty="0" err="1" smtClean="0"/>
              <a:t>mins</a:t>
            </a:r>
            <a:r>
              <a:rPr lang="en-US" altLang="en-US" sz="1600" dirty="0" smtClean="0"/>
              <a:t>: CID 5940 -  </a:t>
            </a:r>
            <a:r>
              <a:rPr lang="en-US" altLang="en-US" sz="1600" dirty="0" err="1" smtClean="0"/>
              <a:t>Sigurd</a:t>
            </a:r>
            <a:r>
              <a:rPr lang="en-US" altLang="en-US" sz="1600" dirty="0" smtClean="0"/>
              <a:t>, 11-15-908</a:t>
            </a:r>
            <a:endParaRPr lang="en-US" altLang="en-US" sz="1600" dirty="0"/>
          </a:p>
          <a:p>
            <a:pPr lvl="1">
              <a:lnSpc>
                <a:spcPct val="80000"/>
              </a:lnSpc>
            </a:pPr>
            <a:endParaRPr lang="en-US" altLang="en-US" sz="1600" dirty="0" smtClean="0"/>
          </a:p>
        </p:txBody>
      </p:sp>
      <p:sp>
        <p:nvSpPr>
          <p:cNvPr id="13" name="Rectangle 35"/>
          <p:cNvSpPr>
            <a:spLocks noChangeArrowheads="1"/>
          </p:cNvSpPr>
          <p:nvPr/>
        </p:nvSpPr>
        <p:spPr bwMode="auto">
          <a:xfrm>
            <a:off x="4800600" y="5029200"/>
            <a:ext cx="4171064" cy="1447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sz="1800" dirty="0" smtClean="0"/>
              <a:t>Thursday PM2 </a:t>
            </a:r>
          </a:p>
          <a:p>
            <a:pPr lvl="1">
              <a:lnSpc>
                <a:spcPct val="80000"/>
              </a:lnSpc>
            </a:pPr>
            <a:r>
              <a:rPr lang="en-US" altLang="en-US" sz="1600" dirty="0" smtClean="0"/>
              <a:t>Motions </a:t>
            </a:r>
            <a:r>
              <a:rPr lang="en-US" altLang="en-US" sz="1600" dirty="0" smtClean="0"/>
              <a:t>(Editorial</a:t>
            </a:r>
            <a:r>
              <a:rPr lang="en-US" altLang="en-US" sz="1600" dirty="0" smtClean="0"/>
              <a:t>, 11-15-0769, 11-15-0516r5, 11-15-0654) </a:t>
            </a:r>
          </a:p>
          <a:p>
            <a:pPr lvl="1">
              <a:lnSpc>
                <a:spcPct val="80000"/>
              </a:lnSpc>
            </a:pPr>
            <a:r>
              <a:rPr lang="en-US" altLang="en-US" sz="1600" dirty="0" smtClean="0"/>
              <a:t>11-15-938-Payam</a:t>
            </a:r>
          </a:p>
          <a:p>
            <a:pPr lvl="1">
              <a:lnSpc>
                <a:spcPct val="80000"/>
              </a:lnSpc>
            </a:pPr>
            <a:r>
              <a:rPr lang="en-US" altLang="en-US" sz="1600" dirty="0" smtClean="0"/>
              <a:t>Plans </a:t>
            </a:r>
            <a:r>
              <a:rPr lang="en-US" altLang="en-US" sz="1600" dirty="0"/>
              <a:t>for </a:t>
            </a:r>
            <a:r>
              <a:rPr lang="en-US" altLang="en-US" sz="1600" dirty="0" smtClean="0"/>
              <a:t>September, </a:t>
            </a:r>
            <a:r>
              <a:rPr lang="en-US" altLang="en-US" sz="1600" dirty="0"/>
              <a:t>Schedule</a:t>
            </a:r>
          </a:p>
          <a:p>
            <a:pPr lvl="1">
              <a:lnSpc>
                <a:spcPct val="80000"/>
              </a:lnSpc>
            </a:pPr>
            <a:r>
              <a:rPr lang="en-US" altLang="en-US" sz="1600" dirty="0"/>
              <a:t>AOB, Adjourn</a:t>
            </a:r>
          </a:p>
          <a:p>
            <a:pPr lvl="1">
              <a:lnSpc>
                <a:spcPct val="80000"/>
              </a:lnSpc>
            </a:pPr>
            <a:endParaRPr lang="en-US" altLang="en-US" sz="1400" dirty="0"/>
          </a:p>
          <a:p>
            <a:pPr marL="457200" lvl="1" indent="0">
              <a:buNone/>
            </a:pPr>
            <a:endParaRPr lang="en-US" altLang="en-US" sz="1600" dirty="0" smtClean="0"/>
          </a:p>
        </p:txBody>
      </p:sp>
      <p:sp>
        <p:nvSpPr>
          <p:cNvPr id="14" name="Rectangle 35"/>
          <p:cNvSpPr>
            <a:spLocks noChangeArrowheads="1"/>
          </p:cNvSpPr>
          <p:nvPr/>
        </p:nvSpPr>
        <p:spPr bwMode="auto">
          <a:xfrm>
            <a:off x="333375" y="3276600"/>
            <a:ext cx="3454016"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sz="1800" dirty="0"/>
              <a:t>Tuesday </a:t>
            </a:r>
            <a:r>
              <a:rPr lang="en-US" altLang="en-US" sz="1800" dirty="0" smtClean="0"/>
              <a:t>PM1</a:t>
            </a:r>
            <a:endParaRPr lang="en-US" altLang="en-US" sz="1800" dirty="0"/>
          </a:p>
          <a:p>
            <a:pPr lvl="1">
              <a:lnSpc>
                <a:spcPct val="80000"/>
              </a:lnSpc>
            </a:pPr>
            <a:r>
              <a:rPr lang="en-US" altLang="en-US" sz="1600" dirty="0"/>
              <a:t>11ad </a:t>
            </a:r>
            <a:r>
              <a:rPr lang="en-US" altLang="en-US" sz="1600" dirty="0" smtClean="0"/>
              <a:t>comment </a:t>
            </a:r>
            <a:r>
              <a:rPr lang="en-US" altLang="en-US" sz="1600" dirty="0"/>
              <a:t>resolution, </a:t>
            </a:r>
            <a:r>
              <a:rPr lang="en-US" altLang="en-US" sz="1600" dirty="0" smtClean="0"/>
              <a:t>11-15-538, 11-15-920</a:t>
            </a:r>
          </a:p>
          <a:p>
            <a:pPr lvl="1">
              <a:lnSpc>
                <a:spcPct val="80000"/>
              </a:lnSpc>
            </a:pPr>
            <a:r>
              <a:rPr lang="en-US" altLang="en-US" sz="1600" dirty="0" smtClean="0"/>
              <a:t>CID 6058 – Mike Montemurro</a:t>
            </a:r>
            <a:br>
              <a:rPr lang="en-US" altLang="en-US" sz="1600" dirty="0" smtClean="0"/>
            </a:br>
            <a:endParaRPr lang="en-US" altLang="en-US" sz="1600" dirty="0" smtClean="0"/>
          </a:p>
        </p:txBody>
      </p:sp>
      <p:sp>
        <p:nvSpPr>
          <p:cNvPr id="15" name="Rectangle 35"/>
          <p:cNvSpPr>
            <a:spLocks noChangeArrowheads="1"/>
          </p:cNvSpPr>
          <p:nvPr/>
        </p:nvSpPr>
        <p:spPr bwMode="auto">
          <a:xfrm>
            <a:off x="4752532" y="1143000"/>
            <a:ext cx="4219132" cy="1828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sz="1800" dirty="0" smtClean="0"/>
              <a:t>Wednesday PM1</a:t>
            </a:r>
            <a:endParaRPr lang="en-US" altLang="en-US" sz="1800" dirty="0"/>
          </a:p>
          <a:p>
            <a:pPr lvl="1"/>
            <a:r>
              <a:rPr lang="en-US" altLang="en-US" sz="1600" dirty="0" smtClean="0"/>
              <a:t>Motions</a:t>
            </a:r>
          </a:p>
          <a:p>
            <a:pPr lvl="1"/>
            <a:r>
              <a:rPr lang="en-US" altLang="en-US" sz="1600" dirty="0" smtClean="0"/>
              <a:t>Comment resolution – 11-15-897 Location CIDs, Adrian - Editorials</a:t>
            </a:r>
          </a:p>
          <a:p>
            <a:pPr lvl="1"/>
            <a:r>
              <a:rPr lang="en-US" altLang="en-US" sz="1600" dirty="0" smtClean="0"/>
              <a:t>15 </a:t>
            </a:r>
            <a:r>
              <a:rPr lang="en-US" altLang="en-US" sz="1600" dirty="0" err="1" smtClean="0"/>
              <a:t>mins</a:t>
            </a:r>
            <a:r>
              <a:rPr lang="en-US" altLang="en-US" sz="1600" dirty="0" smtClean="0"/>
              <a:t> – 11-15-0769 – Dan Harkins </a:t>
            </a:r>
          </a:p>
        </p:txBody>
      </p:sp>
      <p:sp>
        <p:nvSpPr>
          <p:cNvPr id="16" name="Rectangle 35"/>
          <p:cNvSpPr>
            <a:spLocks noChangeArrowheads="1"/>
          </p:cNvSpPr>
          <p:nvPr/>
        </p:nvSpPr>
        <p:spPr bwMode="auto">
          <a:xfrm>
            <a:off x="4752532" y="2590800"/>
            <a:ext cx="4162868" cy="1447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sz="1800" dirty="0" smtClean="0"/>
              <a:t>Wednesday PM2</a:t>
            </a:r>
            <a:endParaRPr lang="en-US" altLang="en-US" sz="1800" dirty="0"/>
          </a:p>
          <a:p>
            <a:pPr lvl="1"/>
            <a:r>
              <a:rPr lang="en-US" altLang="en-US" sz="1600" dirty="0" smtClean="0"/>
              <a:t>11-15-0516r4 Graham Smith CCA 11b</a:t>
            </a:r>
          </a:p>
          <a:p>
            <a:pPr lvl="1"/>
            <a:r>
              <a:rPr lang="en-US" altLang="en-US" sz="1600" dirty="0" smtClean="0"/>
              <a:t>Comment resolution – CIDs 5959, 5960 Matt Fischer 11-15-653, 11-15-654, additional editorial CIDs</a:t>
            </a:r>
          </a:p>
          <a:p>
            <a:pPr lvl="1"/>
            <a:endParaRPr lang="en-US" altLang="en-US" sz="1600"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2015</a:t>
            </a:r>
          </a:p>
        </p:txBody>
      </p:sp>
      <p:sp>
        <p:nvSpPr>
          <p:cNvPr id="6147"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HP-Aruba Networks</a:t>
            </a:r>
          </a:p>
        </p:txBody>
      </p:sp>
      <p:sp>
        <p:nvSpPr>
          <p:cNvPr id="6148" name="Slide Number Placeholder 5"/>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536470C5-5E19-4BAF-ABCF-BFE882D72B5A}" type="slidenum">
              <a:rPr lang="en-US" smtClean="0"/>
              <a:pPr>
                <a:defRPr/>
              </a:pPr>
              <a:t>4</a:t>
            </a:fld>
            <a:endParaRPr lang="en-US" smtClean="0"/>
          </a:p>
        </p:txBody>
      </p:sp>
      <p:sp>
        <p:nvSpPr>
          <p:cNvPr id="5125" name="Rectangle 2"/>
          <p:cNvSpPr>
            <a:spLocks noChangeArrowheads="1"/>
          </p:cNvSpPr>
          <p:nvPr/>
        </p:nvSpPr>
        <p:spPr bwMode="auto">
          <a:xfrm>
            <a:off x="685800" y="-228600"/>
            <a:ext cx="7772400" cy="1069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gn="ctr">
              <a:spcBef>
                <a:spcPct val="0"/>
              </a:spcBef>
              <a:buFontTx/>
              <a:buNone/>
            </a:pPr>
            <a:endParaRPr lang="en-GB" altLang="en-US" sz="2800" u="sng">
              <a:solidFill>
                <a:schemeClr val="tx2"/>
              </a:solidFill>
            </a:endParaRPr>
          </a:p>
        </p:txBody>
      </p:sp>
      <p:sp>
        <p:nvSpPr>
          <p:cNvPr id="5126" name="Rectangle 3"/>
          <p:cNvSpPr>
            <a:spLocks noChangeArrowheads="1"/>
          </p:cNvSpPr>
          <p:nvPr/>
        </p:nvSpPr>
        <p:spPr bwMode="auto">
          <a:xfrm>
            <a:off x="381000" y="838200"/>
            <a:ext cx="8458200" cy="5562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233363" indent="-180975"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endParaRPr lang="en-GB" altLang="en-US" sz="1400"/>
          </a:p>
        </p:txBody>
      </p:sp>
      <p:sp>
        <p:nvSpPr>
          <p:cNvPr id="5127" name="Rectangle 4"/>
          <p:cNvSpPr>
            <a:spLocks noGrp="1" noChangeArrowheads="1"/>
          </p:cNvSpPr>
          <p:nvPr>
            <p:ph type="title"/>
          </p:nvPr>
        </p:nvSpPr>
        <p:spPr>
          <a:xfrm>
            <a:off x="152400" y="609600"/>
            <a:ext cx="7772400" cy="1066800"/>
          </a:xfrm>
        </p:spPr>
        <p:txBody>
          <a:bodyPr/>
          <a:lstStyle/>
          <a:p>
            <a:r>
              <a:rPr lang="en-US" altLang="en-US" sz="2800" smtClean="0"/>
              <a:t>TGmc – </a:t>
            </a:r>
            <a:r>
              <a:rPr lang="en-US" altLang="en-US" smtClean="0"/>
              <a:t>Monday PM1</a:t>
            </a:r>
            <a:br>
              <a:rPr lang="en-US" altLang="en-US" smtClean="0"/>
            </a:br>
            <a:endParaRPr lang="en-US" altLang="en-US" sz="1800" smtClean="0"/>
          </a:p>
        </p:txBody>
      </p:sp>
      <p:sp>
        <p:nvSpPr>
          <p:cNvPr id="5128" name="Rectangle 5"/>
          <p:cNvSpPr>
            <a:spLocks noChangeArrowheads="1"/>
          </p:cNvSpPr>
          <p:nvPr/>
        </p:nvSpPr>
        <p:spPr bwMode="auto">
          <a:xfrm>
            <a:off x="381000" y="1852613"/>
            <a:ext cx="8077200" cy="17287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sz="2400" b="1">
                <a:solidFill>
                  <a:schemeClr val="tx1"/>
                </a:solidFill>
                <a:latin typeface="Times New Roman" pitchFamily="18" charset="0"/>
              </a:defRPr>
            </a:lvl1pPr>
            <a:lvl2pPr eaLnBrk="0" hangingPunct="0">
              <a:spcBef>
                <a:spcPct val="20000"/>
              </a:spcBef>
              <a:buChar char="–"/>
              <a:defRPr sz="2000">
                <a:solidFill>
                  <a:schemeClr val="tx1"/>
                </a:solidFill>
                <a:latin typeface="Times New Roman" pitchFamily="18" charset="0"/>
              </a:defRPr>
            </a:lvl2pPr>
            <a:lvl3pPr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spcAft>
                <a:spcPct val="30000"/>
              </a:spcAft>
            </a:pPr>
            <a:r>
              <a:rPr lang="en-US" altLang="en-US" sz="1800" b="0" dirty="0"/>
              <a:t>  Call Meeting to Order </a:t>
            </a:r>
          </a:p>
          <a:p>
            <a:pPr>
              <a:lnSpc>
                <a:spcPct val="80000"/>
              </a:lnSpc>
              <a:spcAft>
                <a:spcPct val="30000"/>
              </a:spcAft>
            </a:pPr>
            <a:r>
              <a:rPr lang="en-US" altLang="en-US" sz="1800" b="0" dirty="0"/>
              <a:t>  Policies and Procedures, Attendance reminder</a:t>
            </a:r>
          </a:p>
          <a:p>
            <a:pPr lvl="1">
              <a:lnSpc>
                <a:spcPct val="80000"/>
              </a:lnSpc>
              <a:spcAft>
                <a:spcPct val="30000"/>
              </a:spcAft>
              <a:buFontTx/>
              <a:buChar char="•"/>
            </a:pPr>
            <a:r>
              <a:rPr lang="en-US" altLang="en-US" sz="1800" dirty="0"/>
              <a:t> **IEEE Patent Policy </a:t>
            </a:r>
            <a:r>
              <a:rPr lang="en-US" altLang="en-US" sz="1800" dirty="0">
                <a:hlinkClick r:id="rId3"/>
              </a:rPr>
              <a:t>http://standards.ieee.org/board/pat/pat-slideset.ppt</a:t>
            </a:r>
            <a:r>
              <a:rPr lang="en-US" altLang="en-US" sz="1800" dirty="0"/>
              <a:t>	</a:t>
            </a:r>
          </a:p>
          <a:p>
            <a:pPr lvl="2">
              <a:lnSpc>
                <a:spcPct val="80000"/>
              </a:lnSpc>
              <a:spcAft>
                <a:spcPct val="30000"/>
              </a:spcAft>
            </a:pPr>
            <a:r>
              <a:rPr lang="en-US" altLang="en-US" dirty="0"/>
              <a:t> Are there any patent claim(s)/patent application claim(s) and/or the holder of patent claim(s)/patent application claim(s) that the participant believes may be essential for the use of that standard? Minute any responses that were given, specifically the patent claim(s)/patent application claim(s) and/or the holder of the patent claim(s)/patent application claim(s) that were identified (if any) and by whom.</a:t>
            </a:r>
            <a:endParaRPr lang="en-US" altLang="en-US" sz="1800" dirty="0"/>
          </a:p>
        </p:txBody>
      </p:sp>
      <p:sp>
        <p:nvSpPr>
          <p:cNvPr id="5129" name="Text Box 6"/>
          <p:cNvSpPr txBox="1">
            <a:spLocks noChangeArrowheads="1"/>
          </p:cNvSpPr>
          <p:nvPr/>
        </p:nvSpPr>
        <p:spPr bwMode="auto">
          <a:xfrm>
            <a:off x="517525" y="5989638"/>
            <a:ext cx="2382838" cy="6397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200" b="0"/>
              <a:t>** Read slide deck</a:t>
            </a:r>
          </a:p>
          <a:p>
            <a:pPr>
              <a:spcBef>
                <a:spcPct val="0"/>
              </a:spcBef>
              <a:buFontTx/>
              <a:buNone/>
            </a:pPr>
            <a:r>
              <a:rPr lang="en-US" altLang="en-US" sz="1200" b="0"/>
              <a:t>*** Note especially items #7 &amp; #11</a:t>
            </a:r>
          </a:p>
          <a:p>
            <a:pPr>
              <a:spcBef>
                <a:spcPct val="0"/>
              </a:spcBef>
              <a:buFontTx/>
              <a:buNone/>
            </a:pPr>
            <a:endParaRPr lang="en-US" altLang="en-US" sz="1200" b="0"/>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2015</a:t>
            </a:r>
          </a:p>
        </p:txBody>
      </p:sp>
      <p:sp>
        <p:nvSpPr>
          <p:cNvPr id="7171"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HP-Aruba Networks</a:t>
            </a:r>
          </a:p>
        </p:txBody>
      </p:sp>
      <p:sp>
        <p:nvSpPr>
          <p:cNvPr id="7172" name="Slide Number Placeholder 5"/>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AC17A76A-C091-475B-95FE-E64D9C972BC7}" type="slidenum">
              <a:rPr lang="en-US" smtClean="0"/>
              <a:pPr>
                <a:defRPr/>
              </a:pPr>
              <a:t>5</a:t>
            </a:fld>
            <a:endParaRPr lang="en-US" smtClean="0"/>
          </a:p>
        </p:txBody>
      </p:sp>
      <p:sp>
        <p:nvSpPr>
          <p:cNvPr id="6149" name="Rectangle 2"/>
          <p:cNvSpPr>
            <a:spLocks noGrp="1" noChangeArrowheads="1"/>
          </p:cNvSpPr>
          <p:nvPr>
            <p:ph type="body" idx="1"/>
          </p:nvPr>
        </p:nvSpPr>
        <p:spPr>
          <a:xfrm>
            <a:off x="457200" y="990600"/>
            <a:ext cx="7772400" cy="5334000"/>
          </a:xfrm>
        </p:spPr>
        <p:txBody>
          <a:bodyPr/>
          <a:lstStyle/>
          <a:p>
            <a:pPr>
              <a:lnSpc>
                <a:spcPct val="80000"/>
              </a:lnSpc>
              <a:defRPr/>
            </a:pPr>
            <a:r>
              <a:rPr lang="en-US" altLang="en-US" dirty="0" smtClean="0"/>
              <a:t>Please review the documents at the following links:</a:t>
            </a:r>
          </a:p>
          <a:p>
            <a:pPr lvl="1">
              <a:lnSpc>
                <a:spcPct val="80000"/>
              </a:lnSpc>
              <a:defRPr/>
            </a:pPr>
            <a:r>
              <a:rPr lang="en-US" altLang="en-US" dirty="0" smtClean="0"/>
              <a:t>IEEE Patent Policy: </a:t>
            </a:r>
            <a:r>
              <a:rPr lang="en-US" altLang="en-US" sz="1600" dirty="0" smtClean="0"/>
              <a:t> </a:t>
            </a:r>
            <a:r>
              <a:rPr lang="en-US" altLang="en-US" sz="1600" dirty="0" smtClean="0">
                <a:hlinkClick r:id="rId3" tooltip="http://standards.ieee.org/board/pat/pat-slideset.ppt"/>
              </a:rPr>
              <a:t>http://standards.ieee.org/board/pat/pat-slideset.ppt</a:t>
            </a:r>
            <a:endParaRPr lang="en-US" altLang="en-US" sz="1600" dirty="0" smtClean="0"/>
          </a:p>
          <a:p>
            <a:pPr lvl="1">
              <a:lnSpc>
                <a:spcPct val="80000"/>
              </a:lnSpc>
              <a:defRPr/>
            </a:pPr>
            <a:r>
              <a:rPr lang="en-US" altLang="en-US" dirty="0" smtClean="0"/>
              <a:t>Patent FAQ: </a:t>
            </a:r>
            <a:r>
              <a:rPr lang="en-US" altLang="en-US" sz="1600" dirty="0" smtClean="0"/>
              <a:t> </a:t>
            </a:r>
            <a:r>
              <a:rPr lang="en-US" altLang="en-US" sz="1600" dirty="0" smtClean="0">
                <a:hlinkClick r:id="rId4" tooltip="http://standards.ieee.org/board/pat/faq.pdf"/>
              </a:rPr>
              <a:t>http://standards.ieee.org/board/pat/faq.pdf</a:t>
            </a:r>
            <a:endParaRPr lang="en-US" altLang="en-US" sz="1600" dirty="0" smtClean="0"/>
          </a:p>
          <a:p>
            <a:pPr lvl="1">
              <a:lnSpc>
                <a:spcPct val="80000"/>
              </a:lnSpc>
              <a:defRPr/>
            </a:pPr>
            <a:r>
              <a:rPr lang="en-US" altLang="en-US" dirty="0" smtClean="0"/>
              <a:t>Letter of Assurance Form:</a:t>
            </a:r>
            <a:r>
              <a:rPr lang="en-US" altLang="en-US" sz="1600" dirty="0" smtClean="0"/>
              <a:t> </a:t>
            </a:r>
            <a:r>
              <a:rPr lang="en-US" altLang="en-US" sz="1600" dirty="0" smtClean="0">
                <a:hlinkClick r:id="rId5" tooltip="http://standards.ieee.org/board/pat/loa.pdf"/>
              </a:rPr>
              <a:t>http://standards.ieee.org/board/pat/loa.pdf</a:t>
            </a:r>
            <a:endParaRPr lang="en-US" altLang="en-US" sz="1600" dirty="0" smtClean="0"/>
          </a:p>
          <a:p>
            <a:pPr lvl="1">
              <a:lnSpc>
                <a:spcPct val="80000"/>
              </a:lnSpc>
              <a:defRPr/>
            </a:pPr>
            <a:r>
              <a:rPr lang="en-US" altLang="en-US" dirty="0" smtClean="0"/>
              <a:t>Affiliation FAQ: </a:t>
            </a:r>
            <a:r>
              <a:rPr lang="en-US" altLang="en-US" sz="1600" dirty="0" smtClean="0">
                <a:hlinkClick r:id="rId6" tooltip="http://standards.ieee.org/faqs/affiliationFAQ.html"/>
              </a:rPr>
              <a:t>http://standards.ieee.org/faqs/affiliationFAQ.html</a:t>
            </a:r>
            <a:endParaRPr lang="en-US" altLang="en-US" sz="1600" dirty="0" smtClean="0"/>
          </a:p>
          <a:p>
            <a:pPr lvl="1">
              <a:lnSpc>
                <a:spcPct val="80000"/>
              </a:lnSpc>
              <a:defRPr/>
            </a:pPr>
            <a:r>
              <a:rPr lang="en-US" altLang="en-US" dirty="0" smtClean="0"/>
              <a:t>Anti-Trust FAQ: </a:t>
            </a:r>
            <a:r>
              <a:rPr lang="en-US" altLang="en-US" sz="1600" dirty="0" smtClean="0">
                <a:hlinkClick r:id="rId7" tooltip="http://standards.ieee.org/resources/antitrust-guidelines.pdf"/>
              </a:rPr>
              <a:t>http://standards.ieee.org/resources/antitrust-guidelines.pdf</a:t>
            </a:r>
            <a:endParaRPr lang="en-US" altLang="en-US" sz="1600" dirty="0" smtClean="0"/>
          </a:p>
          <a:p>
            <a:pPr lvl="1">
              <a:lnSpc>
                <a:spcPct val="80000"/>
              </a:lnSpc>
              <a:defRPr/>
            </a:pPr>
            <a:r>
              <a:rPr lang="en-US" altLang="en-US" dirty="0" smtClean="0"/>
              <a:t>Ethics:</a:t>
            </a:r>
            <a:r>
              <a:rPr lang="en-US" altLang="en-US" sz="1600" dirty="0" smtClean="0"/>
              <a:t> </a:t>
            </a:r>
            <a:r>
              <a:rPr lang="en-US" altLang="en-US" sz="1600" dirty="0" smtClean="0">
                <a:hlinkClick r:id="rId8" tooltip="http://www.ieee.org/portal/cms_docs/about/CoE_poster.pdf"/>
              </a:rPr>
              <a:t>http://www.ieee.org/portal/cms_docs/about/CoE_poster.pdf</a:t>
            </a:r>
            <a:endParaRPr lang="en-US" altLang="en-US" sz="1600" dirty="0" smtClean="0"/>
          </a:p>
          <a:p>
            <a:pPr lvl="1">
              <a:lnSpc>
                <a:spcPct val="80000"/>
              </a:lnSpc>
              <a:defRPr/>
            </a:pPr>
            <a:r>
              <a:rPr lang="en-US" altLang="en-US" dirty="0" smtClean="0"/>
              <a:t>802 LMSC P&amp;P: </a:t>
            </a:r>
            <a:r>
              <a:rPr lang="en-US" altLang="en-US" sz="1600" dirty="0" smtClean="0">
                <a:hlinkClick r:id="rId9"/>
              </a:rPr>
              <a:t>http://standards.ieee.org/board/aud/LMSC.pdf</a:t>
            </a:r>
            <a:r>
              <a:rPr lang="en-US" altLang="en-US" sz="1600" dirty="0" smtClean="0"/>
              <a:t>   </a:t>
            </a:r>
          </a:p>
          <a:p>
            <a:pPr lvl="1">
              <a:lnSpc>
                <a:spcPct val="80000"/>
              </a:lnSpc>
              <a:defRPr/>
            </a:pPr>
            <a:r>
              <a:rPr lang="en-US" altLang="en-US" dirty="0" smtClean="0"/>
              <a:t>802 LMSC OM: </a:t>
            </a:r>
            <a:r>
              <a:rPr lang="en-US" altLang="en-US" sz="1600" dirty="0">
                <a:hlinkClick r:id="rId10"/>
              </a:rPr>
              <a:t>http://</a:t>
            </a:r>
            <a:r>
              <a:rPr lang="en-US" altLang="en-US" sz="1600" dirty="0" smtClean="0">
                <a:hlinkClick r:id="rId10"/>
              </a:rPr>
              <a:t>www.ieee802.org/PNP/approved/IEEE_802_OM_v16.pdf</a:t>
            </a:r>
            <a:r>
              <a:rPr lang="en-US" altLang="en-US" sz="1600" dirty="0" smtClean="0"/>
              <a:t> </a:t>
            </a:r>
          </a:p>
          <a:p>
            <a:pPr lvl="1">
              <a:lnSpc>
                <a:spcPct val="80000"/>
              </a:lnSpc>
              <a:defRPr/>
            </a:pPr>
            <a:r>
              <a:rPr lang="en-US" altLang="en-US" dirty="0" smtClean="0"/>
              <a:t>802 WG P&amp;P: </a:t>
            </a:r>
            <a:r>
              <a:rPr lang="en-US" altLang="en-US" sz="1600" dirty="0">
                <a:hlinkClick r:id="rId11"/>
              </a:rPr>
              <a:t>http://</a:t>
            </a:r>
            <a:r>
              <a:rPr lang="en-US" altLang="en-US" sz="1600" dirty="0" smtClean="0">
                <a:hlinkClick r:id="rId11"/>
              </a:rPr>
              <a:t>www.ieee802.org/PNP/approved/IEEE_802_WG_PandP_v16.pdf</a:t>
            </a:r>
            <a:r>
              <a:rPr lang="en-US" altLang="en-US" sz="1600" dirty="0" smtClean="0"/>
              <a:t> </a:t>
            </a:r>
          </a:p>
          <a:p>
            <a:pPr lvl="1">
              <a:lnSpc>
                <a:spcPct val="80000"/>
              </a:lnSpc>
              <a:defRPr/>
            </a:pPr>
            <a:r>
              <a:rPr lang="en-US" altLang="en-US" dirty="0" smtClean="0"/>
              <a:t>IEEE 802.11 WG OM: </a:t>
            </a:r>
            <a:r>
              <a:rPr lang="en-US" altLang="en-US" sz="1600" dirty="0">
                <a:hlinkClick r:id="rId12"/>
              </a:rPr>
              <a:t>https://</a:t>
            </a:r>
            <a:r>
              <a:rPr lang="en-US" altLang="en-US" sz="1600" dirty="0" smtClean="0">
                <a:hlinkClick r:id="rId12"/>
              </a:rPr>
              <a:t>mentor.ieee.org/802.11/dcn/14/11-14-0629-10-0000-802-11-operations-manual.docx</a:t>
            </a:r>
            <a:r>
              <a:rPr lang="en-US" altLang="en-US" sz="1600" dirty="0" smtClean="0"/>
              <a:t> </a:t>
            </a:r>
          </a:p>
          <a:p>
            <a:pPr lvl="1">
              <a:lnSpc>
                <a:spcPct val="80000"/>
              </a:lnSpc>
              <a:defRPr/>
            </a:pPr>
            <a:endParaRPr lang="en-US" altLang="en-US" sz="1600" dirty="0"/>
          </a:p>
          <a:p>
            <a:pPr lvl="1">
              <a:lnSpc>
                <a:spcPct val="80000"/>
              </a:lnSpc>
              <a:defRPr/>
            </a:pPr>
            <a:endParaRPr lang="en-US" altLang="en-US" sz="1600" dirty="0" smtClean="0"/>
          </a:p>
          <a:p>
            <a:pPr marL="457200" lvl="1" indent="0">
              <a:lnSpc>
                <a:spcPct val="80000"/>
              </a:lnSpc>
              <a:buFontTx/>
              <a:buNone/>
              <a:defRPr/>
            </a:pPr>
            <a:r>
              <a:rPr lang="en-US" altLang="en-US" sz="1600" dirty="0" smtClean="0"/>
              <a:t>From IEEE 802 Procedural document website: </a:t>
            </a:r>
            <a:r>
              <a:rPr lang="en-US" altLang="en-US" sz="1600" dirty="0" smtClean="0">
                <a:hlinkClick r:id="rId13"/>
              </a:rPr>
              <a:t>http</a:t>
            </a:r>
            <a:r>
              <a:rPr lang="en-US" altLang="en-US" sz="1600" dirty="0">
                <a:hlinkClick r:id="rId13"/>
              </a:rPr>
              <a:t>://</a:t>
            </a:r>
            <a:r>
              <a:rPr lang="en-US" altLang="en-US" sz="1600" dirty="0" smtClean="0">
                <a:hlinkClick r:id="rId13"/>
              </a:rPr>
              <a:t>www.ieee802.org/devdocs.shtml</a:t>
            </a:r>
            <a:r>
              <a:rPr lang="en-US" altLang="en-US" sz="1600" dirty="0" smtClean="0"/>
              <a:t> </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2015</a:t>
            </a:r>
          </a:p>
        </p:txBody>
      </p:sp>
      <p:sp>
        <p:nvSpPr>
          <p:cNvPr id="8195"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HP-Aruba Networks</a:t>
            </a:r>
          </a:p>
        </p:txBody>
      </p:sp>
      <p:sp>
        <p:nvSpPr>
          <p:cNvPr id="8196" name="Slide Number Placeholder 3"/>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8E561B01-4F0C-4DBD-8C25-C78BA8CFE8DF}" type="slidenum">
              <a:rPr lang="en-US" smtClean="0"/>
              <a:pPr>
                <a:defRPr/>
              </a:pPr>
              <a:t>6</a:t>
            </a:fld>
            <a:endParaRPr lang="en-US" smtClean="0"/>
          </a:p>
        </p:txBody>
      </p:sp>
      <p:sp>
        <p:nvSpPr>
          <p:cNvPr id="7174" name="Rectangle 2"/>
          <p:cNvSpPr>
            <a:spLocks noGrp="1" noChangeArrowheads="1"/>
          </p:cNvSpPr>
          <p:nvPr>
            <p:ph type="title" idx="4294967295"/>
          </p:nvPr>
        </p:nvSpPr>
        <p:spPr/>
        <p:txBody>
          <a:bodyPr/>
          <a:lstStyle/>
          <a:p>
            <a:r>
              <a:rPr lang="en-US" altLang="en-US" smtClean="0"/>
              <a:t>Logistics</a:t>
            </a:r>
            <a:br>
              <a:rPr lang="en-US" altLang="en-US" smtClean="0"/>
            </a:br>
            <a:endParaRPr lang="en-US" altLang="en-US" sz="1800" smtClean="0"/>
          </a:p>
        </p:txBody>
      </p:sp>
      <p:sp>
        <p:nvSpPr>
          <p:cNvPr id="7175" name="Rectangle 3"/>
          <p:cNvSpPr>
            <a:spLocks noGrp="1" noChangeArrowheads="1"/>
          </p:cNvSpPr>
          <p:nvPr>
            <p:ph type="body" idx="4294967295"/>
          </p:nvPr>
        </p:nvSpPr>
        <p:spPr/>
        <p:txBody>
          <a:bodyPr/>
          <a:lstStyle/>
          <a:p>
            <a:pPr algn="just"/>
            <a:r>
              <a:rPr lang="en-US" altLang="en-US" dirty="0" smtClean="0"/>
              <a:t>Attendance recording procedures</a:t>
            </a:r>
          </a:p>
          <a:p>
            <a:pPr lvl="1"/>
            <a:r>
              <a:rPr lang="en-US" altLang="en-US" dirty="0" smtClean="0">
                <a:hlinkClick r:id="rId3"/>
              </a:rPr>
              <a:t>https://imat.ieee.org</a:t>
            </a:r>
            <a:r>
              <a:rPr lang="en-US" altLang="en-US" dirty="0" smtClean="0"/>
              <a:t> </a:t>
            </a:r>
            <a:endParaRPr lang="en-US" altLang="en-US" sz="1800" dirty="0" smtClean="0"/>
          </a:p>
          <a:p>
            <a:pPr lvl="1"/>
            <a:r>
              <a:rPr lang="en-US" altLang="en-US" dirty="0" smtClean="0"/>
              <a:t>Must register before logging attendance</a:t>
            </a:r>
          </a:p>
          <a:p>
            <a:pPr lvl="1"/>
            <a:r>
              <a:rPr lang="en-US" altLang="en-US" dirty="0" smtClean="0"/>
              <a:t>Must log attendance during each 2 hour session</a:t>
            </a:r>
          </a:p>
          <a:p>
            <a:r>
              <a:rPr lang="en-US" altLang="en-US" dirty="0" smtClean="0"/>
              <a:t>Documentation</a:t>
            </a:r>
          </a:p>
          <a:p>
            <a:pPr lvl="1"/>
            <a:r>
              <a:rPr lang="en-US" altLang="en-US" dirty="0" smtClean="0">
                <a:hlinkClick r:id="rId4"/>
              </a:rPr>
              <a:t>http://mentor.ieee.org</a:t>
            </a:r>
            <a:endParaRPr lang="en-US" altLang="en-US" dirty="0" smtClean="0"/>
          </a:p>
          <a:p>
            <a:pPr lvl="1"/>
            <a:r>
              <a:rPr lang="en-US" altLang="en-US" dirty="0" smtClean="0"/>
              <a:t>Use “</a:t>
            </a:r>
            <a:r>
              <a:rPr lang="en-US" altLang="en-US" dirty="0" err="1" smtClean="0"/>
              <a:t>TGm</a:t>
            </a:r>
            <a:r>
              <a:rPr lang="en-US" altLang="en-US" dirty="0" smtClean="0"/>
              <a:t>” for documents relating to the Revision PAR</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2015</a:t>
            </a:r>
          </a:p>
        </p:txBody>
      </p:sp>
      <p:sp>
        <p:nvSpPr>
          <p:cNvPr id="9219"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HP-Aruba Networks</a:t>
            </a:r>
          </a:p>
        </p:txBody>
      </p:sp>
      <p:sp>
        <p:nvSpPr>
          <p:cNvPr id="9220" name="Slide Number Placeholder 3"/>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E57BF63C-6283-45AF-909E-430D45B72251}" type="slidenum">
              <a:rPr lang="en-US" smtClean="0"/>
              <a:pPr>
                <a:defRPr/>
              </a:pPr>
              <a:t>7</a:t>
            </a:fld>
            <a:endParaRPr lang="en-US" smtClean="0"/>
          </a:p>
        </p:txBody>
      </p:sp>
      <p:sp>
        <p:nvSpPr>
          <p:cNvPr id="8198" name="Rectangle 2"/>
          <p:cNvSpPr>
            <a:spLocks noGrp="1" noChangeArrowheads="1"/>
          </p:cNvSpPr>
          <p:nvPr>
            <p:ph type="title" idx="4294967295"/>
          </p:nvPr>
        </p:nvSpPr>
        <p:spPr/>
        <p:txBody>
          <a:bodyPr/>
          <a:lstStyle/>
          <a:p>
            <a:r>
              <a:rPr lang="en-US" altLang="en-US" smtClean="0"/>
              <a:t>Monday PM1 (continued)</a:t>
            </a:r>
            <a:br>
              <a:rPr lang="en-US" altLang="en-US" smtClean="0"/>
            </a:br>
            <a:endParaRPr lang="en-US" altLang="en-US" sz="1800" smtClean="0"/>
          </a:p>
        </p:txBody>
      </p:sp>
      <p:sp>
        <p:nvSpPr>
          <p:cNvPr id="8199" name="Rectangle 3"/>
          <p:cNvSpPr>
            <a:spLocks noGrp="1" noChangeArrowheads="1"/>
          </p:cNvSpPr>
          <p:nvPr>
            <p:ph type="body" idx="4294967295"/>
          </p:nvPr>
        </p:nvSpPr>
        <p:spPr>
          <a:xfrm>
            <a:off x="685800" y="1524000"/>
            <a:ext cx="7772400" cy="4800600"/>
          </a:xfrm>
        </p:spPr>
        <p:txBody>
          <a:bodyPr/>
          <a:lstStyle/>
          <a:p>
            <a:pPr>
              <a:lnSpc>
                <a:spcPct val="90000"/>
              </a:lnSpc>
            </a:pPr>
            <a:r>
              <a:rPr lang="en-US" altLang="en-US" dirty="0" smtClean="0"/>
              <a:t>Objectives</a:t>
            </a:r>
          </a:p>
          <a:p>
            <a:pPr lvl="1">
              <a:lnSpc>
                <a:spcPct val="90000"/>
              </a:lnSpc>
            </a:pPr>
            <a:r>
              <a:rPr lang="en-US" altLang="en-US" dirty="0" smtClean="0"/>
              <a:t>Operate as the Ballot Resolution Group for P802.11-REVmc</a:t>
            </a:r>
          </a:p>
          <a:p>
            <a:pPr>
              <a:lnSpc>
                <a:spcPct val="90000"/>
              </a:lnSpc>
            </a:pPr>
            <a:r>
              <a:rPr lang="en-US" altLang="en-US" dirty="0" smtClean="0"/>
              <a:t>Approve prior meeting minutes</a:t>
            </a:r>
          </a:p>
          <a:p>
            <a:pPr lvl="1">
              <a:lnSpc>
                <a:spcPct val="90000"/>
              </a:lnSpc>
            </a:pPr>
            <a:r>
              <a:rPr lang="en-US" altLang="en-US" dirty="0">
                <a:hlinkClick r:id="rId3"/>
              </a:rPr>
              <a:t>https://</a:t>
            </a:r>
            <a:r>
              <a:rPr lang="en-US" altLang="en-US" dirty="0" smtClean="0">
                <a:hlinkClick r:id="rId3"/>
              </a:rPr>
              <a:t>mentor.ieee.org/802.11/dcn/15/11-15-0523-00-000m-revmc-minutes-for-may-vancouver.docx</a:t>
            </a:r>
            <a:r>
              <a:rPr lang="en-US" altLang="en-US" dirty="0" smtClean="0"/>
              <a:t> </a:t>
            </a:r>
          </a:p>
          <a:p>
            <a:pPr lvl="1">
              <a:lnSpc>
                <a:spcPct val="90000"/>
              </a:lnSpc>
            </a:pPr>
            <a:r>
              <a:rPr lang="en-US" altLang="en-US" dirty="0" smtClean="0">
                <a:hlinkClick r:id="rId4"/>
              </a:rPr>
              <a:t>https</a:t>
            </a:r>
            <a:r>
              <a:rPr lang="en-US" altLang="en-US" dirty="0">
                <a:hlinkClick r:id="rId4"/>
              </a:rPr>
              <a:t>://</a:t>
            </a:r>
            <a:r>
              <a:rPr lang="en-US" altLang="en-US" dirty="0" smtClean="0">
                <a:hlinkClick r:id="rId4"/>
              </a:rPr>
              <a:t>mentor.ieee.org/802.11/dcn/15/11-15-0771-00-000m-revmc-brc-telecon-minutes-june-26.docx</a:t>
            </a:r>
            <a:endParaRPr lang="en-US" altLang="en-US" dirty="0" smtClean="0"/>
          </a:p>
          <a:p>
            <a:pPr lvl="1">
              <a:lnSpc>
                <a:spcPct val="90000"/>
              </a:lnSpc>
            </a:pPr>
            <a:r>
              <a:rPr lang="en-US" altLang="en-US" dirty="0">
                <a:hlinkClick r:id="rId5"/>
              </a:rPr>
              <a:t>https://</a:t>
            </a:r>
            <a:r>
              <a:rPr lang="en-US" altLang="en-US" dirty="0" smtClean="0">
                <a:hlinkClick r:id="rId5"/>
              </a:rPr>
              <a:t>mentor.ieee.org/802.11/dcn/15/11-15-0739-02-000m-revmc-brc-telecon-minutes-may-june.docx</a:t>
            </a:r>
            <a:r>
              <a:rPr lang="en-US" altLang="en-US" dirty="0" smtClean="0"/>
              <a:t> </a:t>
            </a:r>
          </a:p>
          <a:p>
            <a:pPr lvl="1">
              <a:lnSpc>
                <a:spcPct val="90000"/>
              </a:lnSpc>
            </a:pPr>
            <a:r>
              <a:rPr lang="en-US" altLang="en-US" dirty="0">
                <a:hlinkClick r:id="rId6"/>
              </a:rPr>
              <a:t>https://</a:t>
            </a:r>
            <a:r>
              <a:rPr lang="en-US" altLang="en-US" dirty="0" smtClean="0">
                <a:hlinkClick r:id="rId6"/>
              </a:rPr>
              <a:t>mentor.ieee.org/802.11/dcn/15/11-15-0742-01-000m-revmc-brc-minutes-for-june-portland.docx</a:t>
            </a:r>
            <a:endParaRPr lang="en-US" altLang="en-US" dirty="0" smtClean="0"/>
          </a:p>
          <a:p>
            <a:pPr>
              <a:lnSpc>
                <a:spcPct val="90000"/>
              </a:lnSpc>
            </a:pPr>
            <a:r>
              <a:rPr lang="en-US" altLang="en-US" dirty="0" smtClean="0"/>
              <a:t> Editor Report (Adrian Stephens)</a:t>
            </a:r>
          </a:p>
          <a:p>
            <a:pPr lvl="1">
              <a:lnSpc>
                <a:spcPct val="90000"/>
              </a:lnSpc>
            </a:pPr>
            <a:r>
              <a:rPr lang="en-US" altLang="en-US" dirty="0"/>
              <a:t>Editor report: </a:t>
            </a:r>
            <a:r>
              <a:rPr lang="en-US" altLang="en-US" dirty="0">
                <a:hlinkClick r:id="rId7"/>
              </a:rPr>
              <a:t>https://</a:t>
            </a:r>
            <a:r>
              <a:rPr lang="en-US" altLang="en-US" dirty="0" smtClean="0">
                <a:hlinkClick r:id="rId7"/>
              </a:rPr>
              <a:t>mentor.ieee.org/802.11/dcn/13/11-13-0095-23-000m-editor-reports.pptx</a:t>
            </a:r>
            <a:r>
              <a:rPr lang="en-US" altLang="en-US" dirty="0" smtClean="0"/>
              <a:t> </a:t>
            </a:r>
            <a:endParaRPr lang="en-US" alt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2015</a:t>
            </a:r>
          </a:p>
        </p:txBody>
      </p:sp>
      <p:sp>
        <p:nvSpPr>
          <p:cNvPr id="9219"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HP-Aruba Networks</a:t>
            </a:r>
          </a:p>
        </p:txBody>
      </p:sp>
      <p:sp>
        <p:nvSpPr>
          <p:cNvPr id="9220" name="Slide Number Placeholder 3"/>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E57BF63C-6283-45AF-909E-430D45B72251}" type="slidenum">
              <a:rPr lang="en-US" smtClean="0"/>
              <a:pPr>
                <a:defRPr/>
              </a:pPr>
              <a:t>8</a:t>
            </a:fld>
            <a:endParaRPr lang="en-US" smtClean="0"/>
          </a:p>
        </p:txBody>
      </p:sp>
      <p:sp>
        <p:nvSpPr>
          <p:cNvPr id="8198" name="Rectangle 2"/>
          <p:cNvSpPr>
            <a:spLocks noGrp="1" noChangeArrowheads="1"/>
          </p:cNvSpPr>
          <p:nvPr>
            <p:ph type="title" idx="4294967295"/>
          </p:nvPr>
        </p:nvSpPr>
        <p:spPr/>
        <p:txBody>
          <a:bodyPr/>
          <a:lstStyle/>
          <a:p>
            <a:r>
              <a:rPr lang="en-US" altLang="en-US" smtClean="0"/>
              <a:t>Monday PM1 (continued)</a:t>
            </a:r>
            <a:br>
              <a:rPr lang="en-US" altLang="en-US" smtClean="0"/>
            </a:br>
            <a:endParaRPr lang="en-US" altLang="en-US" sz="1800" smtClean="0"/>
          </a:p>
        </p:txBody>
      </p:sp>
      <p:sp>
        <p:nvSpPr>
          <p:cNvPr id="8199" name="Rectangle 3"/>
          <p:cNvSpPr>
            <a:spLocks noGrp="1" noChangeArrowheads="1"/>
          </p:cNvSpPr>
          <p:nvPr>
            <p:ph type="body" idx="4294967295"/>
          </p:nvPr>
        </p:nvSpPr>
        <p:spPr>
          <a:xfrm>
            <a:off x="685800" y="1524000"/>
            <a:ext cx="8305800" cy="4800600"/>
          </a:xfrm>
        </p:spPr>
        <p:txBody>
          <a:bodyPr/>
          <a:lstStyle/>
          <a:p>
            <a:pPr>
              <a:lnSpc>
                <a:spcPct val="90000"/>
              </a:lnSpc>
            </a:pPr>
            <a:r>
              <a:rPr lang="en-US" dirty="0" smtClean="0"/>
              <a:t>WG </a:t>
            </a:r>
            <a:r>
              <a:rPr lang="en-US" dirty="0"/>
              <a:t>chair has delegated </a:t>
            </a:r>
            <a:r>
              <a:rPr lang="en-US" dirty="0" smtClean="0"/>
              <a:t>BRC </a:t>
            </a:r>
            <a:r>
              <a:rPr lang="en-US" altLang="en-US" dirty="0"/>
              <a:t>Ballot Resolution </a:t>
            </a:r>
            <a:r>
              <a:rPr lang="en-US" altLang="en-US" dirty="0" smtClean="0"/>
              <a:t>Committee </a:t>
            </a:r>
            <a:r>
              <a:rPr lang="en-US" dirty="0" smtClean="0"/>
              <a:t>responsibility </a:t>
            </a:r>
            <a:r>
              <a:rPr lang="en-US" dirty="0"/>
              <a:t>to </a:t>
            </a:r>
            <a:r>
              <a:rPr lang="en-US" dirty="0" err="1" smtClean="0"/>
              <a:t>TGmc</a:t>
            </a:r>
            <a:r>
              <a:rPr lang="en-US" dirty="0"/>
              <a:t>: </a:t>
            </a:r>
            <a:r>
              <a:rPr lang="en-US" dirty="0" smtClean="0"/>
              <a:t> </a:t>
            </a:r>
            <a:r>
              <a:rPr lang="en-US" dirty="0" smtClean="0">
                <a:hlinkClick r:id="rId3"/>
              </a:rPr>
              <a:t>ttp</a:t>
            </a:r>
            <a:r>
              <a:rPr lang="en-US" dirty="0">
                <a:hlinkClick r:id="rId3"/>
              </a:rPr>
              <a:t>://</a:t>
            </a:r>
            <a:r>
              <a:rPr lang="en-US" dirty="0" smtClean="0">
                <a:hlinkClick r:id="rId3"/>
              </a:rPr>
              <a:t>www.ieee802.org/11/email/stds-802-11/msg01475.html</a:t>
            </a:r>
            <a:r>
              <a:rPr lang="en-US" dirty="0" smtClean="0"/>
              <a:t> </a:t>
            </a:r>
          </a:p>
          <a:p>
            <a:pPr lvl="1"/>
            <a:r>
              <a:rPr lang="en-US" i="1" dirty="0" smtClean="0"/>
              <a:t>“</a:t>
            </a:r>
            <a:r>
              <a:rPr lang="en-US" sz="2000" b="0" i="1" dirty="0" smtClean="0"/>
              <a:t>The </a:t>
            </a:r>
            <a:r>
              <a:rPr lang="en-US" sz="2000" b="0" i="1" dirty="0"/>
              <a:t>resolution of comments is delegated to </a:t>
            </a:r>
            <a:r>
              <a:rPr lang="en-US" sz="2000" b="0" i="1" dirty="0" err="1"/>
              <a:t>TGmc</a:t>
            </a:r>
            <a:r>
              <a:rPr lang="en-US" sz="2000" b="0" i="1" dirty="0"/>
              <a:t>, acting as a sponsor Ballot Resolution Committee (BRC):</a:t>
            </a:r>
          </a:p>
          <a:p>
            <a:pPr lvl="1"/>
            <a:r>
              <a:rPr lang="en-US" sz="1800" b="0" i="1" dirty="0" smtClean="0"/>
              <a:t>For </a:t>
            </a:r>
            <a:r>
              <a:rPr lang="en-US" sz="1800" b="0" i="1" dirty="0"/>
              <a:t>convenience, we will continue to use the term “</a:t>
            </a:r>
            <a:r>
              <a:rPr lang="en-US" sz="1800" b="0" i="1" dirty="0" err="1"/>
              <a:t>TGmc</a:t>
            </a:r>
            <a:r>
              <a:rPr lang="en-US" sz="1800" b="0" i="1" dirty="0"/>
              <a:t>” to represent this </a:t>
            </a:r>
            <a:r>
              <a:rPr lang="en-US" sz="1800" b="0" i="1" dirty="0" smtClean="0"/>
              <a:t>BRC</a:t>
            </a:r>
          </a:p>
          <a:p>
            <a:pPr lvl="1"/>
            <a:r>
              <a:rPr lang="en-US" sz="1800" b="0" i="1" dirty="0" smtClean="0"/>
              <a:t>Any </a:t>
            </a:r>
            <a:r>
              <a:rPr lang="en-US" sz="1800" b="0" i="1" dirty="0"/>
              <a:t>voting member of 802.11 can vote at </a:t>
            </a:r>
            <a:r>
              <a:rPr lang="en-US" sz="1800" b="0" i="1" dirty="0" err="1"/>
              <a:t>TGmc</a:t>
            </a:r>
            <a:r>
              <a:rPr lang="en-US" sz="1800" b="0" i="1" dirty="0"/>
              <a:t> </a:t>
            </a:r>
            <a:r>
              <a:rPr lang="en-US" sz="1800" b="0" i="1" dirty="0" smtClean="0"/>
              <a:t>meetings</a:t>
            </a:r>
          </a:p>
          <a:p>
            <a:pPr lvl="1"/>
            <a:r>
              <a:rPr lang="en-US" sz="1800" b="0" i="1" dirty="0" err="1" smtClean="0"/>
              <a:t>TGmc</a:t>
            </a:r>
            <a:r>
              <a:rPr lang="en-US" sz="1800" b="0" i="1" dirty="0" smtClean="0"/>
              <a:t> </a:t>
            </a:r>
            <a:r>
              <a:rPr lang="en-US" sz="1800" b="0" i="1" dirty="0"/>
              <a:t>can consider motions (e.g. comment resolution,  other changes to the draft, to recirculate) in any of its meetings – including </a:t>
            </a:r>
            <a:r>
              <a:rPr lang="en-US" sz="1800" b="0" i="1" dirty="0" err="1" smtClean="0"/>
              <a:t>telecons</a:t>
            </a:r>
            <a:endParaRPr lang="en-US" sz="1800" i="1" dirty="0" smtClean="0"/>
          </a:p>
          <a:p>
            <a:pPr lvl="1"/>
            <a:r>
              <a:rPr lang="en-US" sz="1800" b="0" i="1" dirty="0" err="1" smtClean="0"/>
              <a:t>TGmc</a:t>
            </a:r>
            <a:r>
              <a:rPr lang="en-US" sz="1800" b="0" i="1" dirty="0" smtClean="0"/>
              <a:t> </a:t>
            </a:r>
            <a:r>
              <a:rPr lang="en-US" sz="1800" b="0" i="1" dirty="0"/>
              <a:t>will meet during 802.11 F2F meetings</a:t>
            </a:r>
          </a:p>
          <a:p>
            <a:pPr lvl="1"/>
            <a:endParaRPr lang="en-US" sz="1800" b="0" i="1" dirty="0"/>
          </a:p>
          <a:p>
            <a:pPr lvl="1"/>
            <a:r>
              <a:rPr lang="en-US" sz="1800" b="0" i="1" dirty="0"/>
              <a:t>Ultimately the WG is required to approve any request to the executive committee to move </a:t>
            </a:r>
            <a:r>
              <a:rPr lang="en-US" sz="1800" b="0" i="1" dirty="0" smtClean="0"/>
              <a:t>the project </a:t>
            </a:r>
            <a:r>
              <a:rPr lang="en-US" sz="1800" b="0" i="1" dirty="0"/>
              <a:t>to the standards board for approval</a:t>
            </a:r>
            <a:r>
              <a:rPr lang="en-US" sz="1800" b="0" i="1" dirty="0" smtClean="0"/>
              <a:t>.”</a:t>
            </a:r>
            <a:endParaRPr lang="en-US" sz="1800" b="0" i="1" dirty="0"/>
          </a:p>
          <a:p>
            <a:pPr lvl="1">
              <a:lnSpc>
                <a:spcPct val="90000"/>
              </a:lnSpc>
            </a:pPr>
            <a:endParaRPr lang="en-US" altLang="en-US" dirty="0" smtClean="0"/>
          </a:p>
        </p:txBody>
      </p:sp>
    </p:spTree>
    <p:extLst>
      <p:ext uri="{BB962C8B-B14F-4D97-AF65-F5344CB8AC3E}">
        <p14:creationId xmlns:p14="http://schemas.microsoft.com/office/powerpoint/2010/main" val="184715732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2015</a:t>
            </a:r>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HP-Aruba Networks</a:t>
            </a:r>
          </a:p>
        </p:txBody>
      </p:sp>
      <p:sp>
        <p:nvSpPr>
          <p:cNvPr id="10244" name="Slide Number Placeholder 3"/>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9</a:t>
            </a:fld>
            <a:endParaRPr lang="en-US" smtClean="0"/>
          </a:p>
        </p:txBody>
      </p:sp>
      <p:sp>
        <p:nvSpPr>
          <p:cNvPr id="9221" name="Slide Number Placeholder 5"/>
          <p:cNvSpPr txBox="1">
            <a:spLocks noGrp="1"/>
          </p:cNvSpPr>
          <p:nvPr/>
        </p:nvSpPr>
        <p:spPr bwMode="auto">
          <a:xfrm>
            <a:off x="4344988" y="6475413"/>
            <a:ext cx="5302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gn="ctr">
              <a:spcBef>
                <a:spcPct val="0"/>
              </a:spcBef>
              <a:buFontTx/>
              <a:buNone/>
            </a:pPr>
            <a:r>
              <a:rPr lang="en-US" altLang="en-US" sz="1200" b="0"/>
              <a:t>Slide </a:t>
            </a:r>
            <a:fld id="{67572B9B-6DB1-4FB8-8862-3341F24B999D}" type="slidenum">
              <a:rPr lang="en-US" altLang="en-US" sz="1200" b="0"/>
              <a:pPr algn="ctr">
                <a:spcBef>
                  <a:spcPct val="0"/>
                </a:spcBef>
                <a:buFontTx/>
                <a:buNone/>
              </a:pPr>
              <a:t>9</a:t>
            </a:fld>
            <a:endParaRPr lang="en-US" altLang="en-US" sz="1200" b="0"/>
          </a:p>
        </p:txBody>
      </p:sp>
      <p:sp>
        <p:nvSpPr>
          <p:cNvPr id="9222" name="Rectangle 2"/>
          <p:cNvSpPr>
            <a:spLocks noGrp="1" noChangeArrowheads="1"/>
          </p:cNvSpPr>
          <p:nvPr>
            <p:ph type="title" idx="4294967295"/>
          </p:nvPr>
        </p:nvSpPr>
        <p:spPr>
          <a:xfrm>
            <a:off x="685800" y="457200"/>
            <a:ext cx="7772400" cy="1066800"/>
          </a:xfrm>
        </p:spPr>
        <p:txBody>
          <a:bodyPr/>
          <a:lstStyle/>
          <a:p>
            <a:r>
              <a:rPr lang="en-US" altLang="en-US" dirty="0" err="1" smtClean="0"/>
              <a:t>TGmc</a:t>
            </a:r>
            <a:r>
              <a:rPr lang="en-US" altLang="en-US" dirty="0" smtClean="0"/>
              <a:t> Plan of Record - modified</a:t>
            </a:r>
            <a:endParaRPr lang="en-US" altLang="en-US" sz="2000" dirty="0" smtClean="0">
              <a:solidFill>
                <a:srgbClr val="FF0000"/>
              </a:solidFill>
            </a:endParaRPr>
          </a:p>
        </p:txBody>
      </p:sp>
      <p:sp>
        <p:nvSpPr>
          <p:cNvPr id="9223" name="Rectangle 3"/>
          <p:cNvSpPr>
            <a:spLocks noGrp="1" noChangeArrowheads="1"/>
          </p:cNvSpPr>
          <p:nvPr>
            <p:ph type="body" idx="4294967295"/>
          </p:nvPr>
        </p:nvSpPr>
        <p:spPr>
          <a:xfrm>
            <a:off x="685800" y="1447800"/>
            <a:ext cx="7772400" cy="4876800"/>
          </a:xfrm>
        </p:spPr>
        <p:txBody>
          <a:bodyPr/>
          <a:lstStyle/>
          <a:p>
            <a:pPr>
              <a:lnSpc>
                <a:spcPct val="80000"/>
              </a:lnSpc>
            </a:pPr>
            <a:r>
              <a:rPr lang="en-US" altLang="en-US" sz="2000" dirty="0">
                <a:solidFill>
                  <a:srgbClr val="006600"/>
                </a:solidFill>
              </a:rPr>
              <a:t>20 July 2012 – 12 Sept 2012 – Call for Comment/Input</a:t>
            </a:r>
          </a:p>
          <a:p>
            <a:pPr>
              <a:lnSpc>
                <a:spcPct val="80000"/>
              </a:lnSpc>
            </a:pPr>
            <a:r>
              <a:rPr lang="en-US" altLang="en-US" sz="2000" dirty="0">
                <a:solidFill>
                  <a:srgbClr val="006600"/>
                </a:solidFill>
              </a:rPr>
              <a:t>29-30 Aug 2012 – </a:t>
            </a:r>
            <a:r>
              <a:rPr lang="en-US" altLang="en-US" sz="2000" dirty="0" err="1">
                <a:solidFill>
                  <a:srgbClr val="006600"/>
                </a:solidFill>
              </a:rPr>
              <a:t>NesCom</a:t>
            </a:r>
            <a:r>
              <a:rPr lang="en-US" altLang="en-US" sz="2000" dirty="0">
                <a:solidFill>
                  <a:srgbClr val="006600"/>
                </a:solidFill>
              </a:rPr>
              <a:t>, SASB PAR Approval</a:t>
            </a:r>
          </a:p>
          <a:p>
            <a:pPr>
              <a:lnSpc>
                <a:spcPct val="80000"/>
              </a:lnSpc>
            </a:pPr>
            <a:r>
              <a:rPr lang="en-US" altLang="en-US" sz="2000" dirty="0">
                <a:solidFill>
                  <a:srgbClr val="006600"/>
                </a:solidFill>
              </a:rPr>
              <a:t>Sept 2012 – Begin to process CC input, 11aa, 11ae integration</a:t>
            </a:r>
          </a:p>
          <a:p>
            <a:pPr>
              <a:lnSpc>
                <a:spcPct val="80000"/>
              </a:lnSpc>
            </a:pPr>
            <a:r>
              <a:rPr lang="en-US" altLang="en-US" sz="2000" dirty="0">
                <a:solidFill>
                  <a:srgbClr val="006600"/>
                </a:solidFill>
              </a:rPr>
              <a:t>Dec 2012 – March/May 2013  – 11ad integration </a:t>
            </a:r>
          </a:p>
          <a:p>
            <a:pPr>
              <a:lnSpc>
                <a:spcPct val="80000"/>
              </a:lnSpc>
            </a:pPr>
            <a:r>
              <a:rPr lang="en-US" altLang="en-US" sz="2000" dirty="0">
                <a:solidFill>
                  <a:srgbClr val="006600"/>
                </a:solidFill>
              </a:rPr>
              <a:t>Jan 2013 – First WG Letter ballot  - without 11ad – on D1.0</a:t>
            </a:r>
          </a:p>
          <a:p>
            <a:pPr>
              <a:lnSpc>
                <a:spcPct val="80000"/>
              </a:lnSpc>
            </a:pPr>
            <a:r>
              <a:rPr lang="en-US" altLang="en-US" sz="2000" dirty="0">
                <a:solidFill>
                  <a:srgbClr val="006600"/>
                </a:solidFill>
              </a:rPr>
              <a:t>Sept 2013 – Letter ballot on D2.0</a:t>
            </a:r>
          </a:p>
          <a:p>
            <a:pPr>
              <a:lnSpc>
                <a:spcPct val="80000"/>
              </a:lnSpc>
            </a:pPr>
            <a:r>
              <a:rPr lang="en-US" altLang="en-US" sz="2000" dirty="0">
                <a:solidFill>
                  <a:srgbClr val="006600"/>
                </a:solidFill>
              </a:rPr>
              <a:t>Dec 2013 – May 2014 – 11ac, 11af integration – D3.0 in May 2014</a:t>
            </a:r>
          </a:p>
          <a:p>
            <a:pPr>
              <a:lnSpc>
                <a:spcPct val="80000"/>
              </a:lnSpc>
            </a:pPr>
            <a:r>
              <a:rPr lang="en-US" altLang="en-US" sz="2000" dirty="0">
                <a:solidFill>
                  <a:srgbClr val="006600"/>
                </a:solidFill>
              </a:rPr>
              <a:t>July 2014 – Mandatory Draft Review</a:t>
            </a:r>
          </a:p>
          <a:p>
            <a:pPr>
              <a:lnSpc>
                <a:spcPct val="80000"/>
              </a:lnSpc>
            </a:pPr>
            <a:r>
              <a:rPr lang="en-US" altLang="en-US" sz="2000" dirty="0">
                <a:solidFill>
                  <a:srgbClr val="006600"/>
                </a:solidFill>
              </a:rPr>
              <a:t>Jan 2015 – D4.0 Recirculation</a:t>
            </a:r>
          </a:p>
          <a:p>
            <a:pPr>
              <a:lnSpc>
                <a:spcPct val="80000"/>
              </a:lnSpc>
            </a:pPr>
            <a:r>
              <a:rPr lang="en-US" altLang="en-US" sz="2000" dirty="0">
                <a:solidFill>
                  <a:srgbClr val="006600"/>
                </a:solidFill>
              </a:rPr>
              <a:t>Form Sponsor Pool:  Open Dec 15th or so, close Feb 20, 2015 –good for 6 months (end of July 2015) </a:t>
            </a:r>
          </a:p>
          <a:p>
            <a:pPr>
              <a:lnSpc>
                <a:spcPct val="80000"/>
              </a:lnSpc>
            </a:pPr>
            <a:r>
              <a:rPr lang="en-US" altLang="en-US" sz="2000" dirty="0" smtClean="0">
                <a:solidFill>
                  <a:srgbClr val="006600"/>
                </a:solidFill>
              </a:rPr>
              <a:t>EC conditional </a:t>
            </a:r>
            <a:r>
              <a:rPr lang="en-US" altLang="en-US" sz="2000" dirty="0">
                <a:solidFill>
                  <a:srgbClr val="006600"/>
                </a:solidFill>
              </a:rPr>
              <a:t>SB approval March </a:t>
            </a:r>
            <a:r>
              <a:rPr lang="en-US" altLang="en-US" sz="2000" dirty="0" smtClean="0">
                <a:solidFill>
                  <a:srgbClr val="006600"/>
                </a:solidFill>
              </a:rPr>
              <a:t>2015</a:t>
            </a:r>
          </a:p>
          <a:p>
            <a:pPr>
              <a:lnSpc>
                <a:spcPct val="80000"/>
              </a:lnSpc>
            </a:pPr>
            <a:r>
              <a:rPr lang="en-US" altLang="en-US" sz="2000" dirty="0" smtClean="0">
                <a:solidFill>
                  <a:schemeClr val="accent2"/>
                </a:solidFill>
              </a:rPr>
              <a:t>August 19-21 Cambridge UK meeting planned 2015; </a:t>
            </a:r>
          </a:p>
          <a:p>
            <a:pPr>
              <a:lnSpc>
                <a:spcPct val="80000"/>
              </a:lnSpc>
            </a:pPr>
            <a:r>
              <a:rPr lang="en-US" altLang="en-US" sz="2000" dirty="0" smtClean="0">
                <a:solidFill>
                  <a:schemeClr val="accent2"/>
                </a:solidFill>
              </a:rPr>
              <a:t>Targeting September 2015 SB recirculation</a:t>
            </a:r>
            <a:endParaRPr lang="en-US" altLang="en-US" sz="2000" dirty="0">
              <a:solidFill>
                <a:schemeClr val="accent2"/>
              </a:solidFill>
            </a:endParaRPr>
          </a:p>
          <a:p>
            <a:pPr>
              <a:lnSpc>
                <a:spcPct val="80000"/>
              </a:lnSpc>
            </a:pPr>
            <a:r>
              <a:rPr lang="en-US" altLang="en-US" sz="2000" dirty="0" smtClean="0"/>
              <a:t>Nov 2015/</a:t>
            </a:r>
            <a:r>
              <a:rPr lang="en-US" altLang="en-US" sz="2000" dirty="0" smtClean="0">
                <a:solidFill>
                  <a:schemeClr val="accent6"/>
                </a:solidFill>
              </a:rPr>
              <a:t>Jan</a:t>
            </a:r>
            <a:r>
              <a:rPr lang="en-US" altLang="en-US" sz="2000" dirty="0" smtClean="0"/>
              <a:t> </a:t>
            </a:r>
            <a:r>
              <a:rPr lang="en-US" altLang="en-US" sz="2000" dirty="0"/>
              <a:t>2016 – WG/EC Final Approval</a:t>
            </a:r>
          </a:p>
          <a:p>
            <a:pPr>
              <a:lnSpc>
                <a:spcPct val="80000"/>
              </a:lnSpc>
            </a:pPr>
            <a:r>
              <a:rPr lang="en-US" altLang="en-US" sz="2000" dirty="0"/>
              <a:t>March 2016 – </a:t>
            </a:r>
            <a:r>
              <a:rPr lang="en-US" altLang="en-US" sz="2000" dirty="0" err="1"/>
              <a:t>RevCom</a:t>
            </a:r>
            <a:r>
              <a:rPr lang="en-US" altLang="en-US" sz="2000" dirty="0"/>
              <a:t>/SASB </a:t>
            </a:r>
            <a:r>
              <a:rPr lang="en-US" altLang="en-US" sz="2000" dirty="0" smtClean="0"/>
              <a:t>Approval – </a:t>
            </a:r>
            <a:r>
              <a:rPr lang="en-US" altLang="en-US" sz="2000" dirty="0">
                <a:solidFill>
                  <a:schemeClr val="accent2"/>
                </a:solidFill>
              </a:rPr>
              <a:t>move to June?</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C:\Documents and Settings\dstanley\My Documents\2005Jan\802-11-Submission.pot</Template>
  <TotalTime>408689</TotalTime>
  <Words>1534</Words>
  <Application>Microsoft Office PowerPoint</Application>
  <PresentationFormat>On-screen Show (4:3)</PresentationFormat>
  <Paragraphs>326</Paragraphs>
  <Slides>20</Slides>
  <Notes>20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20</vt:i4>
      </vt:variant>
    </vt:vector>
  </HeadingPairs>
  <TitlesOfParts>
    <vt:vector size="22" baseType="lpstr">
      <vt:lpstr>802-11-Submission</vt:lpstr>
      <vt:lpstr>Document</vt:lpstr>
      <vt:lpstr>IEEE 802.11 TGmc July 2015 Agenda</vt:lpstr>
      <vt:lpstr>Abstract</vt:lpstr>
      <vt:lpstr>TGmc Agenda</vt:lpstr>
      <vt:lpstr>TGmc – Monday PM1 </vt:lpstr>
      <vt:lpstr>PowerPoint Presentation</vt:lpstr>
      <vt:lpstr>Logistics </vt:lpstr>
      <vt:lpstr>Monday PM1 (continued) </vt:lpstr>
      <vt:lpstr>Monday PM1 (continued) </vt:lpstr>
      <vt:lpstr>TGmc Plan of Record - modified</vt:lpstr>
      <vt:lpstr>Straw poll </vt:lpstr>
      <vt:lpstr>Motion 138 – Telecon and Editorials </vt:lpstr>
      <vt:lpstr>Motion to amend 138 – Telecon and Editorials </vt:lpstr>
      <vt:lpstr>Motion 139 CID 5959 </vt:lpstr>
      <vt:lpstr>Motion (Thursday) </vt:lpstr>
      <vt:lpstr>Motion – SAE corrections </vt:lpstr>
      <vt:lpstr>Motion CID 5011 </vt:lpstr>
      <vt:lpstr>Motion CID 5960 </vt:lpstr>
      <vt:lpstr>Motion  - Authorize TGmc BRC meeting</vt:lpstr>
      <vt:lpstr>July - September Meeting Planning</vt:lpstr>
      <vt:lpstr>References</vt:lpstr>
    </vt:vector>
  </TitlesOfParts>
  <Company>Aruba Networks, a subsidiary of HP</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TGm Agenda</dc:title>
  <dc:creator>Dorothy Stanley</dc:creator>
  <cp:lastModifiedBy>Dorothy Stanley</cp:lastModifiedBy>
  <cp:revision>2199</cp:revision>
  <cp:lastPrinted>1998-02-10T13:28:06Z</cp:lastPrinted>
  <dcterms:created xsi:type="dcterms:W3CDTF">2005-01-04T21:26:55Z</dcterms:created>
  <dcterms:modified xsi:type="dcterms:W3CDTF">2015-07-16T23:25:59Z</dcterms:modified>
</cp:coreProperties>
</file>